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74" r:id="rId13"/>
    <p:sldId id="276" r:id="rId14"/>
    <p:sldId id="277" r:id="rId15"/>
    <p:sldId id="282" r:id="rId16"/>
    <p:sldId id="278" r:id="rId17"/>
    <p:sldId id="285" r:id="rId18"/>
    <p:sldId id="286" r:id="rId19"/>
    <p:sldId id="287" r:id="rId20"/>
    <p:sldId id="288" r:id="rId21"/>
    <p:sldId id="289" r:id="rId22"/>
    <p:sldId id="290" r:id="rId23"/>
    <p:sldId id="280" r:id="rId24"/>
    <p:sldId id="284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39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15B4-5E61-45B5-8600-59C75D45CBE7}" type="datetimeFigureOut">
              <a:rPr lang="el-GR" smtClean="0"/>
              <a:t>1/12/2016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803-FBA2-43E4-B347-395E21851D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644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15B4-5E61-45B5-8600-59C75D45CBE7}" type="datetimeFigureOut">
              <a:rPr lang="el-GR" smtClean="0"/>
              <a:t>1/12/2016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803-FBA2-43E4-B347-395E21851D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982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15B4-5E61-45B5-8600-59C75D45CBE7}" type="datetimeFigureOut">
              <a:rPr lang="el-GR" smtClean="0"/>
              <a:t>1/12/2016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803-FBA2-43E4-B347-395E21851D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955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15B4-5E61-45B5-8600-59C75D45CBE7}" type="datetimeFigureOut">
              <a:rPr lang="el-GR" smtClean="0"/>
              <a:t>1/12/2016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803-FBA2-43E4-B347-395E21851D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092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15B4-5E61-45B5-8600-59C75D45CBE7}" type="datetimeFigureOut">
              <a:rPr lang="el-GR" smtClean="0"/>
              <a:t>1/12/2016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803-FBA2-43E4-B347-395E21851D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959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15B4-5E61-45B5-8600-59C75D45CBE7}" type="datetimeFigureOut">
              <a:rPr lang="el-GR" smtClean="0"/>
              <a:t>1/12/2016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803-FBA2-43E4-B347-395E21851D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28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15B4-5E61-45B5-8600-59C75D45CBE7}" type="datetimeFigureOut">
              <a:rPr lang="el-GR" smtClean="0"/>
              <a:t>1/12/2016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803-FBA2-43E4-B347-395E21851D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73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15B4-5E61-45B5-8600-59C75D45CBE7}" type="datetimeFigureOut">
              <a:rPr lang="el-GR" smtClean="0"/>
              <a:t>1/12/2016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803-FBA2-43E4-B347-395E21851D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86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15B4-5E61-45B5-8600-59C75D45CBE7}" type="datetimeFigureOut">
              <a:rPr lang="el-GR" smtClean="0"/>
              <a:t>1/12/2016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803-FBA2-43E4-B347-395E21851D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3863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15B4-5E61-45B5-8600-59C75D45CBE7}" type="datetimeFigureOut">
              <a:rPr lang="el-GR" smtClean="0"/>
              <a:t>1/12/2016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803-FBA2-43E4-B347-395E21851D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262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15B4-5E61-45B5-8600-59C75D45CBE7}" type="datetimeFigureOut">
              <a:rPr lang="el-GR" smtClean="0"/>
              <a:t>1/12/2016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F803-FBA2-43E4-B347-395E21851D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189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A15B4-5E61-45B5-8600-59C75D45CBE7}" type="datetimeFigureOut">
              <a:rPr lang="el-GR" smtClean="0"/>
              <a:t>1/12/2016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BF803-FBA2-43E4-B347-395E21851D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3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rinternetday.ie/resources/" TargetMode="External"/><Relationship Id="rId7" Type="http://schemas.openxmlformats.org/officeDocument/2006/relationships/hyperlink" Target="http://cyberbullying.org/Digital-Citizenship-Activities-Educators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feline.gr/" TargetMode="External"/><Relationship Id="rId5" Type="http://schemas.openxmlformats.org/officeDocument/2006/relationships/hyperlink" Target="http://www.help-line.gr/" TargetMode="External"/><Relationship Id="rId4" Type="http://schemas.openxmlformats.org/officeDocument/2006/relationships/hyperlink" Target="http://blog.schoolspecialty.com/technology/teaching-internet-safety-classro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chyourspace.ie/forever-campaign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saferinternet4kids.gr/category/social-media-safet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mueaVHIZ6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.fliphtml5.com/muzc/ztcu/#p=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bit.ly/2eWIBX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Roomates\docs\Presentation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1916832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28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Safer Internet Day 2017</a:t>
            </a:r>
          </a:p>
          <a:p>
            <a:pPr algn="ctr"/>
            <a:endParaRPr lang="el-GR" sz="2800" b="1" dirty="0">
              <a:solidFill>
                <a:srgbClr val="92D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l-GR" sz="2800" b="1" dirty="0" smtClean="0">
              <a:solidFill>
                <a:srgbClr val="92D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l-GR" sz="2800" b="1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Γίνε </a:t>
            </a:r>
            <a:r>
              <a:rPr lang="el-GR" sz="2800" b="1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η αλλαγή: Όλοι μαζί για ένα καλύτερο </a:t>
            </a:r>
            <a:r>
              <a:rPr lang="el-GR" sz="2800" b="1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διαδίκτυο</a:t>
            </a:r>
            <a:endParaRPr lang="el-GR" sz="2800" b="1" dirty="0">
              <a:solidFill>
                <a:srgbClr val="92D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3128176"/>
            <a:ext cx="5184576" cy="371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9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Τι μπορούμε να κάνουμε αν κάποιος στέλνει σε εμάς ή σε κάποιον άλλο εκφοβιστικά μηνύματα;</a:t>
            </a:r>
            <a:endParaRPr lang="el-GR" sz="3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2400" y="6084004"/>
            <a:ext cx="18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9552" y="2348880"/>
            <a:ext cx="5040560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 smtClean="0"/>
              <a:t>Δεν απαντάμε στα εκφοβιστικά μηνύματα.</a:t>
            </a:r>
          </a:p>
          <a:p>
            <a:endParaRPr lang="el-GR" sz="1200" dirty="0" smtClean="0"/>
          </a:p>
          <a:p>
            <a:r>
              <a:rPr lang="el-GR" sz="2000" dirty="0" smtClean="0"/>
              <a:t>Μπλοκάρουμε την πρόσβαση του αποστολέα.</a:t>
            </a:r>
          </a:p>
          <a:p>
            <a:endParaRPr lang="el-GR" sz="1200" dirty="0" smtClean="0"/>
          </a:p>
          <a:p>
            <a:r>
              <a:rPr lang="el-GR" sz="2000" dirty="0" smtClean="0"/>
              <a:t>Κρατάμε και αποθηκεύουμε τα μηνύματα ή τις συνομιλίες. Αυτό θα μας είναι χρήσιμο, εάν χρειαστεί ή εάν θελήσουμε να το καταγγείλουμε.</a:t>
            </a:r>
            <a:endParaRPr lang="el-GR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77" y="2636912"/>
            <a:ext cx="2816312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4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Τι μπορούμε να κάνουμε αν κάποιος στέλνει σε εμάς ή σε κάποιον άλλο εκφοβιστικά μηνύματα;</a:t>
            </a:r>
            <a:endParaRPr lang="el-GR" sz="36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609329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41" y="2852936"/>
            <a:ext cx="2735796" cy="182386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9552" y="2348880"/>
            <a:ext cx="5141326" cy="3816424"/>
          </a:xfrm>
        </p:spPr>
        <p:txBody>
          <a:bodyPr>
            <a:noAutofit/>
          </a:bodyPr>
          <a:lstStyle/>
          <a:p>
            <a:r>
              <a:rPr lang="el-GR" sz="1800" dirty="0" smtClean="0"/>
              <a:t>Δεν </a:t>
            </a:r>
            <a:r>
              <a:rPr lang="el-GR" sz="1800" dirty="0"/>
              <a:t>προωθούμε μηνύματα ή εικόνες </a:t>
            </a:r>
            <a:r>
              <a:rPr lang="el-GR" sz="1800" dirty="0" smtClean="0"/>
              <a:t>και </a:t>
            </a:r>
            <a:r>
              <a:rPr lang="el-GR" sz="1800" dirty="0"/>
              <a:t>φωτογραφίες που θα μπορούσαν να πληγώσουν τα συναισθήματα κάποιου. Έχουμε στο μυαλό μας ότι, εάν κάποιος μας στείλει ένα μήνυμα και το προωθήσουμε ή γελάσουμε με αυτό, στην ουσία γινόμαστε και εμείς μέρος του εκφοβισμού</a:t>
            </a:r>
            <a:r>
              <a:rPr lang="el-GR" sz="1800" dirty="0" smtClean="0"/>
              <a:t>.</a:t>
            </a:r>
          </a:p>
          <a:p>
            <a:endParaRPr lang="el-GR" sz="1800" dirty="0"/>
          </a:p>
          <a:p>
            <a:r>
              <a:rPr lang="el-GR" sz="1800" dirty="0" smtClean="0"/>
              <a:t>Αναφέρουμε </a:t>
            </a:r>
            <a:r>
              <a:rPr lang="el-GR" sz="1800" dirty="0"/>
              <a:t>το πρόβλημά μας στους γονείς μας ή σε άλλους </a:t>
            </a:r>
            <a:r>
              <a:rPr lang="el-GR" sz="1800" dirty="0" smtClean="0"/>
              <a:t>ενήλικες </a:t>
            </a:r>
            <a:r>
              <a:rPr lang="el-GR" sz="1800" dirty="0"/>
              <a:t>που εμπιστευόμαστε.</a:t>
            </a:r>
          </a:p>
        </p:txBody>
      </p:sp>
    </p:spTree>
    <p:extLst>
      <p:ext uri="{BB962C8B-B14F-4D97-AF65-F5344CB8AC3E}">
        <p14:creationId xmlns:p14="http://schemas.microsoft.com/office/powerpoint/2010/main" val="273984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28" y="692696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Οδηγίες</a:t>
            </a:r>
            <a:r>
              <a:rPr lang="en-US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καλής χρήσης Διαδικτύου</a:t>
            </a:r>
            <a:endParaRPr lang="el-GR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2" y="2348880"/>
            <a:ext cx="7874256" cy="36004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l-GR" sz="3600" dirty="0"/>
              <a:t>Δε δίνουμε ποτέ τους κωδικούς μας σε κανέναν, ούτε στους καλύτερους φίλους μας.</a:t>
            </a:r>
            <a:endParaRPr lang="en-US" sz="3600" dirty="0"/>
          </a:p>
          <a:p>
            <a:pPr algn="just"/>
            <a:endParaRPr lang="el-GR" sz="1600" dirty="0"/>
          </a:p>
          <a:p>
            <a:pPr algn="just"/>
            <a:r>
              <a:rPr lang="el-GR" sz="3600" dirty="0"/>
              <a:t>Ας μη στέλνουμε μηνύματα όταν είμαστε θυμωμένοι. Είναι δύσκολο να πάρουμε πίσω αυτά που έχουμε πει πάνω στο θυμό μας.</a:t>
            </a:r>
            <a:endParaRPr lang="en-US" sz="3600" dirty="0"/>
          </a:p>
          <a:p>
            <a:pPr algn="just"/>
            <a:endParaRPr lang="el-GR" sz="1800" dirty="0"/>
          </a:p>
          <a:p>
            <a:pPr algn="just"/>
            <a:r>
              <a:rPr lang="el-GR" sz="3600" dirty="0"/>
              <a:t>Όταν κάτι δεν φαίνεται σωστό σε έναν </a:t>
            </a:r>
            <a:r>
              <a:rPr lang="el-GR" sz="3600" dirty="0" err="1"/>
              <a:t>ιστόχωρο</a:t>
            </a:r>
            <a:r>
              <a:rPr lang="el-GR" sz="3600" dirty="0"/>
              <a:t> ή μια συνομιλία, τότε κατά πάσα πιθανότητα δεν είναι. Γι’ αυτό, εάν αισθανθούμε άσχημα, ας βγούμε αμέσως από αυτό τον </a:t>
            </a:r>
            <a:r>
              <a:rPr lang="el-GR" sz="3600" dirty="0" err="1"/>
              <a:t>ιστόχωρο</a:t>
            </a:r>
            <a:r>
              <a:rPr lang="el-GR" sz="3600" dirty="0"/>
              <a:t> ή ας διακόψουμε αμέσως τη συνομιλία.</a:t>
            </a:r>
            <a:endParaRPr lang="en-US" sz="3600" dirty="0"/>
          </a:p>
          <a:p>
            <a:pPr algn="just"/>
            <a:endParaRPr lang="el-GR" sz="1800" dirty="0"/>
          </a:p>
          <a:p>
            <a:pPr algn="just"/>
            <a:r>
              <a:rPr lang="el-GR" dirty="0"/>
              <a:t>Ας συνειδητοποιήσουμε ότι η διαδικτυακή επικοινωνία δεν είναι πάντα ιδιωτική, καθώς οι άλλοι μπορούν να αντιγράψουν, να εκτυπώσουν και να μοιραστούν με άλλους τα λεγόμενά μας ή τις φωτογραφίες μας.</a:t>
            </a:r>
          </a:p>
          <a:p>
            <a:endParaRPr lang="el-G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46386" y="6093027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143" y="788072"/>
            <a:ext cx="1088534" cy="108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49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28384" y="6093296"/>
            <a:ext cx="5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6120680" cy="3528392"/>
          </a:xfrm>
        </p:spPr>
        <p:txBody>
          <a:bodyPr>
            <a:noAutofit/>
          </a:bodyPr>
          <a:lstStyle/>
          <a:p>
            <a:r>
              <a:rPr lang="en-US" sz="2000" dirty="0"/>
              <a:t>Google </a:t>
            </a:r>
            <a:r>
              <a:rPr lang="el-GR" sz="2000" dirty="0"/>
              <a:t>το όνομα σου</a:t>
            </a:r>
          </a:p>
          <a:p>
            <a:endParaRPr lang="el-GR" sz="800" dirty="0" smtClean="0"/>
          </a:p>
          <a:p>
            <a:r>
              <a:rPr lang="el-GR" sz="2000" dirty="0" smtClean="0"/>
              <a:t>Φέρσου </a:t>
            </a:r>
            <a:r>
              <a:rPr lang="el-GR" sz="2000" dirty="0"/>
              <a:t>έξυπνα με το τηλέφωνο σου</a:t>
            </a:r>
          </a:p>
          <a:p>
            <a:endParaRPr lang="el-GR" sz="800" dirty="0" smtClean="0"/>
          </a:p>
          <a:p>
            <a:r>
              <a:rPr lang="el-GR" sz="2000" dirty="0" smtClean="0"/>
              <a:t>Εμπόδισε </a:t>
            </a:r>
            <a:r>
              <a:rPr lang="el-GR" sz="2000" dirty="0"/>
              <a:t>το </a:t>
            </a:r>
            <a:r>
              <a:rPr lang="en-US" sz="2000" dirty="0"/>
              <a:t>Cyberbullying</a:t>
            </a:r>
            <a:endParaRPr lang="el-GR" sz="2000" dirty="0"/>
          </a:p>
          <a:p>
            <a:endParaRPr lang="el-GR" sz="800" dirty="0" smtClean="0"/>
          </a:p>
          <a:p>
            <a:r>
              <a:rPr lang="el-GR" sz="2000" dirty="0" smtClean="0"/>
              <a:t>Προστάτεψε την </a:t>
            </a:r>
            <a:r>
              <a:rPr lang="el-GR" sz="2000" dirty="0" err="1"/>
              <a:t>ιδιωτικότητά</a:t>
            </a:r>
            <a:r>
              <a:rPr lang="el-GR" sz="2000" dirty="0"/>
              <a:t> σου και να είσαι </a:t>
            </a:r>
            <a:r>
              <a:rPr lang="el-GR" sz="2000" dirty="0" smtClean="0"/>
              <a:t>επιφυλακτικός </a:t>
            </a:r>
            <a:r>
              <a:rPr lang="el-GR" sz="2000" dirty="0"/>
              <a:t>με τους Αγνώστους στο Διαδίκτυο</a:t>
            </a:r>
          </a:p>
          <a:p>
            <a:endParaRPr lang="el-GR" sz="800" dirty="0" smtClean="0"/>
          </a:p>
          <a:p>
            <a:r>
              <a:rPr lang="el-GR" sz="2000" dirty="0" smtClean="0"/>
              <a:t>Δώσε </a:t>
            </a:r>
            <a:r>
              <a:rPr lang="el-GR" sz="2000" dirty="0"/>
              <a:t>αναγνώριση (</a:t>
            </a:r>
            <a:r>
              <a:rPr lang="en-US" sz="2000" dirty="0"/>
              <a:t>credit</a:t>
            </a:r>
            <a:r>
              <a:rPr lang="el-GR" sz="2000" dirty="0"/>
              <a:t>)</a:t>
            </a:r>
            <a:r>
              <a:rPr lang="en-US" sz="2000" dirty="0"/>
              <a:t> </a:t>
            </a:r>
            <a:r>
              <a:rPr lang="el-GR" sz="2000" dirty="0"/>
              <a:t>όπου χρειάζεται</a:t>
            </a:r>
          </a:p>
          <a:p>
            <a:endParaRPr lang="el-GR" sz="800" dirty="0" smtClean="0"/>
          </a:p>
          <a:p>
            <a:r>
              <a:rPr lang="el-GR" sz="2000" dirty="0" smtClean="0"/>
              <a:t>Μη </a:t>
            </a:r>
            <a:r>
              <a:rPr lang="el-GR" sz="2000" dirty="0"/>
              <a:t>το </a:t>
            </a:r>
            <a:r>
              <a:rPr lang="el-GR" sz="2000" dirty="0" smtClean="0"/>
              <a:t>παρακάνεις </a:t>
            </a:r>
            <a:r>
              <a:rPr lang="el-GR" sz="2000" dirty="0"/>
              <a:t>με την τεχνολογία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832" y="1508508"/>
            <a:ext cx="2759968" cy="196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5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Τροφή για σκέψη</a:t>
            </a:r>
            <a:r>
              <a:rPr lang="en-US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</a:t>
            </a:r>
            <a: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Συζήτηση στην τάξη</a:t>
            </a:r>
            <a:endParaRPr lang="el-GR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2" y="2348880"/>
            <a:ext cx="8229600" cy="3338766"/>
          </a:xfrm>
        </p:spPr>
        <p:txBody>
          <a:bodyPr>
            <a:normAutofit/>
          </a:bodyPr>
          <a:lstStyle/>
          <a:p>
            <a:r>
              <a:rPr lang="el-GR" sz="2000" dirty="0"/>
              <a:t>Ο Νίκος κρύβεται στις τουαλέτες των κοριτσιών και χρησιμοποιώντας το τηλέφωνο του, </a:t>
            </a:r>
            <a:r>
              <a:rPr lang="el-GR" sz="2000" dirty="0" smtClean="0"/>
              <a:t>βγάζει </a:t>
            </a:r>
            <a:r>
              <a:rPr lang="el-GR" sz="2000" dirty="0"/>
              <a:t>φωτογραφίες χωρίς την άδεια τους και τις </a:t>
            </a:r>
            <a:r>
              <a:rPr lang="el-GR" sz="2000" dirty="0" smtClean="0"/>
              <a:t>ανεβάζει </a:t>
            </a:r>
            <a:r>
              <a:rPr lang="el-GR" sz="2000" dirty="0"/>
              <a:t>στο </a:t>
            </a:r>
            <a:r>
              <a:rPr lang="en-US" sz="2000" dirty="0"/>
              <a:t>Instagram </a:t>
            </a:r>
            <a:r>
              <a:rPr lang="el-GR" sz="2000" dirty="0"/>
              <a:t>με κάποιο ψευδώνυμο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l-GR" sz="2000" dirty="0" smtClean="0"/>
              <a:t>Η Ελένη είναι </a:t>
            </a:r>
            <a:r>
              <a:rPr lang="el-GR" sz="2000" dirty="0"/>
              <a:t>στον κινηματογράφο και βλέπει </a:t>
            </a:r>
            <a:r>
              <a:rPr lang="el-GR" sz="2000" dirty="0" smtClean="0"/>
              <a:t>το αγόρι της φίλης της με </a:t>
            </a:r>
            <a:r>
              <a:rPr lang="el-GR" sz="2000" dirty="0"/>
              <a:t>ένα άλλο κορίτσι. Με το κινητό </a:t>
            </a:r>
            <a:r>
              <a:rPr lang="el-GR" sz="2000" dirty="0" smtClean="0"/>
              <a:t>της τους βιντεοσκοπεί, </a:t>
            </a:r>
            <a:r>
              <a:rPr lang="el-GR" sz="2000" dirty="0"/>
              <a:t>ανεβάζει το βίντεο στο </a:t>
            </a:r>
            <a:r>
              <a:rPr lang="en-US" sz="2000" dirty="0"/>
              <a:t>YouTube </a:t>
            </a:r>
            <a:r>
              <a:rPr lang="el-GR" sz="2000" dirty="0"/>
              <a:t>και </a:t>
            </a:r>
            <a:r>
              <a:rPr lang="el-GR" sz="2000" dirty="0" err="1"/>
              <a:t>ποστάρει</a:t>
            </a:r>
            <a:r>
              <a:rPr lang="el-GR" sz="2000" dirty="0"/>
              <a:t> το </a:t>
            </a:r>
            <a:r>
              <a:rPr lang="en-US" sz="2000" dirty="0"/>
              <a:t>link </a:t>
            </a:r>
            <a:r>
              <a:rPr lang="el-GR" sz="2000" dirty="0"/>
              <a:t>στο </a:t>
            </a:r>
            <a:r>
              <a:rPr lang="en-US" sz="2000" dirty="0"/>
              <a:t>Twitter. 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l-GR" sz="1800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28384" y="610354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29" y="1003295"/>
            <a:ext cx="1401505" cy="90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1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Τροφή για σκέψη</a:t>
            </a:r>
            <a:r>
              <a:rPr lang="en-US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</a:t>
            </a:r>
            <a: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Συζήτηση στην τάξη</a:t>
            </a:r>
            <a:endParaRPr lang="el-GR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609329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29" y="1003295"/>
            <a:ext cx="1401505" cy="90440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17062" y="2070068"/>
            <a:ext cx="8475417" cy="3735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1800" dirty="0" smtClean="0"/>
          </a:p>
          <a:p>
            <a:r>
              <a:rPr lang="el-GR" sz="2000" dirty="0" smtClean="0"/>
              <a:t>Ο Αλέξανδρος έχει εθιστεί στο </a:t>
            </a:r>
            <a:r>
              <a:rPr lang="en-US" sz="2000" dirty="0" smtClean="0"/>
              <a:t>World of Warcraft.</a:t>
            </a:r>
            <a:r>
              <a:rPr lang="el-GR" sz="2000" dirty="0" smtClean="0"/>
              <a:t> Αμέσως όταν γυρνά στο σπίτι μετά το σχολείο, θα συνδεθεί στο αγαπημένο του βασίλειο με το αγαπημένο </a:t>
            </a:r>
            <a:r>
              <a:rPr lang="en-US" sz="2000" dirty="0" smtClean="0"/>
              <a:t>avatar </a:t>
            </a:r>
            <a:r>
              <a:rPr lang="el-GR" sz="2000" dirty="0" smtClean="0"/>
              <a:t>του και θα παίζει με τις ώρες. Οι μόνοι φίλοι του είναι αυτοί στο διαδίκτυο. Μια μέρα ο Αλέξανδρος έχασε το ραντεβού του για παιχνίδι ένα απόγευμα. Οι φίλοι του θύμωσαν και τον απείλησαν να τον διώξουν από την ομάδα τους. Για εβδομάδες ο Αλέξανδρος δεχόταν </a:t>
            </a:r>
            <a:r>
              <a:rPr lang="en-US" sz="2000" dirty="0" smtClean="0"/>
              <a:t>bullying </a:t>
            </a:r>
            <a:r>
              <a:rPr lang="el-GR" sz="2000" dirty="0" smtClean="0"/>
              <a:t>από τη συγκεκριμένη ομάδα, που όμως ήταν και οι μόνοι φίλοι του.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endParaRPr lang="el-GR" sz="1000" dirty="0" smtClean="0"/>
          </a:p>
          <a:p>
            <a:r>
              <a:rPr lang="el-GR" sz="2000" dirty="0"/>
              <a:t>Η Αγγελική ζηλεύει το κορίτσι του πρώην της και αποφασίζει να διαδώσει ανώνυμα μια φήμη για αυτή στο </a:t>
            </a:r>
            <a:r>
              <a:rPr lang="en-US" sz="2000" dirty="0"/>
              <a:t>Facebook </a:t>
            </a:r>
            <a:r>
              <a:rPr lang="el-GR" sz="2000" dirty="0"/>
              <a:t>ελπίζοντας πως αυτός θα τη χωρίσει.</a:t>
            </a:r>
            <a:endParaRPr lang="en-US" sz="2000" dirty="0"/>
          </a:p>
          <a:p>
            <a:endParaRPr lang="el-GR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l-GR" sz="1800" dirty="0"/>
          </a:p>
          <a:p>
            <a:endParaRPr lang="el-GR" sz="1800" dirty="0" smtClean="0"/>
          </a:p>
          <a:p>
            <a:endParaRPr lang="el-GR" sz="1800" dirty="0" smtClean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94237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Τροφή για σκέψη</a:t>
            </a:r>
            <a:r>
              <a:rPr lang="en-US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</a:t>
            </a:r>
            <a: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Συζήτηση στην τάξη</a:t>
            </a:r>
            <a:endParaRPr lang="el-GR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8384" y="6021288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1628800"/>
            <a:ext cx="5595097" cy="37351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1800" dirty="0" smtClean="0"/>
          </a:p>
          <a:p>
            <a:endParaRPr lang="el-GR" sz="1800" dirty="0" smtClean="0"/>
          </a:p>
          <a:p>
            <a:r>
              <a:rPr lang="el-GR" sz="2000" dirty="0" smtClean="0"/>
              <a:t>Η Μαρία θέλει πολύ το νέο άλμπουμ του αγαπημένου της καλλιτέχνη, αλλά δε μπορεί να το αγοράσει. Έτσι πηγαίνει στο </a:t>
            </a:r>
            <a:r>
              <a:rPr lang="en-US" sz="2000" dirty="0" err="1" smtClean="0"/>
              <a:t>BitTorrent</a:t>
            </a:r>
            <a:r>
              <a:rPr lang="en-US" sz="2000" dirty="0" smtClean="0"/>
              <a:t> </a:t>
            </a:r>
            <a:r>
              <a:rPr lang="el-GR" sz="2000" dirty="0" smtClean="0"/>
              <a:t> και το κατεβάζει δωρεάν.</a:t>
            </a:r>
          </a:p>
          <a:p>
            <a:endParaRPr lang="el-GR" sz="2000" dirty="0" smtClean="0"/>
          </a:p>
          <a:p>
            <a:r>
              <a:rPr lang="el-GR" sz="2000" dirty="0"/>
              <a:t>Ο Πέτρος έχει ένα διαγώνισμα και χρειάζεται βοήθεια σε δύο ερωτήσεις και έτσι αποφασίζει να στείλει μήνυμα στον φίλο του να ψάξει στο διαδίκτυο για τις σωστές απαντήσεις.</a:t>
            </a:r>
            <a:endParaRPr lang="en-US" sz="2000" dirty="0"/>
          </a:p>
          <a:p>
            <a:endParaRPr lang="el-GR" sz="1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17068"/>
            <a:ext cx="2735796" cy="182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Πως λέγεται το @ σε διάφορες χώρες;</a:t>
            </a:r>
            <a:endParaRPr lang="el-GR" dirty="0">
              <a:solidFill>
                <a:srgbClr val="92D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415" y="2349500"/>
            <a:ext cx="3333296" cy="3338513"/>
          </a:xfrm>
        </p:spPr>
      </p:pic>
      <p:sp>
        <p:nvSpPr>
          <p:cNvPr id="5" name="TextBox 4"/>
          <p:cNvSpPr txBox="1"/>
          <p:nvPr/>
        </p:nvSpPr>
        <p:spPr>
          <a:xfrm>
            <a:off x="8028384" y="604277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</a:t>
            </a:r>
            <a:endParaRPr lang="el-GR" sz="16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851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παπάκι</a:t>
            </a:r>
            <a:endParaRPr lang="el-GR" dirty="0">
              <a:solidFill>
                <a:srgbClr val="92D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6668" y="6021288"/>
            <a:ext cx="505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</a:t>
            </a:r>
            <a:endParaRPr lang="el-GR" sz="16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7"/>
            <a:ext cx="2920245" cy="230425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923928" y="3284984"/>
            <a:ext cx="1584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82558"/>
            <a:ext cx="2443942" cy="14048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56176" y="4074707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Ελλάδα</a:t>
            </a:r>
            <a:endParaRPr lang="el-GR" sz="2400" b="1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7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προβοσκίδα</a:t>
            </a:r>
            <a:endParaRPr lang="el-GR" dirty="0">
              <a:solidFill>
                <a:srgbClr val="92D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2337548" cy="2231628"/>
          </a:xfrm>
        </p:spPr>
      </p:pic>
      <p:sp>
        <p:nvSpPr>
          <p:cNvPr id="5" name="TextBox 4"/>
          <p:cNvSpPr txBox="1"/>
          <p:nvPr/>
        </p:nvSpPr>
        <p:spPr>
          <a:xfrm>
            <a:off x="8028384" y="6042774"/>
            <a:ext cx="505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18</a:t>
            </a:r>
            <a:endParaRPr lang="el-GR" sz="16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91880" y="3356992"/>
            <a:ext cx="1584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r="57087" b="18500"/>
          <a:stretch/>
        </p:blipFill>
        <p:spPr>
          <a:xfrm>
            <a:off x="5508104" y="2099801"/>
            <a:ext cx="3405450" cy="26247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00192" y="4832076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92D050"/>
                </a:solidFill>
              </a:rPr>
              <a:t>Δανία</a:t>
            </a:r>
            <a:endParaRPr lang="el-GR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4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Κοινωνικά Δίκτυα: Σκέψου πριν δημοσιεύσεις…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2" y="2348880"/>
            <a:ext cx="8229600" cy="37351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Να δημοσιεύσεις ή όχι;</a:t>
            </a:r>
          </a:p>
          <a:p>
            <a:pPr marL="0" indent="0">
              <a:buNone/>
            </a:pPr>
            <a:r>
              <a:rPr lang="el-GR" sz="2000" dirty="0"/>
              <a:t>Μπορείς να δημοσιεύεις γενικές πληροφορίες για σχολικές δραστηριότητες, </a:t>
            </a:r>
            <a:r>
              <a:rPr lang="el-GR" sz="2000" dirty="0" err="1"/>
              <a:t>χόμπυ</a:t>
            </a:r>
            <a:r>
              <a:rPr lang="el-GR" sz="2000" dirty="0"/>
              <a:t>, αθλήματα, ενδιαφέροντα σου και φωτογραφίες αρκεί να μην είναι πολύ προσωπικές.</a:t>
            </a:r>
          </a:p>
          <a:p>
            <a:pPr marL="0" indent="0">
              <a:buNone/>
            </a:pPr>
            <a:r>
              <a:rPr lang="el-GR" sz="2000" dirty="0"/>
              <a:t>Αλλά… ΔΕΝ πρέπει να δημοσιεύεις:</a:t>
            </a:r>
          </a:p>
          <a:p>
            <a:pPr lvl="1"/>
            <a:r>
              <a:rPr lang="el-GR" sz="2000" dirty="0" smtClean="0"/>
              <a:t>Προσωπικά </a:t>
            </a:r>
            <a:r>
              <a:rPr lang="el-GR" sz="2000" dirty="0"/>
              <a:t>στοιχεία επικοινωνίας ή άλλες αναγνωριστικές πληροφορίες.</a:t>
            </a:r>
          </a:p>
          <a:p>
            <a:pPr lvl="1"/>
            <a:r>
              <a:rPr lang="el-GR" sz="2000" dirty="0" smtClean="0"/>
              <a:t>Φωτογραφίες μ</a:t>
            </a:r>
            <a:r>
              <a:rPr lang="el-GR" sz="2000" dirty="0"/>
              <a:t>η</a:t>
            </a:r>
            <a:r>
              <a:rPr lang="el-GR" sz="2000" dirty="0" smtClean="0"/>
              <a:t> </a:t>
            </a:r>
            <a:r>
              <a:rPr lang="el-GR" sz="2000" dirty="0"/>
              <a:t>κατάλληλου περιεχομένου.</a:t>
            </a:r>
          </a:p>
          <a:p>
            <a:pPr lvl="1"/>
            <a:r>
              <a:rPr lang="el-GR" sz="2000" dirty="0" smtClean="0"/>
              <a:t>Φωτογραφίες </a:t>
            </a:r>
            <a:r>
              <a:rPr lang="el-GR" sz="2000" dirty="0"/>
              <a:t>με σεξουαλικό υπονοούμενο ή απρεπή ενδυμασία.</a:t>
            </a:r>
          </a:p>
          <a:p>
            <a:pPr lvl="1"/>
            <a:r>
              <a:rPr lang="el-GR" sz="2000" dirty="0"/>
              <a:t>Οι μαθητές δε πρέπει να εμφανίζονται σε κάμερα με λίγα ή καθόλου ρούχα μετά από απαίτηση οποιουδήποτε.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172400" y="6084004"/>
            <a:ext cx="18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398" y="1299972"/>
            <a:ext cx="1763688" cy="130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4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σαλιγκάρι</a:t>
            </a:r>
            <a:endParaRPr lang="el-GR" dirty="0">
              <a:solidFill>
                <a:srgbClr val="92D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2420072" cy="1663800"/>
          </a:xfrm>
        </p:spPr>
      </p:pic>
      <p:sp>
        <p:nvSpPr>
          <p:cNvPr id="5" name="TextBox 4"/>
          <p:cNvSpPr txBox="1"/>
          <p:nvPr/>
        </p:nvSpPr>
        <p:spPr>
          <a:xfrm>
            <a:off x="8028384" y="604277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</a:t>
            </a:r>
            <a:endParaRPr lang="el-GR" sz="16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491880" y="3356992"/>
            <a:ext cx="1584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89"/>
          <a:stretch/>
        </p:blipFill>
        <p:spPr>
          <a:xfrm>
            <a:off x="5527980" y="2182552"/>
            <a:ext cx="2564096" cy="2348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84168" y="44369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92D050"/>
                </a:solidFill>
              </a:rPr>
              <a:t>Κορέα</a:t>
            </a:r>
            <a:endParaRPr lang="el-GR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40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ο</a:t>
            </a:r>
            <a:r>
              <a:rPr lang="el-GR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υρά γουρουνιού</a:t>
            </a:r>
            <a:endParaRPr lang="el-GR" dirty="0">
              <a:solidFill>
                <a:srgbClr val="92D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64904"/>
            <a:ext cx="2192645" cy="2304257"/>
          </a:xfrm>
        </p:spPr>
      </p:pic>
      <p:sp>
        <p:nvSpPr>
          <p:cNvPr id="5" name="TextBox 4"/>
          <p:cNvSpPr txBox="1"/>
          <p:nvPr/>
        </p:nvSpPr>
        <p:spPr>
          <a:xfrm>
            <a:off x="8028384" y="604277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</a:t>
            </a:r>
            <a:endParaRPr lang="el-GR" sz="16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91880" y="3356992"/>
            <a:ext cx="1584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546" y="2672408"/>
            <a:ext cx="2682340" cy="16177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56176" y="447382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92D050"/>
                </a:solidFill>
              </a:rPr>
              <a:t>Νορβηγία</a:t>
            </a:r>
            <a:endParaRPr lang="el-GR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5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ο</a:t>
            </a:r>
            <a:r>
              <a:rPr lang="el-GR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υρά πιθήκου</a:t>
            </a:r>
            <a:endParaRPr lang="el-GR" dirty="0">
              <a:solidFill>
                <a:srgbClr val="92D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92896"/>
            <a:ext cx="2285410" cy="2519660"/>
          </a:xfrm>
        </p:spPr>
      </p:pic>
      <p:sp>
        <p:nvSpPr>
          <p:cNvPr id="5" name="TextBox 4"/>
          <p:cNvSpPr txBox="1"/>
          <p:nvPr/>
        </p:nvSpPr>
        <p:spPr>
          <a:xfrm>
            <a:off x="8028384" y="6042774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</a:t>
            </a:r>
            <a:endParaRPr lang="el-GR" sz="1600" b="1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91880" y="3356992"/>
            <a:ext cx="1584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5" t="14175" r="-800" b="19675"/>
          <a:stretch/>
        </p:blipFill>
        <p:spPr>
          <a:xfrm>
            <a:off x="5405424" y="1988840"/>
            <a:ext cx="3428952" cy="2880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28184" y="482789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92D050"/>
                </a:solidFill>
              </a:rPr>
              <a:t>Ολλανδία</a:t>
            </a:r>
            <a:endParaRPr lang="el-GR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Selfie </a:t>
            </a:r>
            <a: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των συμμετεχόντων μαθητών</a:t>
            </a:r>
            <a:endParaRPr lang="el-GR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2" y="2348880"/>
            <a:ext cx="8229600" cy="3338766"/>
          </a:xfrm>
        </p:spPr>
        <p:txBody>
          <a:bodyPr/>
          <a:lstStyle/>
          <a:p>
            <a:pPr marL="0" indent="0">
              <a:buNone/>
            </a:pPr>
            <a:r>
              <a:rPr lang="el-GR" sz="1800" dirty="0" err="1">
                <a:ea typeface="Open Sans" panose="020B0606030504020204" pitchFamily="34" charset="0"/>
                <a:cs typeface="Open Sans" panose="020B0606030504020204" pitchFamily="34" charset="0"/>
              </a:rPr>
              <a:t>Πόσταρε</a:t>
            </a:r>
            <a:r>
              <a:rPr lang="el-GR" sz="1800" dirty="0">
                <a:ea typeface="Open Sans" panose="020B0606030504020204" pitchFamily="34" charset="0"/>
                <a:cs typeface="Open Sans" panose="020B0606030504020204" pitchFamily="34" charset="0"/>
              </a:rPr>
              <a:t> στο </a:t>
            </a:r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twitter</a:t>
            </a:r>
            <a:r>
              <a:rPr lang="el-GR" sz="1800" dirty="0">
                <a:ea typeface="Open Sans" panose="020B0606030504020204" pitchFamily="34" charset="0"/>
                <a:cs typeface="Open Sans" panose="020B0606030504020204" pitchFamily="34" charset="0"/>
              </a:rPr>
              <a:t> με </a:t>
            </a:r>
            <a:r>
              <a:rPr lang="en-US" sz="1800" dirty="0">
                <a:ea typeface="Open Sans" panose="020B0606030504020204" pitchFamily="34" charset="0"/>
                <a:cs typeface="Open Sans" panose="020B0606030504020204" pitchFamily="34" charset="0"/>
              </a:rPr>
              <a:t>hashtag</a:t>
            </a:r>
          </a:p>
          <a:p>
            <a:pPr marL="0" indent="0">
              <a:buNone/>
            </a:pPr>
            <a:r>
              <a:rPr lang="el-GR" sz="2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l-GR" sz="2800" b="1" dirty="0">
                <a:ea typeface="Open Sans" panose="020B0606030504020204" pitchFamily="34" charset="0"/>
                <a:cs typeface="Open Sans" panose="020B0606030504020204" pitchFamily="34" charset="0"/>
              </a:rPr>
              <a:t>#</a:t>
            </a:r>
            <a:r>
              <a:rPr lang="en-US" sz="2800" b="1" dirty="0">
                <a:ea typeface="Open Sans" panose="020B0606030504020204" pitchFamily="34" charset="0"/>
                <a:cs typeface="Open Sans" panose="020B0606030504020204" pitchFamily="34" charset="0"/>
              </a:rPr>
              <a:t>SID_GR_2017  #saferinternet4kids</a:t>
            </a:r>
            <a:endParaRPr lang="el-GR" sz="28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5228" y="6042774"/>
            <a:ext cx="395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507" y="1844824"/>
            <a:ext cx="208508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9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Πηγές</a:t>
            </a:r>
            <a:endParaRPr lang="el-GR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2" y="2348880"/>
            <a:ext cx="8229600" cy="3338766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</a:t>
            </a:r>
            <a:r>
              <a:rPr lang="en-US" sz="1800" b="1" dirty="0"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://</a:t>
            </a:r>
            <a:r>
              <a:rPr lang="en-US" sz="1800" b="1" dirty="0" smtClean="0"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www.saferinternetday.ie/resources/</a:t>
            </a:r>
            <a:r>
              <a:rPr lang="en-US" sz="1800" b="1" dirty="0"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 </a:t>
            </a:r>
            <a:r>
              <a:rPr lang="en-US" sz="18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Play and learn: </a:t>
            </a:r>
            <a:r>
              <a:rPr lang="en-US" sz="1800" b="1" dirty="0">
                <a:ea typeface="Open Sans" panose="020B0606030504020204" pitchFamily="34" charset="0"/>
                <a:cs typeface="Open Sans" panose="020B0606030504020204" pitchFamily="34" charset="0"/>
              </a:rPr>
              <a:t>Being </a:t>
            </a:r>
            <a:r>
              <a:rPr lang="en-US" sz="18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online</a:t>
            </a:r>
            <a:endParaRPr lang="el-GR" sz="1800" b="1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b="1" dirty="0" smtClean="0"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</a:t>
            </a:r>
            <a:r>
              <a:rPr lang="en-US" sz="1800" b="1" dirty="0"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://blog.schoolspecialty.com/technology/teaching-internet-safety-classroom</a:t>
            </a:r>
            <a:r>
              <a:rPr lang="en-US" sz="1800" b="1" dirty="0" smtClean="0"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/</a:t>
            </a:r>
            <a:endParaRPr lang="el-GR" sz="1800" b="1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b="1" dirty="0"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http://</a:t>
            </a:r>
            <a:r>
              <a:rPr lang="en-US" sz="1800" b="1" dirty="0" smtClean="0"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www.help-line.gr/</a:t>
            </a:r>
            <a:endParaRPr lang="el-GR" sz="18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b="1" dirty="0" smtClean="0"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</a:t>
            </a:r>
            <a:r>
              <a:rPr lang="en-US" sz="1800" b="1" dirty="0"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://</a:t>
            </a:r>
            <a:r>
              <a:rPr lang="en-US" sz="1800" b="1" dirty="0" smtClean="0"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www.safeline.gr</a:t>
            </a:r>
            <a:endParaRPr lang="el-GR" sz="1800" b="1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800" b="1" dirty="0"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http://</a:t>
            </a:r>
            <a:r>
              <a:rPr lang="en-US" sz="1800" b="1" dirty="0" smtClean="0"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cyberbullying.org/Digital-Citizenship-Activities-Educators.pdf</a:t>
            </a:r>
            <a:endParaRPr lang="el-GR" sz="1800" b="1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l-GR" sz="1400" b="1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5228" y="6042774"/>
            <a:ext cx="3952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41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/>
          <a:lstStyle/>
          <a:p>
            <a: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Ο κανόνας της Γιαγιάς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2" y="2348880"/>
            <a:ext cx="8229600" cy="3338766"/>
          </a:xfrm>
        </p:spPr>
        <p:txBody>
          <a:bodyPr/>
          <a:lstStyle/>
          <a:p>
            <a:pPr marL="0" indent="0" algn="just">
              <a:buNone/>
            </a:pPr>
            <a:r>
              <a:rPr lang="el-GR" sz="2000" b="1" dirty="0"/>
              <a:t>Ο κανόνας της Γιαγιάς </a:t>
            </a:r>
            <a:r>
              <a:rPr lang="el-GR" sz="2000" dirty="0"/>
              <a:t>είναι χρήσιμος όταν θέλεις να αποφασίσεις εάν μία φωτογραφία</a:t>
            </a:r>
            <a:r>
              <a:rPr lang="en-IE" sz="2000" dirty="0"/>
              <a:t> </a:t>
            </a:r>
            <a:r>
              <a:rPr lang="el-GR" sz="2000" dirty="0"/>
              <a:t>πρέπει να δημοσιοποιηθεί στο διαδίκτυο ή όχι.</a:t>
            </a:r>
          </a:p>
          <a:p>
            <a:pPr marL="0" indent="0" algn="just">
              <a:buNone/>
            </a:pPr>
            <a:r>
              <a:rPr lang="el-GR" sz="2000" b="1" dirty="0"/>
              <a:t>Εάν δε θα έδειχνες μία φωτογραφία στη γιαγιά σου, τότε πιθανότατα δε θα έπρεπε να τη δημοσιεύσεις.</a:t>
            </a:r>
          </a:p>
          <a:p>
            <a:pPr marL="0" indent="0" algn="just">
              <a:buNone/>
            </a:pPr>
            <a:endParaRPr lang="el-G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2400" y="6084004"/>
            <a:ext cx="18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66" y="3266950"/>
            <a:ext cx="2539020" cy="288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7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Video: Forever</a:t>
            </a:r>
            <a:endParaRPr lang="el-GR" dirty="0">
              <a:solidFill>
                <a:srgbClr val="92D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2" y="1772816"/>
            <a:ext cx="8229600" cy="43111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800" dirty="0"/>
              <a:t>Παρακάτω ακολουθεί ένα βίντεο αντιπροσωπευτικό για τις διαστάσεις που μπορεί να πάρει η αποστολή μιας φωτογραφίας.</a:t>
            </a:r>
          </a:p>
          <a:p>
            <a:pPr marL="0" indent="0" algn="just">
              <a:buNone/>
            </a:pPr>
            <a:r>
              <a:rPr lang="en-US" sz="1800" dirty="0">
                <a:hlinkClick r:id="rId3"/>
              </a:rPr>
              <a:t>http://www.watchyourspace.ie/forever-campaign</a:t>
            </a:r>
            <a:r>
              <a:rPr lang="en-US" sz="1800" dirty="0" smtClean="0">
                <a:hlinkClick r:id="rId3"/>
              </a:rPr>
              <a:t>/</a:t>
            </a:r>
            <a:endParaRPr lang="en-US" sz="1800" dirty="0"/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n-US" sz="1800" dirty="0"/>
          </a:p>
          <a:p>
            <a:pPr marL="0" indent="0" algn="just">
              <a:buNone/>
            </a:pPr>
            <a:endParaRPr lang="el-GR" sz="1800" dirty="0"/>
          </a:p>
          <a:p>
            <a:pPr marL="0" indent="0" algn="just">
              <a:buNone/>
            </a:pPr>
            <a:endParaRPr lang="el-GR" sz="1800" dirty="0"/>
          </a:p>
          <a:p>
            <a:pPr marL="0" indent="0" algn="just">
              <a:buNone/>
            </a:pPr>
            <a:endParaRPr lang="el-GR" sz="1800" dirty="0"/>
          </a:p>
          <a:p>
            <a:pPr marL="0" indent="0" algn="just">
              <a:buNone/>
            </a:pPr>
            <a:endParaRPr lang="el-GR" sz="1800" dirty="0"/>
          </a:p>
          <a:p>
            <a:pPr marL="0" indent="0" algn="just">
              <a:buNone/>
            </a:pPr>
            <a:endParaRPr lang="en-US" sz="1800" dirty="0" smtClean="0"/>
          </a:p>
          <a:p>
            <a:pPr marL="0" indent="0" algn="just">
              <a:buNone/>
            </a:pPr>
            <a:r>
              <a:rPr lang="el-GR" sz="1800" dirty="0" smtClean="0"/>
              <a:t>Στη </a:t>
            </a:r>
            <a:r>
              <a:rPr lang="el-GR" sz="1800" dirty="0"/>
              <a:t>σελίδα μας στο </a:t>
            </a:r>
            <a:r>
              <a:rPr lang="en-US" sz="1800" dirty="0">
                <a:hlinkClick r:id="rId4"/>
              </a:rPr>
              <a:t>http://saferinternet4kids.gr/category/social-media-safety/</a:t>
            </a:r>
            <a:r>
              <a:rPr lang="el-GR" sz="1800" dirty="0"/>
              <a:t> θα βρείτε πληροφορίες για τα την ασφάλεια στα δημοφιλέστερα κοινωνικά δίκτυα.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72400" y="6084004"/>
            <a:ext cx="18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 rotWithShape="1">
          <a:blip r:embed="rId5"/>
          <a:srcRect l="11665" t="15304" r="12280" b="9230"/>
          <a:stretch/>
        </p:blipFill>
        <p:spPr>
          <a:xfrm>
            <a:off x="2843808" y="2886472"/>
            <a:ext cx="361240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6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Προστασία της ιδιωτικής ζωής</a:t>
            </a:r>
            <a:r>
              <a:rPr lang="en-US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επίδειξη ευπρέπειας</a:t>
            </a:r>
            <a:endParaRPr lang="en-US" dirty="0">
              <a:solidFill>
                <a:srgbClr val="92D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2" y="2348880"/>
            <a:ext cx="5923628" cy="3338766"/>
          </a:xfrm>
        </p:spPr>
        <p:txBody>
          <a:bodyPr>
            <a:normAutofit fontScale="92500"/>
          </a:bodyPr>
          <a:lstStyle/>
          <a:p>
            <a:pPr algn="just"/>
            <a:r>
              <a:rPr lang="el-GR" sz="2200" dirty="0"/>
              <a:t>Προστατέψτε την </a:t>
            </a:r>
            <a:r>
              <a:rPr lang="el-GR" sz="2200" dirty="0" err="1"/>
              <a:t>ιδιωτικότητά</a:t>
            </a:r>
            <a:r>
              <a:rPr lang="el-GR" sz="2200" dirty="0"/>
              <a:t> σας</a:t>
            </a:r>
            <a:r>
              <a:rPr lang="en-US" sz="2200" dirty="0"/>
              <a:t> </a:t>
            </a:r>
            <a:r>
              <a:rPr lang="el-GR" sz="2200" dirty="0"/>
              <a:t>περιορίζοντας την πρόσβαση σας στα κοινωνικά δίκτυα στα μέλη της </a:t>
            </a:r>
            <a:r>
              <a:rPr lang="el-GR" sz="2200" dirty="0" smtClean="0"/>
              <a:t>οικογένειας </a:t>
            </a:r>
            <a:r>
              <a:rPr lang="el-GR" sz="2200" dirty="0"/>
              <a:t>σας, τους κοντινούς φίλους και ενήλικες που εμπιστεύεστε. </a:t>
            </a:r>
            <a:endParaRPr lang="el-GR" sz="2200" dirty="0" smtClean="0"/>
          </a:p>
          <a:p>
            <a:pPr marL="400050" lvl="1" indent="0" algn="just">
              <a:buNone/>
            </a:pPr>
            <a:endParaRPr lang="el-GR" sz="1400" dirty="0" smtClean="0"/>
          </a:p>
          <a:p>
            <a:pPr algn="just"/>
            <a:r>
              <a:rPr lang="el-GR" sz="2200" dirty="0" smtClean="0"/>
              <a:t>Προσαρμόστε τις ρυθμίσεις απορρήτου ώστε να επιτρέπετε μόνο στις παραπάνω ομάδες και όχι στο κοινό γενικά, να διαβάζει τα δημοσιεύματα σας, να βλέπει τις φωτογραφίες σας και να έχει </a:t>
            </a:r>
            <a:r>
              <a:rPr lang="el-GR" sz="2200" dirty="0" err="1" smtClean="0"/>
              <a:t>διάδραση</a:t>
            </a:r>
            <a:r>
              <a:rPr lang="el-GR" sz="2200" dirty="0" smtClean="0"/>
              <a:t> με εσάς.</a:t>
            </a:r>
            <a:endParaRPr lang="el-GR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8172400" y="6084004"/>
            <a:ext cx="18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163" y="3198340"/>
            <a:ext cx="2321906" cy="163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4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Προστασία της ιδιωτικής ζωής</a:t>
            </a:r>
            <a:r>
              <a:rPr lang="en-US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επίδειξη ευπρέπειας</a:t>
            </a:r>
            <a:endParaRPr lang="en-US" dirty="0">
              <a:solidFill>
                <a:srgbClr val="92D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2400" y="6084004"/>
            <a:ext cx="18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8572" y="2348880"/>
            <a:ext cx="7903848" cy="3338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1800" dirty="0" smtClean="0"/>
              <a:t>ΠΟΤΕ μη συμφωνείτε να συναντήσετε ξένους που έχετε γνωρίσει μόνο στο διαδίκτυο. Εάν κάποιος ξένος προσπαθήσει να σας πείσει να συναντηθείτε στον πραγματικό κόσμο, ενημερώστε τους γονείς σας ή κάποιον ενήλικα, που θα μπορεί να επικοινωνήσει με τις αρμόδιες αρχές.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084" y="3582038"/>
            <a:ext cx="3599831" cy="254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Προστασία της ιδιωτικής ζωής</a:t>
            </a:r>
            <a:r>
              <a:rPr lang="en-US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l-GR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επίδειξη ευπρέπειας</a:t>
            </a:r>
            <a:endParaRPr lang="en-US" dirty="0">
              <a:solidFill>
                <a:srgbClr val="92D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2" y="1759617"/>
            <a:ext cx="8229600" cy="3338766"/>
          </a:xfrm>
        </p:spPr>
        <p:txBody>
          <a:bodyPr>
            <a:normAutofit/>
          </a:bodyPr>
          <a:lstStyle/>
          <a:p>
            <a:pPr algn="just"/>
            <a:endParaRPr lang="en-US" sz="2800" dirty="0"/>
          </a:p>
          <a:p>
            <a:pPr algn="just"/>
            <a:r>
              <a:rPr lang="el-GR" sz="1800" dirty="0"/>
              <a:t>Επιδείξτε πάντα αξιοπρεπή και κατάλληλη συμπεριφορά σε όλες τις δράσεις σας στα κοινωνικά δίκτυα. Εάν δε λέγατε ή κάνατε συγκεκριμένα πράγματα στην άμεση επαφή σας με κάποιο πρόσωπο </a:t>
            </a:r>
            <a:r>
              <a:rPr lang="en-US" sz="1800" dirty="0"/>
              <a:t>MH </a:t>
            </a:r>
            <a:r>
              <a:rPr lang="el-GR" sz="1800" dirty="0"/>
              <a:t>τα κάνετε και όταν είστε συνδεδεμένοι στο διαδίκτυο.</a:t>
            </a:r>
            <a:r>
              <a:rPr lang="en-US" sz="1800" dirty="0"/>
              <a:t> </a:t>
            </a:r>
            <a:r>
              <a:rPr lang="el-GR" sz="1800" dirty="0"/>
              <a:t>Δε θα πρέπει ποτέ να συμμετέχετε σε «</a:t>
            </a:r>
            <a:r>
              <a:rPr lang="en-US" sz="1800" dirty="0"/>
              <a:t>cyber stalking</a:t>
            </a:r>
            <a:r>
              <a:rPr lang="el-GR" sz="1800" dirty="0"/>
              <a:t>»</a:t>
            </a:r>
            <a:r>
              <a:rPr lang="en-US" sz="1800" dirty="0"/>
              <a:t> </a:t>
            </a:r>
            <a:r>
              <a:rPr lang="el-GR" sz="1800" dirty="0"/>
              <a:t>ή </a:t>
            </a:r>
            <a:r>
              <a:rPr lang="en-US" sz="1800" dirty="0"/>
              <a:t>cyberbullying</a:t>
            </a:r>
            <a:r>
              <a:rPr lang="el-GR" sz="1800" dirty="0"/>
              <a:t>. Αντίθετα θα πρέπει να αναφέρετε αν πέσει στην αντίληψη σας τέτοια συμπεριφορά στους γονείς σας ή στους καθηγητές σας.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8172400" y="6084004"/>
            <a:ext cx="18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464" y="4071624"/>
            <a:ext cx="2915816" cy="190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Cyberbullying</a:t>
            </a:r>
            <a:endParaRPr lang="el-GR" dirty="0">
              <a:solidFill>
                <a:srgbClr val="92D0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2" y="2348880"/>
            <a:ext cx="8229600" cy="3338766"/>
          </a:xfrm>
        </p:spPr>
        <p:txBody>
          <a:bodyPr/>
          <a:lstStyle/>
          <a:p>
            <a:pPr marL="0" indent="0" algn="just">
              <a:buNone/>
            </a:pPr>
            <a:r>
              <a:rPr lang="el-GR" sz="1800" dirty="0"/>
              <a:t>Παρακάτω ακολουθεί ένα βίντεο αντιπροσωπευτικό για τον διαδικτυακό εκφοβισμό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</a:t>
            </a:r>
            <a:r>
              <a:rPr lang="en-US" sz="1800" b="1" dirty="0" smtClean="0"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www.youtube.com/watch?v=amueaVHIZ6A</a:t>
            </a:r>
            <a:endParaRPr lang="en-US" sz="1800" b="1" dirty="0" smtClean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l-GR" sz="18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l-GR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2400" y="6084004"/>
            <a:ext cx="18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1996" t="15754" r="38478" b="34580"/>
          <a:stretch/>
        </p:blipFill>
        <p:spPr>
          <a:xfrm>
            <a:off x="2392976" y="3067029"/>
            <a:ext cx="4358048" cy="245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3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Roomates\docs\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572" y="764704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Cyberbullying</a:t>
            </a:r>
            <a:endParaRPr lang="el-GR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2" y="2348880"/>
            <a:ext cx="6571700" cy="33387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l-GR" sz="1800" dirty="0"/>
              <a:t>Από τη </a:t>
            </a:r>
            <a:r>
              <a:rPr lang="en-US" sz="1800" dirty="0"/>
              <a:t>SafeLine </a:t>
            </a:r>
            <a:r>
              <a:rPr lang="el-GR" sz="1800" dirty="0"/>
              <a:t>κυκλοφορεί Νομοθετικός – Συμβουλευτικός Οδηγός για το </a:t>
            </a:r>
            <a:r>
              <a:rPr lang="en-US" sz="1800" dirty="0"/>
              <a:t>Cyberbullying </a:t>
            </a:r>
            <a:r>
              <a:rPr lang="en-US" sz="1800" dirty="0">
                <a:hlinkClick r:id="rId3"/>
              </a:rPr>
              <a:t>http://online.fliphtml5.com/muzc/ztcu/#p=1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l-GR" sz="1800" dirty="0"/>
              <a:t>Επίσης Πληροφορίες και Συμβουλές για τον Διαδικτυακό Εκφοβισμό θα βρείτε από τη Γραμμή Βοηθείας ‘</a:t>
            </a:r>
            <a:r>
              <a:rPr lang="el-GR" sz="1800" dirty="0" err="1"/>
              <a:t>help-line</a:t>
            </a:r>
            <a:r>
              <a:rPr lang="el-GR" sz="1800" dirty="0"/>
              <a:t> 210 6007686′</a:t>
            </a:r>
            <a:r>
              <a:rPr lang="en-US" sz="1800" dirty="0"/>
              <a:t> </a:t>
            </a:r>
            <a:r>
              <a:rPr lang="el-GR" sz="1800" dirty="0"/>
              <a:t>στην παρακάτω διεύθυνση </a:t>
            </a:r>
            <a:r>
              <a:rPr lang="en-US" sz="1800" dirty="0">
                <a:hlinkClick r:id="rId4"/>
              </a:rPr>
              <a:t>http://bit.ly/2eWIBXA</a:t>
            </a:r>
            <a:r>
              <a:rPr lang="el-GR" sz="1800" dirty="0"/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72400" y="6084004"/>
            <a:ext cx="180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endParaRPr lang="el-GR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342" y="2852936"/>
            <a:ext cx="1767830" cy="162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6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5414</TotalTime>
  <Words>1052</Words>
  <Application>Microsoft Office PowerPoint</Application>
  <PresentationFormat>On-screen Show (4:3)</PresentationFormat>
  <Paragraphs>136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Open Sans</vt:lpstr>
      <vt:lpstr>Office Theme</vt:lpstr>
      <vt:lpstr>PowerPoint Presentation</vt:lpstr>
      <vt:lpstr>Κοινωνικά Δίκτυα: Σκέψου πριν δημοσιεύσεις…</vt:lpstr>
      <vt:lpstr>Ο κανόνας της Γιαγιάς</vt:lpstr>
      <vt:lpstr>Video: Forever</vt:lpstr>
      <vt:lpstr>Προστασία της ιδιωτικής ζωής - επίδειξη ευπρέπειας</vt:lpstr>
      <vt:lpstr>Προστασία της ιδιωτικής ζωής - επίδειξη ευπρέπειας</vt:lpstr>
      <vt:lpstr>Προστασία της ιδιωτικής ζωής - επίδειξη ευπρέπειας</vt:lpstr>
      <vt:lpstr>Cyberbullying</vt:lpstr>
      <vt:lpstr>Cyberbullying</vt:lpstr>
      <vt:lpstr>Τι μπορούμε να κάνουμε αν κάποιος στέλνει σε εμάς ή σε κάποιον άλλο εκφοβιστικά μηνύματα;</vt:lpstr>
      <vt:lpstr>Τι μπορούμε να κάνουμε αν κάποιος στέλνει σε εμάς ή σε κάποιον άλλο εκφοβιστικά μηνύματα;</vt:lpstr>
      <vt:lpstr>Οδηγίες καλής χρήσης Διαδικτύου</vt:lpstr>
      <vt:lpstr>PowerPoint Presentation</vt:lpstr>
      <vt:lpstr>Τροφή για σκέψη –  Συζήτηση στην τάξη</vt:lpstr>
      <vt:lpstr>Τροφή για σκέψη –  Συζήτηση στην τάξη</vt:lpstr>
      <vt:lpstr>Τροφή για σκέψη –  Συζήτηση στην τάξη</vt:lpstr>
      <vt:lpstr>Πως λέγεται το @ σε διάφορες χώρες;</vt:lpstr>
      <vt:lpstr>παπάκι</vt:lpstr>
      <vt:lpstr>προβοσκίδα</vt:lpstr>
      <vt:lpstr>σαλιγκάρι</vt:lpstr>
      <vt:lpstr>ουρά γουρουνιού</vt:lpstr>
      <vt:lpstr>ουρά πιθήκου</vt:lpstr>
      <vt:lpstr>Selfie των συμμετεχόντων μαθητών</vt:lpstr>
      <vt:lpstr>Πηγές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Tsampika</dc:creator>
  <cp:lastModifiedBy>POLYANTHI BARMPAKI</cp:lastModifiedBy>
  <cp:revision>64</cp:revision>
  <dcterms:created xsi:type="dcterms:W3CDTF">2016-08-31T17:20:09Z</dcterms:created>
  <dcterms:modified xsi:type="dcterms:W3CDTF">2016-12-01T11:14:15Z</dcterms:modified>
</cp:coreProperties>
</file>