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8" r:id="rId2"/>
    <p:sldId id="270" r:id="rId3"/>
    <p:sldId id="273" r:id="rId4"/>
    <p:sldId id="271" r:id="rId5"/>
    <p:sldId id="274" r:id="rId6"/>
    <p:sldId id="275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6B7"/>
    <a:srgbClr val="59A1CF"/>
    <a:srgbClr val="80C342"/>
    <a:srgbClr val="155B99"/>
    <a:srgbClr val="175592"/>
    <a:srgbClr val="D27C61"/>
    <a:srgbClr val="80A95B"/>
    <a:srgbClr val="EA794B"/>
    <a:srgbClr val="A6D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109" d="100"/>
          <a:sy n="109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3EF92-7FE2-4A2B-B112-369E9908EBC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78A9A76-A5DF-4168-9FAD-8F35D8BF16A2}">
      <dgm:prSet/>
      <dgm:spPr/>
      <dgm:t>
        <a:bodyPr/>
        <a:lstStyle/>
        <a:p>
          <a:pPr rtl="0"/>
          <a:r>
            <a:rPr lang="el-GR" smtClean="0"/>
            <a:t>Θυµόµαστε ότι µπορούµε να απευθυνθούμε και στους παρακάτω φορείς:</a:t>
          </a:r>
          <a:endParaRPr lang="en-GB"/>
        </a:p>
      </dgm:t>
    </dgm:pt>
    <dgm:pt modelId="{B025A4AE-FAC0-460C-8EFD-FF8BA6EB840D}" type="parTrans" cxnId="{7D9176BB-2E88-496B-BE33-CA365A8A2508}">
      <dgm:prSet/>
      <dgm:spPr/>
      <dgm:t>
        <a:bodyPr/>
        <a:lstStyle/>
        <a:p>
          <a:endParaRPr lang="en-GB"/>
        </a:p>
      </dgm:t>
    </dgm:pt>
    <dgm:pt modelId="{6808B53C-54F2-4133-996C-9B7704E65492}" type="sibTrans" cxnId="{7D9176BB-2E88-496B-BE33-CA365A8A2508}">
      <dgm:prSet/>
      <dgm:spPr/>
      <dgm:t>
        <a:bodyPr/>
        <a:lstStyle/>
        <a:p>
          <a:endParaRPr lang="en-GB"/>
        </a:p>
      </dgm:t>
    </dgm:pt>
    <dgm:pt modelId="{CDEEAAA7-805A-43E9-84CC-1F5EB4DB2264}">
      <dgm:prSet custT="1"/>
      <dgm:spPr/>
      <dgm:t>
        <a:bodyPr/>
        <a:lstStyle/>
        <a:p>
          <a:pPr rtl="0"/>
          <a:r>
            <a:rPr lang="el-GR" sz="2200" b="1" dirty="0" smtClean="0">
              <a:solidFill>
                <a:schemeClr val="accent5">
                  <a:lumMod val="50000"/>
                </a:schemeClr>
              </a:solidFill>
            </a:rPr>
            <a:t>Safeline.gr:</a:t>
          </a:r>
          <a:r>
            <a:rPr lang="el-GR" sz="2200" dirty="0" smtClean="0">
              <a:solidFill>
                <a:schemeClr val="accent5">
                  <a:lumMod val="50000"/>
                </a:schemeClr>
              </a:solidFill>
            </a:rPr>
            <a:t> Ελληνική Ανοιχτή </a:t>
          </a:r>
          <a:r>
            <a:rPr lang="el-GR" sz="2200" dirty="0" err="1" smtClean="0">
              <a:solidFill>
                <a:schemeClr val="accent5">
                  <a:lumMod val="50000"/>
                </a:schemeClr>
              </a:solidFill>
            </a:rPr>
            <a:t>Γρα</a:t>
          </a:r>
          <a:r>
            <a:rPr lang="el-GR" sz="2200" dirty="0" smtClean="0">
              <a:solidFill>
                <a:schemeClr val="accent5">
                  <a:lumMod val="50000"/>
                </a:schemeClr>
              </a:solidFill>
            </a:rPr>
            <a:t>µµή για το παράνομο περιεχόμενο στο Διαδίκτυο (</a:t>
          </a:r>
          <a:r>
            <a:rPr lang="el-GR" sz="2200" b="1" dirty="0" smtClean="0">
              <a:solidFill>
                <a:schemeClr val="accent5">
                  <a:lumMod val="50000"/>
                </a:schemeClr>
              </a:solidFill>
            </a:rPr>
            <a:t>www.safeline.gr</a:t>
          </a:r>
          <a:r>
            <a:rPr lang="el-GR" sz="2200" dirty="0" smtClean="0">
              <a:solidFill>
                <a:schemeClr val="accent5">
                  <a:lumMod val="50000"/>
                </a:schemeClr>
              </a:solidFill>
            </a:rPr>
            <a:t>) του  Ελληνικού Κέντρου Ασφαλούς Διαδικτύου</a:t>
          </a:r>
          <a:endParaRPr lang="en-GB" sz="2200" dirty="0">
            <a:solidFill>
              <a:schemeClr val="accent5">
                <a:lumMod val="50000"/>
              </a:schemeClr>
            </a:solidFill>
          </a:endParaRPr>
        </a:p>
      </dgm:t>
    </dgm:pt>
    <dgm:pt modelId="{16C94743-C2E8-43CA-960C-B20E4D547058}" type="parTrans" cxnId="{F78CE769-B7A9-471B-86C8-A889082AC8AA}">
      <dgm:prSet/>
      <dgm:spPr/>
      <dgm:t>
        <a:bodyPr/>
        <a:lstStyle/>
        <a:p>
          <a:endParaRPr lang="en-GB"/>
        </a:p>
      </dgm:t>
    </dgm:pt>
    <dgm:pt modelId="{16D0137C-3821-4452-AAAB-186E5A9EB0F3}" type="sibTrans" cxnId="{F78CE769-B7A9-471B-86C8-A889082AC8AA}">
      <dgm:prSet/>
      <dgm:spPr/>
      <dgm:t>
        <a:bodyPr/>
        <a:lstStyle/>
        <a:p>
          <a:endParaRPr lang="en-GB"/>
        </a:p>
      </dgm:t>
    </dgm:pt>
    <dgm:pt modelId="{CCFF4A0C-B073-4940-8107-915044612696}">
      <dgm:prSet custT="1"/>
      <dgm:spPr/>
      <dgm:t>
        <a:bodyPr/>
        <a:lstStyle/>
        <a:p>
          <a:pPr rtl="0"/>
          <a:r>
            <a:rPr lang="el-GR" sz="2200" dirty="0" smtClean="0">
              <a:solidFill>
                <a:schemeClr val="accent5">
                  <a:lumMod val="50000"/>
                </a:schemeClr>
              </a:solidFill>
            </a:rPr>
            <a:t>Στις κατά τόπους </a:t>
          </a:r>
          <a:r>
            <a:rPr lang="el-GR" sz="2200" b="1" dirty="0" smtClean="0">
              <a:solidFill>
                <a:schemeClr val="accent5">
                  <a:lumMod val="50000"/>
                </a:schemeClr>
              </a:solidFill>
            </a:rPr>
            <a:t>εισαγγελικές υπηρεσίες</a:t>
          </a:r>
          <a:endParaRPr lang="en-GB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D1053A3D-9A97-4504-9C27-683B9AB796EE}" type="parTrans" cxnId="{FAE38BEB-1062-4695-8BE8-0CD275B9AC0D}">
      <dgm:prSet/>
      <dgm:spPr/>
      <dgm:t>
        <a:bodyPr/>
        <a:lstStyle/>
        <a:p>
          <a:endParaRPr lang="en-GB"/>
        </a:p>
      </dgm:t>
    </dgm:pt>
    <dgm:pt modelId="{894FAC24-D961-407D-BA03-879663543EF8}" type="sibTrans" cxnId="{FAE38BEB-1062-4695-8BE8-0CD275B9AC0D}">
      <dgm:prSet/>
      <dgm:spPr/>
      <dgm:t>
        <a:bodyPr/>
        <a:lstStyle/>
        <a:p>
          <a:endParaRPr lang="en-GB"/>
        </a:p>
      </dgm:t>
    </dgm:pt>
    <dgm:pt modelId="{832005C9-88C6-480C-AA94-92A5EC004E13}">
      <dgm:prSet custT="1"/>
      <dgm:spPr/>
      <dgm:t>
        <a:bodyPr/>
        <a:lstStyle/>
        <a:p>
          <a:pPr rtl="0"/>
          <a:r>
            <a:rPr lang="el-GR" sz="2200" dirty="0" smtClean="0">
              <a:solidFill>
                <a:schemeClr val="accent5">
                  <a:lumMod val="50000"/>
                </a:schemeClr>
              </a:solidFill>
            </a:rPr>
            <a:t>Στη </a:t>
          </a:r>
          <a:r>
            <a:rPr lang="el-GR" sz="2200" b="1" dirty="0" smtClean="0">
              <a:solidFill>
                <a:schemeClr val="accent5">
                  <a:lumMod val="50000"/>
                </a:schemeClr>
              </a:solidFill>
            </a:rPr>
            <a:t>Δίωξη Ηλεκτρονικού Εγκλήματος</a:t>
          </a:r>
          <a:endParaRPr lang="en-GB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899A2A45-CED5-4138-B498-D6E90E7B20B4}" type="parTrans" cxnId="{56F3CE80-33C0-41FD-A32D-1D83F415BE45}">
      <dgm:prSet/>
      <dgm:spPr/>
      <dgm:t>
        <a:bodyPr/>
        <a:lstStyle/>
        <a:p>
          <a:endParaRPr lang="en-GB"/>
        </a:p>
      </dgm:t>
    </dgm:pt>
    <dgm:pt modelId="{83F01C78-688D-4C7D-875E-398B4C1B81A5}" type="sibTrans" cxnId="{56F3CE80-33C0-41FD-A32D-1D83F415BE45}">
      <dgm:prSet/>
      <dgm:spPr/>
      <dgm:t>
        <a:bodyPr/>
        <a:lstStyle/>
        <a:p>
          <a:endParaRPr lang="en-GB"/>
        </a:p>
      </dgm:t>
    </dgm:pt>
    <dgm:pt modelId="{D6850E71-68DD-4720-938A-A299C69C7179}">
      <dgm:prSet custT="1"/>
      <dgm:spPr/>
      <dgm:t>
        <a:bodyPr/>
        <a:lstStyle/>
        <a:p>
          <a:pPr rtl="0"/>
          <a:endParaRPr lang="en-GB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F4E9AA7B-5D48-41AB-893C-42759F854AEB}" type="parTrans" cxnId="{C4A3F3A2-7543-4A17-A42C-A7EC6730E14F}">
      <dgm:prSet/>
      <dgm:spPr/>
      <dgm:t>
        <a:bodyPr/>
        <a:lstStyle/>
        <a:p>
          <a:endParaRPr lang="en-GB"/>
        </a:p>
      </dgm:t>
    </dgm:pt>
    <dgm:pt modelId="{229DB172-CD7E-4FE3-A504-68F852C6B594}" type="sibTrans" cxnId="{C4A3F3A2-7543-4A17-A42C-A7EC6730E14F}">
      <dgm:prSet/>
      <dgm:spPr/>
      <dgm:t>
        <a:bodyPr/>
        <a:lstStyle/>
        <a:p>
          <a:endParaRPr lang="en-GB"/>
        </a:p>
      </dgm:t>
    </dgm:pt>
    <dgm:pt modelId="{748D05C6-4DF7-4EF1-A409-1461130411BF}">
      <dgm:prSet custT="1"/>
      <dgm:spPr/>
      <dgm:t>
        <a:bodyPr/>
        <a:lstStyle/>
        <a:p>
          <a:pPr rtl="0"/>
          <a:endParaRPr lang="en-GB" sz="2200" dirty="0">
            <a:solidFill>
              <a:schemeClr val="accent5">
                <a:lumMod val="50000"/>
              </a:schemeClr>
            </a:solidFill>
          </a:endParaRPr>
        </a:p>
      </dgm:t>
    </dgm:pt>
    <dgm:pt modelId="{209051CD-E755-4ACA-ACDC-8A983A06F348}" type="parTrans" cxnId="{95FB7E08-9261-459D-A204-274A16809BBE}">
      <dgm:prSet/>
      <dgm:spPr/>
      <dgm:t>
        <a:bodyPr/>
        <a:lstStyle/>
        <a:p>
          <a:endParaRPr lang="en-GB"/>
        </a:p>
      </dgm:t>
    </dgm:pt>
    <dgm:pt modelId="{781E171C-730F-47BB-AB2B-20AA845B14C0}" type="sibTrans" cxnId="{95FB7E08-9261-459D-A204-274A16809BBE}">
      <dgm:prSet/>
      <dgm:spPr/>
      <dgm:t>
        <a:bodyPr/>
        <a:lstStyle/>
        <a:p>
          <a:endParaRPr lang="en-GB"/>
        </a:p>
      </dgm:t>
    </dgm:pt>
    <dgm:pt modelId="{4C45832C-5436-4493-97F2-CF85E0A256DC}" type="pres">
      <dgm:prSet presAssocID="{0053EF92-7FE2-4A2B-B112-369E9908EBC8}" presName="Name0" presStyleCnt="0">
        <dgm:presLayoutVars>
          <dgm:dir/>
          <dgm:animLvl val="lvl"/>
          <dgm:resizeHandles val="exact"/>
        </dgm:presLayoutVars>
      </dgm:prSet>
      <dgm:spPr/>
    </dgm:pt>
    <dgm:pt modelId="{CFD52002-A60E-43A3-89C4-23F1DD29E314}" type="pres">
      <dgm:prSet presAssocID="{B78A9A76-A5DF-4168-9FAD-8F35D8BF16A2}" presName="linNode" presStyleCnt="0"/>
      <dgm:spPr/>
    </dgm:pt>
    <dgm:pt modelId="{B70E1E8F-1A7A-439E-B43F-7A2125685E6F}" type="pres">
      <dgm:prSet presAssocID="{B78A9A76-A5DF-4168-9FAD-8F35D8BF16A2}" presName="parentText" presStyleLbl="node1" presStyleIdx="0" presStyleCnt="1" custLinFactNeighborX="-3052" custLinFactNeighborY="-82">
        <dgm:presLayoutVars>
          <dgm:chMax val="1"/>
          <dgm:bulletEnabled val="1"/>
        </dgm:presLayoutVars>
      </dgm:prSet>
      <dgm:spPr/>
    </dgm:pt>
    <dgm:pt modelId="{9CC2B3B3-BD1B-4228-A6FF-5CEEE9A87057}" type="pres">
      <dgm:prSet presAssocID="{B78A9A76-A5DF-4168-9FAD-8F35D8BF16A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6F3CE80-33C0-41FD-A32D-1D83F415BE45}" srcId="{B78A9A76-A5DF-4168-9FAD-8F35D8BF16A2}" destId="{832005C9-88C6-480C-AA94-92A5EC004E13}" srcOrd="4" destOrd="0" parTransId="{899A2A45-CED5-4138-B498-D6E90E7B20B4}" sibTransId="{83F01C78-688D-4C7D-875E-398B4C1B81A5}"/>
    <dgm:cxn modelId="{7D9176BB-2E88-496B-BE33-CA365A8A2508}" srcId="{0053EF92-7FE2-4A2B-B112-369E9908EBC8}" destId="{B78A9A76-A5DF-4168-9FAD-8F35D8BF16A2}" srcOrd="0" destOrd="0" parTransId="{B025A4AE-FAC0-460C-8EFD-FF8BA6EB840D}" sibTransId="{6808B53C-54F2-4133-996C-9B7704E65492}"/>
    <dgm:cxn modelId="{C4A3F3A2-7543-4A17-A42C-A7EC6730E14F}" srcId="{B78A9A76-A5DF-4168-9FAD-8F35D8BF16A2}" destId="{D6850E71-68DD-4720-938A-A299C69C7179}" srcOrd="3" destOrd="0" parTransId="{F4E9AA7B-5D48-41AB-893C-42759F854AEB}" sibTransId="{229DB172-CD7E-4FE3-A504-68F852C6B594}"/>
    <dgm:cxn modelId="{F72A866D-747C-4B69-ACAC-37484B21BD17}" type="presOf" srcId="{D6850E71-68DD-4720-938A-A299C69C7179}" destId="{9CC2B3B3-BD1B-4228-A6FF-5CEEE9A87057}" srcOrd="0" destOrd="3" presId="urn:microsoft.com/office/officeart/2005/8/layout/vList5"/>
    <dgm:cxn modelId="{FAE38BEB-1062-4695-8BE8-0CD275B9AC0D}" srcId="{B78A9A76-A5DF-4168-9FAD-8F35D8BF16A2}" destId="{CCFF4A0C-B073-4940-8107-915044612696}" srcOrd="2" destOrd="0" parTransId="{D1053A3D-9A97-4504-9C27-683B9AB796EE}" sibTransId="{894FAC24-D961-407D-BA03-879663543EF8}"/>
    <dgm:cxn modelId="{DDD7D61D-0687-44BE-89A3-E922F893540B}" type="presOf" srcId="{B78A9A76-A5DF-4168-9FAD-8F35D8BF16A2}" destId="{B70E1E8F-1A7A-439E-B43F-7A2125685E6F}" srcOrd="0" destOrd="0" presId="urn:microsoft.com/office/officeart/2005/8/layout/vList5"/>
    <dgm:cxn modelId="{85F5CC5C-C010-48D4-A5EB-C69E696D7860}" type="presOf" srcId="{CCFF4A0C-B073-4940-8107-915044612696}" destId="{9CC2B3B3-BD1B-4228-A6FF-5CEEE9A87057}" srcOrd="0" destOrd="2" presId="urn:microsoft.com/office/officeart/2005/8/layout/vList5"/>
    <dgm:cxn modelId="{F78CE769-B7A9-471B-86C8-A889082AC8AA}" srcId="{B78A9A76-A5DF-4168-9FAD-8F35D8BF16A2}" destId="{CDEEAAA7-805A-43E9-84CC-1F5EB4DB2264}" srcOrd="0" destOrd="0" parTransId="{16C94743-C2E8-43CA-960C-B20E4D547058}" sibTransId="{16D0137C-3821-4452-AAAB-186E5A9EB0F3}"/>
    <dgm:cxn modelId="{9DB513D8-A2C2-4BA0-9A9C-DA727F5F46CA}" type="presOf" srcId="{748D05C6-4DF7-4EF1-A409-1461130411BF}" destId="{9CC2B3B3-BD1B-4228-A6FF-5CEEE9A87057}" srcOrd="0" destOrd="1" presId="urn:microsoft.com/office/officeart/2005/8/layout/vList5"/>
    <dgm:cxn modelId="{FB454B18-6F46-4A33-850E-8BB56D380014}" type="presOf" srcId="{CDEEAAA7-805A-43E9-84CC-1F5EB4DB2264}" destId="{9CC2B3B3-BD1B-4228-A6FF-5CEEE9A87057}" srcOrd="0" destOrd="0" presId="urn:microsoft.com/office/officeart/2005/8/layout/vList5"/>
    <dgm:cxn modelId="{95FB7E08-9261-459D-A204-274A16809BBE}" srcId="{B78A9A76-A5DF-4168-9FAD-8F35D8BF16A2}" destId="{748D05C6-4DF7-4EF1-A409-1461130411BF}" srcOrd="1" destOrd="0" parTransId="{209051CD-E755-4ACA-ACDC-8A983A06F348}" sibTransId="{781E171C-730F-47BB-AB2B-20AA845B14C0}"/>
    <dgm:cxn modelId="{67F1EB46-96CD-4ED5-BACF-703A9D60684A}" type="presOf" srcId="{0053EF92-7FE2-4A2B-B112-369E9908EBC8}" destId="{4C45832C-5436-4493-97F2-CF85E0A256DC}" srcOrd="0" destOrd="0" presId="urn:microsoft.com/office/officeart/2005/8/layout/vList5"/>
    <dgm:cxn modelId="{1022C3D1-D59D-4035-896D-803FBCE470B8}" type="presOf" srcId="{832005C9-88C6-480C-AA94-92A5EC004E13}" destId="{9CC2B3B3-BD1B-4228-A6FF-5CEEE9A87057}" srcOrd="0" destOrd="4" presId="urn:microsoft.com/office/officeart/2005/8/layout/vList5"/>
    <dgm:cxn modelId="{AEACCF83-BE52-479E-90F0-E1A199ABA7B4}" type="presParOf" srcId="{4C45832C-5436-4493-97F2-CF85E0A256DC}" destId="{CFD52002-A60E-43A3-89C4-23F1DD29E314}" srcOrd="0" destOrd="0" presId="urn:microsoft.com/office/officeart/2005/8/layout/vList5"/>
    <dgm:cxn modelId="{967B8016-3BC3-4E79-92ED-B5AF9162921C}" type="presParOf" srcId="{CFD52002-A60E-43A3-89C4-23F1DD29E314}" destId="{B70E1E8F-1A7A-439E-B43F-7A2125685E6F}" srcOrd="0" destOrd="0" presId="urn:microsoft.com/office/officeart/2005/8/layout/vList5"/>
    <dgm:cxn modelId="{1FA77F8E-3B37-43DA-BDBE-AFC385C8DADD}" type="presParOf" srcId="{CFD52002-A60E-43A3-89C4-23F1DD29E314}" destId="{9CC2B3B3-BD1B-4228-A6FF-5CEEE9A870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B3B3-BD1B-4228-A6FF-5CEEE9A87057}">
      <dsp:nvSpPr>
        <dsp:cNvPr id="0" name=""/>
        <dsp:cNvSpPr/>
      </dsp:nvSpPr>
      <dsp:spPr>
        <a:xfrm rot="5400000">
          <a:off x="3688863" y="-314735"/>
          <a:ext cx="3641144" cy="518535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b="1" kern="1200" dirty="0" smtClean="0">
              <a:solidFill>
                <a:schemeClr val="accent5">
                  <a:lumMod val="50000"/>
                </a:schemeClr>
              </a:solidFill>
            </a:rPr>
            <a:t>Safeline.gr:</a:t>
          </a:r>
          <a:r>
            <a:rPr lang="el-GR" sz="2200" kern="1200" dirty="0" smtClean="0">
              <a:solidFill>
                <a:schemeClr val="accent5">
                  <a:lumMod val="50000"/>
                </a:schemeClr>
              </a:solidFill>
            </a:rPr>
            <a:t> Ελληνική Ανοιχτή </a:t>
          </a:r>
          <a:r>
            <a:rPr lang="el-GR" sz="2200" kern="1200" dirty="0" err="1" smtClean="0">
              <a:solidFill>
                <a:schemeClr val="accent5">
                  <a:lumMod val="50000"/>
                </a:schemeClr>
              </a:solidFill>
            </a:rPr>
            <a:t>Γρα</a:t>
          </a:r>
          <a:r>
            <a:rPr lang="el-GR" sz="2200" kern="1200" dirty="0" smtClean="0">
              <a:solidFill>
                <a:schemeClr val="accent5">
                  <a:lumMod val="50000"/>
                </a:schemeClr>
              </a:solidFill>
            </a:rPr>
            <a:t>µµή για το παράνομο περιεχόμενο στο Διαδίκτυο (</a:t>
          </a:r>
          <a:r>
            <a:rPr lang="el-GR" sz="2200" b="1" kern="1200" dirty="0" smtClean="0">
              <a:solidFill>
                <a:schemeClr val="accent5">
                  <a:lumMod val="50000"/>
                </a:schemeClr>
              </a:solidFill>
            </a:rPr>
            <a:t>www.safeline.gr</a:t>
          </a:r>
          <a:r>
            <a:rPr lang="el-GR" sz="2200" kern="1200" dirty="0" smtClean="0">
              <a:solidFill>
                <a:schemeClr val="accent5">
                  <a:lumMod val="50000"/>
                </a:schemeClr>
              </a:solidFill>
            </a:rPr>
            <a:t>) του  Ελληνικού Κέντρου Ασφαλούς Διαδικτύου</a:t>
          </a:r>
          <a:endParaRPr lang="en-GB" sz="22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2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>
              <a:solidFill>
                <a:schemeClr val="accent5">
                  <a:lumMod val="50000"/>
                </a:schemeClr>
              </a:solidFill>
            </a:rPr>
            <a:t>Στις κατά τόπους </a:t>
          </a:r>
          <a:r>
            <a:rPr lang="el-GR" sz="2200" b="1" kern="1200" dirty="0" smtClean="0">
              <a:solidFill>
                <a:schemeClr val="accent5">
                  <a:lumMod val="50000"/>
                </a:schemeClr>
              </a:solidFill>
            </a:rPr>
            <a:t>εισαγγελικές υπηρεσίες</a:t>
          </a:r>
          <a:endParaRPr lang="en-GB" sz="2200" b="1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200" b="1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>
              <a:solidFill>
                <a:schemeClr val="accent5">
                  <a:lumMod val="50000"/>
                </a:schemeClr>
              </a:solidFill>
            </a:rPr>
            <a:t>Στη </a:t>
          </a:r>
          <a:r>
            <a:rPr lang="el-GR" sz="2200" b="1" kern="1200" dirty="0" smtClean="0">
              <a:solidFill>
                <a:schemeClr val="accent5">
                  <a:lumMod val="50000"/>
                </a:schemeClr>
              </a:solidFill>
            </a:rPr>
            <a:t>Δίωξη Ηλεκτρονικού Εγκλήματος</a:t>
          </a:r>
          <a:endParaRPr lang="en-GB" sz="22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2916760" y="635114"/>
        <a:ext cx="5007605" cy="3285652"/>
      </dsp:txXfrm>
    </dsp:sp>
    <dsp:sp modelId="{B70E1E8F-1A7A-439E-B43F-7A2125685E6F}">
      <dsp:nvSpPr>
        <dsp:cNvPr id="0" name=""/>
        <dsp:cNvSpPr/>
      </dsp:nvSpPr>
      <dsp:spPr>
        <a:xfrm>
          <a:off x="0" y="0"/>
          <a:ext cx="2916760" cy="455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smtClean="0"/>
            <a:t>Θυµόµαστε ότι µπορούµε να απευθυνθούμε και στους παρακάτω φορείς:</a:t>
          </a:r>
          <a:endParaRPr lang="en-GB" sz="3000" kern="1200"/>
        </a:p>
      </dsp:txBody>
      <dsp:txXfrm>
        <a:off x="142384" y="142384"/>
        <a:ext cx="2631992" cy="426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921"/>
          <a:stretch/>
        </p:blipFill>
        <p:spPr>
          <a:xfrm>
            <a:off x="1924504" y="303435"/>
            <a:ext cx="5459276" cy="4726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24092"/>
            <a:ext cx="9144000" cy="16339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0842" y="5788602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ookman Old Style" panose="02050604050505020204" pitchFamily="18" charset="0"/>
              </a:rPr>
              <a:t>Η «αποπλάνηση» μέσω Διαδικτύου</a:t>
            </a:r>
            <a:endParaRPr lang="en-GB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δούμε ένα παράδειγμα…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62" y="1415559"/>
            <a:ext cx="1703438" cy="43346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090996" cy="4270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Ανάλυση Περιστατικού:</a:t>
            </a:r>
          </a:p>
          <a:p>
            <a:pPr marL="0" indent="0">
              <a:buNone/>
            </a:pPr>
            <a:r>
              <a:rPr lang="el-GR" sz="2000" i="1" dirty="0"/>
              <a:t>Ο Γιώργος είναι </a:t>
            </a:r>
            <a:r>
              <a:rPr lang="el-GR" sz="2000" b="1" i="1" dirty="0"/>
              <a:t>16 ετών</a:t>
            </a:r>
            <a:r>
              <a:rPr lang="el-GR" sz="2000" i="1" dirty="0"/>
              <a:t>. Εδώ και έξι µ</a:t>
            </a:r>
            <a:r>
              <a:rPr lang="el-GR" sz="2000" i="1" dirty="0" err="1"/>
              <a:t>ήνες</a:t>
            </a:r>
            <a:r>
              <a:rPr lang="el-GR" sz="2000" i="1" dirty="0"/>
              <a:t> µ</a:t>
            </a:r>
            <a:r>
              <a:rPr lang="el-GR" sz="2000" i="1" dirty="0" err="1"/>
              <a:t>ιλάει</a:t>
            </a:r>
            <a:r>
              <a:rPr lang="el-GR" sz="2000" i="1" dirty="0"/>
              <a:t> µε µ</a:t>
            </a:r>
            <a:r>
              <a:rPr lang="el-GR" sz="2000" i="1" dirty="0" err="1"/>
              <a:t>ια</a:t>
            </a:r>
            <a:r>
              <a:rPr lang="el-GR" sz="2000" i="1" dirty="0"/>
              <a:t> </a:t>
            </a:r>
            <a:r>
              <a:rPr lang="el-GR" sz="2000" i="1" dirty="0" smtClean="0"/>
              <a:t>«συνομήλική του» </a:t>
            </a:r>
            <a:r>
              <a:rPr lang="el-GR" sz="2000" i="1" dirty="0"/>
              <a:t>σε µ</a:t>
            </a:r>
            <a:r>
              <a:rPr lang="el-GR" sz="2000" i="1" dirty="0" err="1"/>
              <a:t>ια</a:t>
            </a:r>
            <a:r>
              <a:rPr lang="el-GR" sz="2000" i="1" dirty="0"/>
              <a:t> πολύ </a:t>
            </a:r>
            <a:r>
              <a:rPr lang="el-GR" sz="2000" i="1" dirty="0" smtClean="0"/>
              <a:t>διάσημη </a:t>
            </a:r>
            <a:r>
              <a:rPr lang="el-GR" sz="2000" i="1" dirty="0"/>
              <a:t>σελίδα κοινωνικής δικτύωσης. Η </a:t>
            </a:r>
            <a:r>
              <a:rPr lang="el-GR" sz="2000" i="1" dirty="0" smtClean="0"/>
              <a:t>γνωριμία </a:t>
            </a:r>
            <a:r>
              <a:rPr lang="el-GR" sz="2000" i="1" dirty="0"/>
              <a:t>τους έγινε τυχαία όταν </a:t>
            </a:r>
            <a:r>
              <a:rPr lang="el-GR" sz="2000" b="1" i="1" dirty="0"/>
              <a:t>αυτή</a:t>
            </a:r>
            <a:r>
              <a:rPr lang="el-GR" sz="2000" i="1" dirty="0"/>
              <a:t> του έκανε πρόταση φιλίας και ο Γιώργος χωρίς δεύτερες σκέψεις το αποδέχτηκε µ</a:t>
            </a:r>
            <a:r>
              <a:rPr lang="el-GR" sz="2000" i="1" dirty="0" err="1"/>
              <a:t>ιας</a:t>
            </a:r>
            <a:r>
              <a:rPr lang="el-GR" sz="2000" i="1" dirty="0"/>
              <a:t> και είχαν και κοινούς φίλους (άλλωστε πίστευε ότι ήταν </a:t>
            </a:r>
            <a:r>
              <a:rPr lang="el-GR" sz="2000" i="1" dirty="0" smtClean="0"/>
              <a:t>συνομήλικη </a:t>
            </a:r>
            <a:r>
              <a:rPr lang="el-GR" sz="2000" i="1" dirty="0"/>
              <a:t>και </a:t>
            </a:r>
            <a:r>
              <a:rPr lang="el-GR" sz="2000" b="1" i="1" dirty="0"/>
              <a:t>φαινόταν αρκετά ενδιαφέρουσα</a:t>
            </a:r>
            <a:r>
              <a:rPr lang="el-GR" sz="2000" i="1" dirty="0" smtClean="0"/>
              <a:t>).</a:t>
            </a:r>
          </a:p>
          <a:p>
            <a:pPr marL="0" indent="0">
              <a:buNone/>
            </a:pPr>
            <a:r>
              <a:rPr lang="el-GR" sz="2000" i="1" dirty="0"/>
              <a:t>Σταδιακά ο Γιώργος άρχιζε να την </a:t>
            </a:r>
            <a:r>
              <a:rPr lang="el-GR" sz="2000" b="1" i="1" dirty="0" smtClean="0"/>
              <a:t>εμπιστεύεται </a:t>
            </a:r>
            <a:r>
              <a:rPr lang="el-GR" sz="2000" b="1" i="1" dirty="0"/>
              <a:t>πολύ</a:t>
            </a:r>
            <a:r>
              <a:rPr lang="el-GR" sz="2000" i="1" dirty="0"/>
              <a:t>. Της </a:t>
            </a:r>
            <a:r>
              <a:rPr lang="el-GR" sz="2000" i="1" dirty="0" smtClean="0"/>
              <a:t>εκμυστηρευόταν </a:t>
            </a:r>
            <a:r>
              <a:rPr lang="el-GR" sz="2000" i="1" dirty="0"/>
              <a:t>όλες τις </a:t>
            </a:r>
            <a:r>
              <a:rPr lang="el-GR" sz="2000" b="1" i="1" dirty="0"/>
              <a:t>σκέψεις</a:t>
            </a:r>
            <a:r>
              <a:rPr lang="el-GR" sz="2000" i="1" dirty="0"/>
              <a:t>, τα </a:t>
            </a:r>
            <a:r>
              <a:rPr lang="el-GR" sz="2000" b="1" i="1" dirty="0" smtClean="0"/>
              <a:t>συναισθήματα</a:t>
            </a:r>
            <a:r>
              <a:rPr lang="el-GR" sz="2000" i="1" dirty="0" smtClean="0"/>
              <a:t> </a:t>
            </a:r>
            <a:r>
              <a:rPr lang="el-GR" sz="2000" i="1" dirty="0"/>
              <a:t>και τους </a:t>
            </a:r>
            <a:r>
              <a:rPr lang="el-GR" sz="2000" b="1" i="1" dirty="0" smtClean="0"/>
              <a:t>προβληματισμούς</a:t>
            </a:r>
            <a:r>
              <a:rPr lang="el-GR" sz="2000" i="1" dirty="0" smtClean="0"/>
              <a:t> </a:t>
            </a:r>
            <a:r>
              <a:rPr lang="el-GR" sz="2000" i="1" dirty="0"/>
              <a:t>του, ενώ εκείνη φαινόταν ότι </a:t>
            </a:r>
            <a:r>
              <a:rPr lang="el-GR" sz="2000" b="1" i="1" dirty="0"/>
              <a:t>ενδιαφερόταν πολύ για εκείνον</a:t>
            </a:r>
            <a:r>
              <a:rPr lang="el-GR" sz="2000" i="1" dirty="0"/>
              <a:t>. Έλεγαν ότι ήταν αδερφές ψυχές γιατί ταίριαζαν τόσο πολύ. Μάλιστα, είχαν κανονίσει και </a:t>
            </a:r>
            <a:r>
              <a:rPr lang="el-GR" sz="2000" b="1" i="1" dirty="0"/>
              <a:t>συνάντηση</a:t>
            </a:r>
            <a:r>
              <a:rPr lang="el-GR" sz="2000" i="1" dirty="0"/>
              <a:t> σε µ</a:t>
            </a:r>
            <a:r>
              <a:rPr lang="el-GR" sz="2000" i="1" dirty="0" err="1"/>
              <a:t>ια</a:t>
            </a:r>
            <a:r>
              <a:rPr lang="el-GR" sz="2000" i="1" dirty="0"/>
              <a:t> χώρα της Ευρώπης όταν θα ενηλικιωνόντουσαν.</a:t>
            </a:r>
          </a:p>
          <a:p>
            <a:pPr marL="0" indent="0">
              <a:buNone/>
            </a:pPr>
            <a:r>
              <a:rPr lang="el-GR" sz="2000" i="1" dirty="0"/>
              <a:t>Αφού ο Γιώργος δυσκολευόταν </a:t>
            </a:r>
            <a:r>
              <a:rPr lang="el-GR" sz="2000" i="1" dirty="0" err="1"/>
              <a:t>οικονοµικά</a:t>
            </a:r>
            <a:r>
              <a:rPr lang="el-GR" sz="2000" i="1" dirty="0"/>
              <a:t>, το κορίτσι θα κάλυπτε το εισιτήριό του. Όταν κάποια </a:t>
            </a:r>
            <a:r>
              <a:rPr lang="el-GR" sz="2000" i="1" dirty="0" err="1"/>
              <a:t>στιγµή</a:t>
            </a:r>
            <a:r>
              <a:rPr lang="el-GR" sz="2000" i="1" dirty="0"/>
              <a:t> εκείνη του ζήτησε να της στείλει κάποιες πιο προσωπικές φωτογραφίες για </a:t>
            </a:r>
            <a:r>
              <a:rPr lang="el-GR" sz="2000" i="1" dirty="0" smtClean="0"/>
              <a:t>να γνωριστούν </a:t>
            </a:r>
            <a:r>
              <a:rPr lang="el-GR" sz="2000" i="1" dirty="0"/>
              <a:t>καλύτερα, ο Γιώργος τις έστειλε </a:t>
            </a:r>
            <a:r>
              <a:rPr lang="el-GR" sz="2000" b="1" i="1" dirty="0"/>
              <a:t>χωρίς ίχνος υποψίας</a:t>
            </a:r>
            <a:r>
              <a:rPr lang="el-GR" sz="2000" i="1" dirty="0"/>
              <a:t>. Στη συνέχεια και αφού πέρασαν 2 χρόνια </a:t>
            </a:r>
            <a:r>
              <a:rPr lang="el-GR" sz="2000" b="1" i="1" dirty="0"/>
              <a:t>αποδείχτηκε</a:t>
            </a:r>
            <a:r>
              <a:rPr lang="el-GR" sz="2000" i="1" dirty="0"/>
              <a:t> ότι το κορίτσι ήταν ένας </a:t>
            </a:r>
            <a:r>
              <a:rPr lang="el-GR" sz="2000" b="1" i="1" dirty="0"/>
              <a:t>ενήλικας</a:t>
            </a:r>
            <a:r>
              <a:rPr lang="el-GR" sz="2000" i="1" dirty="0"/>
              <a:t> που είχε σκοπό την </a:t>
            </a:r>
            <a:r>
              <a:rPr lang="el-GR" sz="2000" b="1" i="1" dirty="0" smtClean="0"/>
              <a:t>εκμετάλλευση</a:t>
            </a:r>
            <a:r>
              <a:rPr lang="el-GR" sz="2000" i="1" dirty="0" smtClean="0"/>
              <a:t> </a:t>
            </a:r>
            <a:r>
              <a:rPr lang="el-GR" sz="2000" i="1" dirty="0"/>
              <a:t>νέων παιδιών.</a:t>
            </a:r>
          </a:p>
          <a:p>
            <a:pPr marL="0" indent="0">
              <a:buNone/>
            </a:pPr>
            <a:endParaRPr lang="el-GR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961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Συμβουλές για να παραμείνεις ασφαλής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000" dirty="0" err="1"/>
              <a:t>Θυµόµαστε</a:t>
            </a:r>
            <a:r>
              <a:rPr lang="el-GR" sz="2000" dirty="0"/>
              <a:t> πάντα ότι είναι εύκολο στο </a:t>
            </a:r>
            <a:r>
              <a:rPr lang="el-GR" sz="2000" dirty="0" smtClean="0"/>
              <a:t>διαδίκτυο </a:t>
            </a:r>
            <a:r>
              <a:rPr lang="el-GR" sz="2000" dirty="0"/>
              <a:t>να πει κάποιος </a:t>
            </a:r>
            <a:r>
              <a:rPr lang="el-GR" sz="2000" b="1" dirty="0" err="1">
                <a:solidFill>
                  <a:srgbClr val="92D050"/>
                </a:solidFill>
              </a:rPr>
              <a:t>ψέµατα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για το ποιος </a:t>
            </a:r>
            <a:r>
              <a:rPr lang="el-GR" sz="2000" dirty="0" err="1"/>
              <a:t>πραγµατικά</a:t>
            </a:r>
            <a:r>
              <a:rPr lang="el-GR" sz="2000" dirty="0"/>
              <a:t> είναι. </a:t>
            </a:r>
            <a:endParaRPr lang="el-G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000" dirty="0" err="1" smtClean="0"/>
              <a:t>Είµαστε</a:t>
            </a:r>
            <a:r>
              <a:rPr lang="el-GR" sz="2000" dirty="0" smtClean="0"/>
              <a:t> </a:t>
            </a:r>
            <a:r>
              <a:rPr lang="el-GR" sz="2000" dirty="0"/>
              <a:t>προσεκτικοί </a:t>
            </a:r>
            <a:r>
              <a:rPr lang="el-GR" sz="2000" dirty="0" smtClean="0"/>
              <a:t>σχετικά με το ποιους αποδεχόμαστε ως </a:t>
            </a:r>
            <a:r>
              <a:rPr lang="el-GR" sz="2000" b="1" dirty="0" smtClean="0">
                <a:solidFill>
                  <a:srgbClr val="92D050"/>
                </a:solidFill>
              </a:rPr>
              <a:t>“φίλους” </a:t>
            </a:r>
            <a:r>
              <a:rPr lang="el-GR" sz="2000" dirty="0"/>
              <a:t>και µε ποιους µ</a:t>
            </a:r>
            <a:r>
              <a:rPr lang="el-GR" sz="2000" dirty="0" err="1"/>
              <a:t>ιλάµε</a:t>
            </a:r>
            <a:r>
              <a:rPr lang="el-GR" sz="2000" dirty="0"/>
              <a:t> στο δ</a:t>
            </a:r>
            <a:r>
              <a:rPr lang="el-GR" sz="2000" dirty="0" smtClean="0"/>
              <a:t>ιαδίκτυο.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Χρησιµοποιούµε τις </a:t>
            </a:r>
            <a:r>
              <a:rPr lang="el-GR" sz="2000" b="1" dirty="0" smtClean="0">
                <a:solidFill>
                  <a:srgbClr val="92D050"/>
                </a:solidFill>
              </a:rPr>
              <a:t>ρυθμίσεις </a:t>
            </a:r>
            <a:r>
              <a:rPr lang="el-GR" sz="2000" b="1" dirty="0">
                <a:solidFill>
                  <a:srgbClr val="92D050"/>
                </a:solidFill>
              </a:rPr>
              <a:t>απορρήτου </a:t>
            </a:r>
            <a:r>
              <a:rPr lang="el-GR" sz="2000" dirty="0"/>
              <a:t>στους </a:t>
            </a:r>
            <a:r>
              <a:rPr lang="el-GR" sz="2000" dirty="0" err="1"/>
              <a:t>ιστοχώρους</a:t>
            </a:r>
            <a:r>
              <a:rPr lang="el-GR" sz="2000" dirty="0"/>
              <a:t> που </a:t>
            </a:r>
            <a:r>
              <a:rPr lang="el-GR" sz="2000" dirty="0" smtClean="0"/>
              <a:t>επισκεπτόμαστε. Προσαρμόζουμε </a:t>
            </a:r>
            <a:r>
              <a:rPr lang="el-GR" sz="2000" dirty="0"/>
              <a:t>τις </a:t>
            </a:r>
            <a:r>
              <a:rPr lang="el-GR" sz="2000" dirty="0" smtClean="0"/>
              <a:t>ρυθμίσεις, </a:t>
            </a:r>
            <a:r>
              <a:rPr lang="el-GR" sz="2000" dirty="0"/>
              <a:t>έτσι ώστε να µη βλέπουν όλοι το προφίλ µας ή τις φωτογραφίες µας! </a:t>
            </a:r>
            <a:endParaRPr lang="el-GR" sz="20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l-GR" sz="2000" dirty="0"/>
              <a:t>Δε βάζουμε </a:t>
            </a:r>
            <a:r>
              <a:rPr lang="el-GR" sz="2000" b="1" dirty="0">
                <a:solidFill>
                  <a:srgbClr val="92D050"/>
                </a:solidFill>
              </a:rPr>
              <a:t>προκλητικά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ονόματα (</a:t>
            </a:r>
            <a:r>
              <a:rPr lang="el-GR" sz="2000" dirty="0" err="1"/>
              <a:t>username</a:t>
            </a:r>
            <a:r>
              <a:rPr lang="el-GR" sz="2000" dirty="0"/>
              <a:t>) στο προφίλ µας.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sz="2000" dirty="0"/>
              <a:t>Δεν </a:t>
            </a:r>
            <a:r>
              <a:rPr lang="el-GR" sz="2000" dirty="0" err="1"/>
              <a:t>κανονίζουµε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92D050"/>
                </a:solidFill>
              </a:rPr>
              <a:t>ΠΟΤΕ συναντήσεις </a:t>
            </a:r>
            <a:r>
              <a:rPr lang="el-GR" sz="2000" dirty="0"/>
              <a:t>µε ανθρώπους που στην ουσία δεν γνωρίζουμε, </a:t>
            </a:r>
            <a:r>
              <a:rPr lang="el-GR" sz="2000" dirty="0" err="1"/>
              <a:t>ακόµα</a:t>
            </a:r>
            <a:r>
              <a:rPr lang="el-GR" sz="2000" dirty="0"/>
              <a:t> και αν έχουμε γίνει “φίλοι” στο διαδίκτυο.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sz="2000" dirty="0"/>
              <a:t>Δεν </a:t>
            </a:r>
            <a:r>
              <a:rPr lang="el-GR" sz="2000" dirty="0" smtClean="0"/>
              <a:t>ανταλλάσσουμε </a:t>
            </a:r>
            <a:r>
              <a:rPr lang="el-GR" sz="2000" dirty="0"/>
              <a:t>ευαίσθητες προσωπικές </a:t>
            </a:r>
            <a:r>
              <a:rPr lang="el-GR" sz="2000" b="1" dirty="0">
                <a:solidFill>
                  <a:srgbClr val="92D050"/>
                </a:solidFill>
              </a:rPr>
              <a:t>πληροφορίες</a:t>
            </a:r>
            <a:r>
              <a:rPr lang="el-GR" sz="2000" dirty="0"/>
              <a:t> ή ακατάλληλα </a:t>
            </a:r>
            <a:r>
              <a:rPr lang="el-GR" sz="2000" b="1" dirty="0">
                <a:solidFill>
                  <a:srgbClr val="92D050"/>
                </a:solidFill>
              </a:rPr>
              <a:t>βίντεο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και </a:t>
            </a:r>
            <a:r>
              <a:rPr lang="el-GR" sz="2000" b="1" dirty="0">
                <a:solidFill>
                  <a:srgbClr val="92D050"/>
                </a:solidFill>
              </a:rPr>
              <a:t>φωτογραφίες</a:t>
            </a:r>
            <a:r>
              <a:rPr lang="el-GR" sz="2000" dirty="0"/>
              <a:t>. Μπορούν να µ</a:t>
            </a:r>
            <a:r>
              <a:rPr lang="el-GR" sz="2000" dirty="0" err="1"/>
              <a:t>είνουν</a:t>
            </a:r>
            <a:r>
              <a:rPr lang="el-GR" sz="2000" dirty="0"/>
              <a:t> για πάντα στο διαδίκτυο και να διανεμηθούν στον οποιονδήποτε</a:t>
            </a:r>
            <a:r>
              <a:rPr lang="el-GR" sz="20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076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Συμβουλές για να παραμείνεις ασφαλής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l-GR" sz="2000" dirty="0" smtClean="0"/>
              <a:t>Δε δελεαζόμαστε ποτέ από τα </a:t>
            </a:r>
            <a:r>
              <a:rPr lang="el-GR" sz="2000" b="1" dirty="0" smtClean="0">
                <a:solidFill>
                  <a:srgbClr val="92D050"/>
                </a:solidFill>
              </a:rPr>
              <a:t>χρήματα</a:t>
            </a:r>
            <a:r>
              <a:rPr lang="el-GR" sz="2000" dirty="0" smtClean="0">
                <a:solidFill>
                  <a:srgbClr val="92D050"/>
                </a:solidFill>
              </a:rPr>
              <a:t> </a:t>
            </a:r>
            <a:r>
              <a:rPr lang="el-GR" sz="2000" dirty="0" smtClean="0"/>
              <a:t>και τα </a:t>
            </a:r>
            <a:r>
              <a:rPr lang="el-GR" sz="2000" b="1" dirty="0" smtClean="0">
                <a:solidFill>
                  <a:srgbClr val="92D050"/>
                </a:solidFill>
              </a:rPr>
              <a:t>δώρα</a:t>
            </a:r>
            <a:r>
              <a:rPr lang="el-GR" sz="2000" dirty="0" smtClean="0"/>
              <a:t>. </a:t>
            </a:r>
            <a:r>
              <a:rPr lang="el-GR" sz="2000" dirty="0" err="1" smtClean="0"/>
              <a:t>Ακόµα</a:t>
            </a:r>
            <a:r>
              <a:rPr lang="el-GR" sz="2000" dirty="0" smtClean="0"/>
              <a:t> και αν κάποιος σε πληρώσει για να κάνεις κάτι ακατάλληλο, παραμένει να είναι κακοποίηση από εκείνον προς εσένα.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l-GR" sz="2000" dirty="0" smtClean="0"/>
              <a:t>Ζητάμε </a:t>
            </a:r>
            <a:r>
              <a:rPr lang="el-GR" sz="2000" dirty="0"/>
              <a:t>τη </a:t>
            </a:r>
            <a:r>
              <a:rPr lang="el-GR" sz="2000" b="1" dirty="0" smtClean="0">
                <a:solidFill>
                  <a:srgbClr val="92D050"/>
                </a:solidFill>
              </a:rPr>
              <a:t>συμβουλή </a:t>
            </a:r>
            <a:r>
              <a:rPr lang="el-GR" sz="2000" dirty="0">
                <a:solidFill>
                  <a:srgbClr val="002060"/>
                </a:solidFill>
              </a:rPr>
              <a:t>και την </a:t>
            </a:r>
            <a:r>
              <a:rPr lang="el-GR" sz="2000" b="1" dirty="0">
                <a:solidFill>
                  <a:srgbClr val="92D050"/>
                </a:solidFill>
              </a:rPr>
              <a:t>υποστήριξη </a:t>
            </a:r>
            <a:r>
              <a:rPr lang="el-GR" sz="2000" dirty="0">
                <a:solidFill>
                  <a:srgbClr val="002060"/>
                </a:solidFill>
              </a:rPr>
              <a:t>κάποιου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92D050"/>
                </a:solidFill>
              </a:rPr>
              <a:t>ενήλικα </a:t>
            </a:r>
            <a:r>
              <a:rPr lang="el-GR" sz="2000" dirty="0"/>
              <a:t>που </a:t>
            </a:r>
            <a:r>
              <a:rPr lang="el-GR" sz="2000" dirty="0" smtClean="0"/>
              <a:t>ξέρουμε </a:t>
            </a:r>
            <a:r>
              <a:rPr lang="el-GR" sz="2000" dirty="0"/>
              <a:t>ότι µας αγαπάει και που </a:t>
            </a:r>
            <a:r>
              <a:rPr lang="el-GR" sz="2000" dirty="0" smtClean="0"/>
              <a:t>εμπιστευόμαστε </a:t>
            </a:r>
            <a:r>
              <a:rPr lang="el-GR" sz="2000" dirty="0"/>
              <a:t>(π.χ. γονέα, καθηγητή). </a:t>
            </a:r>
            <a:r>
              <a:rPr lang="el-GR" sz="2000" dirty="0" err="1" smtClean="0"/>
              <a:t>Ακόµα</a:t>
            </a:r>
            <a:r>
              <a:rPr lang="el-GR" sz="2000" dirty="0" smtClean="0"/>
              <a:t> </a:t>
            </a:r>
            <a:r>
              <a:rPr lang="el-GR" sz="2000" dirty="0"/>
              <a:t>και αν </a:t>
            </a:r>
            <a:r>
              <a:rPr lang="el-GR" sz="2000" dirty="0" smtClean="0"/>
              <a:t>νιώθουμε </a:t>
            </a:r>
            <a:r>
              <a:rPr lang="el-GR" sz="2000" dirty="0"/>
              <a:t>άσχημά </a:t>
            </a:r>
            <a:r>
              <a:rPr lang="el-GR" sz="2000" dirty="0" err="1"/>
              <a:t>γι΄αυτό</a:t>
            </a:r>
            <a:r>
              <a:rPr lang="el-GR" sz="2000" dirty="0"/>
              <a:t> όπως ντροπή, φόβο (ότι θα µου στερήσουν την πρόσβαση στο </a:t>
            </a:r>
            <a:r>
              <a:rPr lang="el-GR" sz="2000" dirty="0" smtClean="0"/>
              <a:t>Διαδίκτυο ή ότι θα ου φωνάξουν), </a:t>
            </a:r>
            <a:r>
              <a:rPr lang="el-GR" sz="2000" dirty="0"/>
              <a:t>ή </a:t>
            </a:r>
            <a:r>
              <a:rPr lang="el-GR" sz="2000" dirty="0" smtClean="0"/>
              <a:t>ενοχές </a:t>
            </a:r>
            <a:r>
              <a:rPr lang="el-GR" sz="2000" dirty="0"/>
              <a:t>ότι θα στεναχωρήσω πολύ τους γονείς µου, να </a:t>
            </a:r>
            <a:r>
              <a:rPr lang="el-GR" sz="2000" dirty="0" err="1"/>
              <a:t>θυµάµαι</a:t>
            </a:r>
            <a:r>
              <a:rPr lang="el-GR" sz="2000" dirty="0"/>
              <a:t> ότι η </a:t>
            </a:r>
            <a:r>
              <a:rPr lang="el-GR" sz="2000" dirty="0" err="1"/>
              <a:t>σωµατική</a:t>
            </a:r>
            <a:r>
              <a:rPr lang="el-GR" sz="2000" dirty="0"/>
              <a:t> µου και η ψυχική µου ακεραιότητα </a:t>
            </a:r>
            <a:r>
              <a:rPr lang="el-GR" sz="2000" dirty="0">
                <a:solidFill>
                  <a:srgbClr val="002060"/>
                </a:solidFill>
              </a:rPr>
              <a:t>είναι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92D050"/>
                </a:solidFill>
              </a:rPr>
              <a:t>προτεραιότητα </a:t>
            </a:r>
            <a:r>
              <a:rPr lang="el-GR" sz="2000" dirty="0"/>
              <a:t>και οφείλουμε εγώ και οι γονείς µου να την </a:t>
            </a:r>
            <a:r>
              <a:rPr lang="el-GR" sz="2000" b="1" dirty="0">
                <a:solidFill>
                  <a:srgbClr val="92D050"/>
                </a:solidFill>
              </a:rPr>
              <a:t>προστατεύουμε</a:t>
            </a:r>
            <a:r>
              <a:rPr lang="el-GR" sz="2000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l-GR" sz="2000" dirty="0" smtClean="0"/>
              <a:t>Έχουμε </a:t>
            </a:r>
            <a:r>
              <a:rPr lang="el-GR" sz="2000" dirty="0"/>
              <a:t>στο νου µας ότι </a:t>
            </a:r>
            <a:r>
              <a:rPr lang="el-GR" sz="2000" dirty="0" err="1"/>
              <a:t>ακόµα</a:t>
            </a:r>
            <a:r>
              <a:rPr lang="el-GR" sz="2000" dirty="0"/>
              <a:t> και αν ο </a:t>
            </a:r>
            <a:r>
              <a:rPr lang="el-GR" sz="2000" dirty="0" smtClean="0"/>
              <a:t>συνομιλητής </a:t>
            </a:r>
            <a:r>
              <a:rPr lang="el-GR" sz="2000" dirty="0"/>
              <a:t>µας στο </a:t>
            </a:r>
            <a:r>
              <a:rPr lang="el-GR" sz="2000" dirty="0" smtClean="0"/>
              <a:t>διαδίκτυο </a:t>
            </a:r>
            <a:r>
              <a:rPr lang="el-GR" sz="2000" dirty="0"/>
              <a:t>είναι </a:t>
            </a:r>
            <a:r>
              <a:rPr lang="el-GR" sz="2000" dirty="0" smtClean="0"/>
              <a:t>πραγματικά </a:t>
            </a:r>
            <a:r>
              <a:rPr lang="el-GR" sz="2000" dirty="0"/>
              <a:t>αυτός που φαίνεται (π.χ. τον </a:t>
            </a:r>
            <a:r>
              <a:rPr lang="el-GR" sz="2000" dirty="0" smtClean="0"/>
              <a:t>έχουμε </a:t>
            </a:r>
            <a:r>
              <a:rPr lang="el-GR" sz="2000" dirty="0"/>
              <a:t>δει σε </a:t>
            </a:r>
            <a:r>
              <a:rPr lang="el-GR" sz="2000" dirty="0" err="1" smtClean="0"/>
              <a:t>web</a:t>
            </a:r>
            <a:r>
              <a:rPr lang="el-GR" sz="2000" dirty="0" smtClean="0"/>
              <a:t>-camera</a:t>
            </a:r>
            <a:r>
              <a:rPr lang="el-GR" sz="2000" dirty="0"/>
              <a:t>), υπάρχει πάντα η </a:t>
            </a:r>
            <a:r>
              <a:rPr lang="el-GR" sz="2000" b="1" dirty="0">
                <a:solidFill>
                  <a:srgbClr val="92D050"/>
                </a:solidFill>
              </a:rPr>
              <a:t>πιθανότητα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να είναι µέλος ενός </a:t>
            </a:r>
            <a:r>
              <a:rPr lang="el-GR" sz="2000" b="1" dirty="0" smtClean="0">
                <a:solidFill>
                  <a:srgbClr val="92D050"/>
                </a:solidFill>
              </a:rPr>
              <a:t>κυκλώματος</a:t>
            </a:r>
            <a:r>
              <a:rPr lang="el-GR" sz="2000" dirty="0" smtClean="0">
                <a:solidFill>
                  <a:srgbClr val="92D050"/>
                </a:solidFill>
              </a:rPr>
              <a:t> </a:t>
            </a:r>
            <a:r>
              <a:rPr lang="el-GR" sz="2000" dirty="0" smtClean="0"/>
              <a:t>(δόλωμα) </a:t>
            </a:r>
            <a:r>
              <a:rPr lang="el-GR" sz="2000" dirty="0"/>
              <a:t>που </a:t>
            </a:r>
            <a:r>
              <a:rPr lang="el-GR" sz="2000" dirty="0" smtClean="0"/>
              <a:t>εκμεταλλεύεται </a:t>
            </a:r>
            <a:r>
              <a:rPr lang="el-GR" sz="2000" dirty="0"/>
              <a:t>παιδιά.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409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Δεν ενδίδουμε </a:t>
            </a:r>
            <a:r>
              <a:rPr lang="el-GR" dirty="0"/>
              <a:t>σε κανένα </a:t>
            </a:r>
            <a:r>
              <a:rPr lang="el-GR" dirty="0" smtClean="0"/>
              <a:t>εκβιασμό!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418403"/>
              </p:ext>
            </p:extLst>
          </p:nvPr>
        </p:nvGraphicFramePr>
        <p:xfrm>
          <a:off x="413238" y="1543296"/>
          <a:ext cx="8102112" cy="455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50985" r="8781"/>
          <a:stretch/>
        </p:blipFill>
        <p:spPr>
          <a:xfrm rot="20030162">
            <a:off x="7406067" y="3368998"/>
            <a:ext cx="1646805" cy="20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6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8408"/>
            <a:ext cx="9144000" cy="5785337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8557"/>
          <a:stretch/>
        </p:blipFill>
        <p:spPr>
          <a:xfrm>
            <a:off x="4835768" y="684615"/>
            <a:ext cx="3262161" cy="28582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92008" y="614313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89" y="3972801"/>
            <a:ext cx="6501912" cy="168211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7" b="61433"/>
          <a:stretch/>
        </p:blipFill>
        <p:spPr>
          <a:xfrm>
            <a:off x="971551" y="796182"/>
            <a:ext cx="3705958" cy="2433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6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Το </a:t>
            </a:r>
            <a:r>
              <a:rPr lang="el-GR" dirty="0"/>
              <a:t>διαδικτυακό </a:t>
            </a:r>
            <a:r>
              <a:rPr lang="el-GR" dirty="0" err="1" smtClean="0"/>
              <a:t>grooming</a:t>
            </a:r>
            <a:r>
              <a:rPr lang="el-GR" dirty="0" smtClean="0"/>
              <a:t> </a:t>
            </a:r>
            <a:r>
              <a:rPr lang="el-GR" dirty="0"/>
              <a:t>ή αλλιώς </a:t>
            </a:r>
            <a:r>
              <a:rPr lang="el-GR" dirty="0" smtClean="0"/>
              <a:t>«αποπλάνηση</a:t>
            </a:r>
            <a:r>
              <a:rPr lang="el-GR" dirty="0"/>
              <a:t>»</a:t>
            </a:r>
            <a:r>
              <a:rPr lang="el-GR" dirty="0" smtClean="0"/>
              <a:t> συμβαίνει </a:t>
            </a:r>
            <a:r>
              <a:rPr lang="el-GR" dirty="0"/>
              <a:t>όταν ένας ενήλικας έρχεται σε επαφή µέσω του διαδικτύου µε ένα παιδί ή έφηβο </a:t>
            </a:r>
            <a:r>
              <a:rPr lang="el-GR" dirty="0" smtClean="0"/>
              <a:t>προκειμένου </a:t>
            </a:r>
            <a:r>
              <a:rPr lang="el-GR" dirty="0"/>
              <a:t>να το </a:t>
            </a:r>
            <a:r>
              <a:rPr lang="el-GR" b="1" dirty="0">
                <a:solidFill>
                  <a:srgbClr val="80C342"/>
                </a:solidFill>
              </a:rPr>
              <a:t>συναντήσει από κοντά</a:t>
            </a:r>
            <a:r>
              <a:rPr lang="el-GR" dirty="0"/>
              <a:t> και να το </a:t>
            </a:r>
            <a:r>
              <a:rPr lang="el-GR" b="1" dirty="0" smtClean="0">
                <a:solidFill>
                  <a:srgbClr val="80C342"/>
                </a:solidFill>
              </a:rPr>
              <a:t>εκμεταλλευτεί</a:t>
            </a:r>
            <a:r>
              <a:rPr lang="el-GR" dirty="0" smtClean="0"/>
              <a:t> </a:t>
            </a:r>
            <a:r>
              <a:rPr lang="el-GR" dirty="0"/>
              <a:t>µε πολύ </a:t>
            </a:r>
            <a:r>
              <a:rPr lang="el-GR" dirty="0" smtClean="0"/>
              <a:t>άσχημο </a:t>
            </a:r>
            <a:r>
              <a:rPr lang="el-GR" dirty="0"/>
              <a:t>τρόπο. </a:t>
            </a:r>
            <a:endParaRPr lang="en-US" dirty="0" smtClean="0"/>
          </a:p>
          <a:p>
            <a:pPr marL="0" indent="0">
              <a:buNone/>
            </a:pPr>
            <a:endParaRPr lang="el-GR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srgbClr val="002060"/>
                </a:solidFill>
              </a:rPr>
              <a:t>Το </a:t>
            </a:r>
            <a:r>
              <a:rPr lang="el-GR" sz="2400" dirty="0" err="1" smtClean="0">
                <a:solidFill>
                  <a:srgbClr val="002060"/>
                </a:solidFill>
              </a:rPr>
              <a:t>grooming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µέσω </a:t>
            </a:r>
            <a:r>
              <a:rPr lang="el-GR" sz="2400" dirty="0">
                <a:solidFill>
                  <a:srgbClr val="002060"/>
                </a:solidFill>
              </a:rPr>
              <a:t>διαδικτύου </a:t>
            </a:r>
            <a:r>
              <a:rPr lang="el-GR" sz="2400" dirty="0" smtClean="0">
                <a:solidFill>
                  <a:srgbClr val="002060"/>
                </a:solidFill>
              </a:rPr>
              <a:t>είναι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ένα </a:t>
            </a:r>
            <a:r>
              <a:rPr lang="el-GR" sz="2400" b="1" dirty="0">
                <a:solidFill>
                  <a:srgbClr val="92D050"/>
                </a:solidFill>
              </a:rPr>
              <a:t>έγκλημα</a:t>
            </a:r>
            <a:r>
              <a:rPr lang="el-GR" sz="2400" dirty="0">
                <a:solidFill>
                  <a:srgbClr val="92D05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που </a:t>
            </a:r>
            <a:r>
              <a:rPr lang="el-GR" sz="2400" dirty="0" smtClean="0">
                <a:solidFill>
                  <a:srgbClr val="002060"/>
                </a:solidFill>
              </a:rPr>
              <a:t>τιμωρείται </a:t>
            </a:r>
            <a:r>
              <a:rPr lang="el-GR" sz="2400" dirty="0">
                <a:solidFill>
                  <a:srgbClr val="002060"/>
                </a:solidFill>
              </a:rPr>
              <a:t>αυστηρά </a:t>
            </a:r>
            <a:r>
              <a:rPr lang="el-GR" sz="2400" dirty="0" smtClean="0">
                <a:solidFill>
                  <a:srgbClr val="002060"/>
                </a:solidFill>
              </a:rPr>
              <a:t>σε </a:t>
            </a:r>
            <a:r>
              <a:rPr lang="el-GR" sz="2400" dirty="0">
                <a:solidFill>
                  <a:srgbClr val="002060"/>
                </a:solidFill>
              </a:rPr>
              <a:t>όλες τις χώρες της </a:t>
            </a:r>
            <a:r>
              <a:rPr lang="el-GR" sz="2400" dirty="0" smtClean="0">
                <a:solidFill>
                  <a:srgbClr val="002060"/>
                </a:solidFill>
              </a:rPr>
              <a:t>Ευρώπης</a:t>
            </a:r>
            <a:r>
              <a:rPr lang="el-GR" sz="2400" dirty="0">
                <a:solidFill>
                  <a:srgbClr val="002060"/>
                </a:solidFill>
              </a:rPr>
              <a:t>. </a:t>
            </a:r>
            <a:endParaRPr lang="en-GB" sz="2400" dirty="0">
              <a:solidFill>
                <a:srgbClr val="002060"/>
              </a:solidFill>
            </a:endParaRP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92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93" y="1434462"/>
            <a:ext cx="2396807" cy="4152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6336030" cy="427037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Κάποιοι διαδικτυακοί </a:t>
            </a:r>
            <a:r>
              <a:rPr lang="el-GR" dirty="0" err="1"/>
              <a:t>groomers</a:t>
            </a:r>
            <a:r>
              <a:rPr lang="el-GR" dirty="0"/>
              <a:t> µ</a:t>
            </a:r>
            <a:r>
              <a:rPr lang="el-GR" dirty="0" err="1"/>
              <a:t>πορεί</a:t>
            </a:r>
            <a:r>
              <a:rPr lang="el-GR" dirty="0"/>
              <a:t> να </a:t>
            </a:r>
            <a:r>
              <a:rPr lang="el-GR" b="1" dirty="0">
                <a:solidFill>
                  <a:srgbClr val="80C342"/>
                </a:solidFill>
              </a:rPr>
              <a:t>προσποιούνται</a:t>
            </a:r>
            <a:r>
              <a:rPr lang="el-GR" dirty="0">
                <a:solidFill>
                  <a:srgbClr val="80C342"/>
                </a:solidFill>
              </a:rPr>
              <a:t> </a:t>
            </a:r>
            <a:r>
              <a:rPr lang="el-GR" dirty="0"/>
              <a:t>ότι είναι συνομήλικοι µε τα παιδιά (π.χ. βάζοντας ψεύτικη φωτογραφία προφίλ και δηλώνοντας ψευδή ηλικία).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err="1"/>
              <a:t>Ακόµα</a:t>
            </a:r>
            <a:r>
              <a:rPr lang="el-GR" dirty="0"/>
              <a:t>, οι διαδικτυακοί </a:t>
            </a:r>
            <a:r>
              <a:rPr lang="el-GR" dirty="0" err="1"/>
              <a:t>groomers</a:t>
            </a:r>
            <a:r>
              <a:rPr lang="el-GR" dirty="0"/>
              <a:t> συνήθως έχουν γνώσεις στο να </a:t>
            </a:r>
            <a:r>
              <a:rPr lang="el-GR" b="1" dirty="0">
                <a:solidFill>
                  <a:srgbClr val="92D050"/>
                </a:solidFill>
              </a:rPr>
              <a:t>χειρίζονται ψυχολογικά και </a:t>
            </a:r>
            <a:r>
              <a:rPr lang="el-GR" b="1" dirty="0" smtClean="0">
                <a:solidFill>
                  <a:srgbClr val="92D050"/>
                </a:solidFill>
              </a:rPr>
              <a:t>συναισθηματικά</a:t>
            </a:r>
            <a:r>
              <a:rPr lang="el-GR" dirty="0" smtClean="0"/>
              <a:t> </a:t>
            </a:r>
            <a:r>
              <a:rPr lang="el-GR" dirty="0"/>
              <a:t>τους εφήβους (π.χ. γνωρίζουν την εφηβική γλώσσα και τον εφηβικό τρόπο σκέψης) και για αυτό µ</a:t>
            </a:r>
            <a:r>
              <a:rPr lang="el-GR" dirty="0" err="1"/>
              <a:t>πορεί</a:t>
            </a:r>
            <a:r>
              <a:rPr lang="el-GR" dirty="0"/>
              <a:t> να </a:t>
            </a:r>
            <a:r>
              <a:rPr lang="el-GR" dirty="0" smtClean="0"/>
              <a:t>χρησιμοποιούν </a:t>
            </a:r>
            <a:r>
              <a:rPr lang="el-GR" dirty="0"/>
              <a:t>διάφορες τεχνικές </a:t>
            </a:r>
            <a:r>
              <a:rPr lang="el-GR" dirty="0" smtClean="0"/>
              <a:t>προκειμένου </a:t>
            </a:r>
            <a:r>
              <a:rPr lang="el-GR" dirty="0"/>
              <a:t>να αποκτήσουν αρχικά την </a:t>
            </a:r>
            <a:r>
              <a:rPr lang="el-GR" dirty="0" smtClean="0"/>
              <a:t>εμπιστοσύνη </a:t>
            </a:r>
            <a:r>
              <a:rPr lang="el-GR" dirty="0"/>
              <a:t>του </a:t>
            </a:r>
            <a:r>
              <a:rPr lang="el-GR" dirty="0" smtClean="0"/>
              <a:t>εφήβου</a:t>
            </a:r>
            <a:r>
              <a:rPr lang="en-US" dirty="0" smtClean="0"/>
              <a:t>.</a:t>
            </a:r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57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Που μπορεί να συμβεί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Μπορεί να </a:t>
            </a:r>
            <a:r>
              <a:rPr lang="el-GR" dirty="0" err="1"/>
              <a:t>συµβεί</a:t>
            </a:r>
            <a:r>
              <a:rPr lang="el-GR" dirty="0"/>
              <a:t> σε </a:t>
            </a:r>
            <a:r>
              <a:rPr lang="el-GR" b="1" dirty="0">
                <a:solidFill>
                  <a:srgbClr val="80C342"/>
                </a:solidFill>
              </a:rPr>
              <a:t>όλους τους </a:t>
            </a:r>
            <a:r>
              <a:rPr lang="el-GR" b="1" dirty="0" err="1">
                <a:solidFill>
                  <a:srgbClr val="80C342"/>
                </a:solidFill>
              </a:rPr>
              <a:t>ιστοχώρους</a:t>
            </a:r>
            <a:r>
              <a:rPr lang="el-GR" b="1" dirty="0">
                <a:solidFill>
                  <a:srgbClr val="80C342"/>
                </a:solidFill>
              </a:rPr>
              <a:t> </a:t>
            </a:r>
            <a:r>
              <a:rPr lang="el-GR" dirty="0"/>
              <a:t>που είναι πολύ </a:t>
            </a:r>
            <a:r>
              <a:rPr lang="el-GR" dirty="0" smtClean="0"/>
              <a:t>δημοφιλείς </a:t>
            </a:r>
            <a:r>
              <a:rPr lang="el-GR" dirty="0"/>
              <a:t>στους εφήβους και στα παιδιά όπως 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στα </a:t>
            </a:r>
            <a:r>
              <a:rPr lang="el-GR" dirty="0"/>
              <a:t>διαδικτυακά παιχνίδια, </a:t>
            </a:r>
            <a:endParaRPr lang="el-GR" dirty="0" smtClean="0"/>
          </a:p>
          <a:p>
            <a:r>
              <a:rPr lang="el-GR" dirty="0" smtClean="0"/>
              <a:t>στα </a:t>
            </a:r>
            <a:r>
              <a:rPr lang="el-GR" dirty="0"/>
              <a:t>κοινωνικά δίκτυα (π.χ. </a:t>
            </a:r>
            <a:r>
              <a:rPr lang="el-GR" dirty="0" err="1"/>
              <a:t>facebook</a:t>
            </a:r>
            <a:r>
              <a:rPr lang="el-GR" dirty="0"/>
              <a:t>, </a:t>
            </a:r>
            <a:r>
              <a:rPr lang="el-GR" dirty="0" err="1" smtClean="0"/>
              <a:t>stardoll</a:t>
            </a:r>
            <a:r>
              <a:rPr lang="el-GR" dirty="0" smtClean="0"/>
              <a:t>, </a:t>
            </a:r>
            <a:r>
              <a:rPr lang="en-US" dirty="0" smtClean="0"/>
              <a:t>twitter</a:t>
            </a:r>
            <a:r>
              <a:rPr lang="el-GR" dirty="0" smtClean="0"/>
              <a:t>), </a:t>
            </a:r>
          </a:p>
          <a:p>
            <a:r>
              <a:rPr lang="el-GR" dirty="0" smtClean="0"/>
              <a:t>στα δωμάτια συνομιλίας </a:t>
            </a:r>
            <a:r>
              <a:rPr lang="el-GR" dirty="0"/>
              <a:t>(</a:t>
            </a:r>
            <a:r>
              <a:rPr lang="el-GR" dirty="0" err="1"/>
              <a:t>chat</a:t>
            </a:r>
            <a:r>
              <a:rPr lang="el-GR" dirty="0"/>
              <a:t> </a:t>
            </a:r>
            <a:r>
              <a:rPr lang="el-GR" dirty="0" err="1"/>
              <a:t>rooms</a:t>
            </a:r>
            <a:r>
              <a:rPr lang="el-GR" dirty="0"/>
              <a:t>) </a:t>
            </a:r>
            <a:r>
              <a:rPr lang="el-GR" dirty="0" smtClean="0"/>
              <a:t>κ</a:t>
            </a:r>
            <a:r>
              <a:rPr lang="en-US" dirty="0" smtClean="0"/>
              <a:t>.</a:t>
            </a:r>
            <a:r>
              <a:rPr lang="el-GR" dirty="0" err="1" smtClean="0"/>
              <a:t>λπ</a:t>
            </a:r>
            <a:r>
              <a:rPr lang="el-GR" dirty="0"/>
              <a:t>. 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84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«Ας µ</a:t>
            </a:r>
            <a:r>
              <a:rPr lang="el-GR" sz="2000" dirty="0" err="1">
                <a:solidFill>
                  <a:srgbClr val="C00000"/>
                </a:solidFill>
              </a:rPr>
              <a:t>ιλήσουµε</a:t>
            </a:r>
            <a:r>
              <a:rPr lang="el-GR" sz="2000" dirty="0">
                <a:solidFill>
                  <a:srgbClr val="C00000"/>
                </a:solidFill>
              </a:rPr>
              <a:t> πιο ιδιωτικά» </a:t>
            </a:r>
            <a:endParaRPr lang="el-GR" sz="2000" dirty="0" smtClean="0">
              <a:solidFill>
                <a:srgbClr val="C00000"/>
              </a:solidFill>
            </a:endParaRPr>
          </a:p>
          <a:p>
            <a:pPr lvl="1">
              <a:buFont typeface="Calibri" panose="020F0502020204030204" pitchFamily="34" charset="0"/>
              <a:buChar char="*"/>
            </a:pPr>
            <a:r>
              <a:rPr lang="el-GR" sz="1800" dirty="0" smtClean="0"/>
              <a:t>προκειµένου </a:t>
            </a:r>
            <a:r>
              <a:rPr lang="el-GR" sz="1800" dirty="0"/>
              <a:t>να γίνει η κουβέντα πιο ιδιωτική όπως σε έ</a:t>
            </a:r>
            <a:r>
              <a:rPr lang="el-GR" sz="1800" dirty="0" smtClean="0"/>
              <a:t>να </a:t>
            </a:r>
            <a:r>
              <a:rPr lang="el-GR" sz="1800" dirty="0"/>
              <a:t>προσωπικό </a:t>
            </a:r>
            <a:r>
              <a:rPr lang="el-GR" sz="1800" dirty="0" err="1"/>
              <a:t>chat</a:t>
            </a:r>
            <a:r>
              <a:rPr lang="el-GR" sz="1800" dirty="0"/>
              <a:t> ή στο κινητό </a:t>
            </a:r>
            <a:r>
              <a:rPr lang="el-GR" sz="1800" dirty="0" smtClean="0"/>
              <a:t>τηλέφωνο. </a:t>
            </a:r>
            <a:endParaRPr lang="en-US" sz="1800" dirty="0" smtClean="0"/>
          </a:p>
          <a:p>
            <a:pPr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«Που βρίσκεται ο υπολογιστής; Από που µου µ</a:t>
            </a:r>
            <a:r>
              <a:rPr lang="el-GR" sz="2000" dirty="0" err="1">
                <a:solidFill>
                  <a:srgbClr val="C00000"/>
                </a:solidFill>
              </a:rPr>
              <a:t>ιλάς</a:t>
            </a:r>
            <a:r>
              <a:rPr lang="el-GR" sz="2000" dirty="0">
                <a:solidFill>
                  <a:srgbClr val="C00000"/>
                </a:solidFill>
              </a:rPr>
              <a:t> τώρα;» 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buFont typeface="Calibri" panose="020F0502020204030204" pitchFamily="34" charset="0"/>
              <a:buChar char="*"/>
            </a:pPr>
            <a:r>
              <a:rPr lang="el-GR" sz="1800" dirty="0"/>
              <a:t>προκειμένου </a:t>
            </a:r>
            <a:r>
              <a:rPr lang="el-GR" sz="1800" dirty="0" smtClean="0"/>
              <a:t>να </a:t>
            </a:r>
            <a:r>
              <a:rPr lang="el-GR" sz="1800" dirty="0"/>
              <a:t>δει εάν κάποιος ενήλικας ή γονέας είναι </a:t>
            </a:r>
            <a:r>
              <a:rPr lang="el-GR" sz="1800" dirty="0" smtClean="0"/>
              <a:t>κοντά</a:t>
            </a:r>
            <a:r>
              <a:rPr lang="en-US" sz="1800" dirty="0" smtClean="0"/>
              <a:t>.</a:t>
            </a:r>
          </a:p>
          <a:p>
            <a:pPr>
              <a:buFont typeface="Calibri" panose="020F0502020204030204" pitchFamily="34" charset="0"/>
              <a:buChar char="@"/>
            </a:pPr>
            <a:r>
              <a:rPr lang="el-GR" sz="2000" dirty="0" smtClean="0">
                <a:solidFill>
                  <a:srgbClr val="C00000"/>
                </a:solidFill>
              </a:rPr>
              <a:t> «</a:t>
            </a:r>
            <a:r>
              <a:rPr lang="el-GR" sz="2000" dirty="0">
                <a:solidFill>
                  <a:srgbClr val="C00000"/>
                </a:solidFill>
              </a:rPr>
              <a:t>Ποιος είναι ο </a:t>
            </a:r>
            <a:r>
              <a:rPr lang="el-GR" sz="2000" dirty="0" err="1">
                <a:solidFill>
                  <a:srgbClr val="C00000"/>
                </a:solidFill>
              </a:rPr>
              <a:t>αγαπηµένος</a:t>
            </a:r>
            <a:r>
              <a:rPr lang="el-GR" sz="2000" dirty="0">
                <a:solidFill>
                  <a:srgbClr val="C00000"/>
                </a:solidFill>
              </a:rPr>
              <a:t> σου ηθοποιός; </a:t>
            </a:r>
            <a:r>
              <a:rPr lang="el-GR" sz="2000" dirty="0" err="1">
                <a:solidFill>
                  <a:srgbClr val="C00000"/>
                </a:solidFill>
              </a:rPr>
              <a:t>Συγκρότηµα</a:t>
            </a:r>
            <a:r>
              <a:rPr lang="el-GR" sz="2000" dirty="0">
                <a:solidFill>
                  <a:srgbClr val="C00000"/>
                </a:solidFill>
              </a:rPr>
              <a:t>; Τραγουδιστής;»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εξοικειωθεί </a:t>
            </a:r>
            <a:r>
              <a:rPr lang="el-GR" sz="1800" dirty="0" err="1"/>
              <a:t>συναισθηµατικά</a:t>
            </a:r>
            <a:r>
              <a:rPr lang="el-GR" sz="1800" dirty="0"/>
              <a:t> το παιδί ή και να του κάνει δώρο κάποιο εισιτήριο για </a:t>
            </a:r>
            <a:r>
              <a:rPr lang="el-GR" sz="1800" dirty="0" smtClean="0"/>
              <a:t>συναυλία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«Ξέρω κάποιον που µ</a:t>
            </a:r>
            <a:r>
              <a:rPr lang="el-GR" sz="2000" dirty="0" err="1">
                <a:solidFill>
                  <a:srgbClr val="C00000"/>
                </a:solidFill>
              </a:rPr>
              <a:t>πορεί</a:t>
            </a:r>
            <a:r>
              <a:rPr lang="el-GR" sz="2000" dirty="0">
                <a:solidFill>
                  <a:srgbClr val="C00000"/>
                </a:solidFill>
              </a:rPr>
              <a:t> να σε βοηθήσει να κάνεις καριέρα µ</a:t>
            </a:r>
            <a:r>
              <a:rPr lang="el-GR" sz="2000" dirty="0" err="1">
                <a:solidFill>
                  <a:srgbClr val="C00000"/>
                </a:solidFill>
              </a:rPr>
              <a:t>οντέλου</a:t>
            </a:r>
            <a:r>
              <a:rPr lang="el-GR" sz="2000" dirty="0">
                <a:solidFill>
                  <a:srgbClr val="C00000"/>
                </a:solidFill>
              </a:rPr>
              <a:t> / χορεύτριας / ηθοποιού» 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*"/>
            </a:pPr>
            <a:r>
              <a:rPr lang="el-GR" sz="1800" dirty="0" smtClean="0"/>
              <a:t>προκειμένου </a:t>
            </a:r>
            <a:r>
              <a:rPr lang="el-GR" sz="1800" dirty="0"/>
              <a:t>να φλερτάρει και να ενθαρρύνει προσωπική </a:t>
            </a:r>
            <a:r>
              <a:rPr lang="el-GR" sz="1800" dirty="0" smtClean="0"/>
              <a:t>συνάντηση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buFont typeface="Calibri" panose="020F0502020204030204" pitchFamily="34" charset="0"/>
              <a:buChar char="*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542436"/>
            <a:ext cx="8796338" cy="122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1099709"/>
            <a:ext cx="43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(1)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81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1" y="1920874"/>
            <a:ext cx="7543801" cy="42703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Calibri" panose="020F0502020204030204" pitchFamily="34" charset="0"/>
              <a:buChar char="@"/>
            </a:pPr>
            <a:r>
              <a:rPr lang="el-GR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>
                <a:solidFill>
                  <a:srgbClr val="C00000"/>
                </a:solidFill>
              </a:rPr>
              <a:t>«Ξέρω έναν τρόπο που µ</a:t>
            </a:r>
            <a:r>
              <a:rPr lang="el-GR" sz="2000" dirty="0" err="1">
                <a:solidFill>
                  <a:srgbClr val="C00000"/>
                </a:solidFill>
              </a:rPr>
              <a:t>πορείς</a:t>
            </a:r>
            <a:r>
              <a:rPr lang="el-GR" sz="2000" dirty="0">
                <a:solidFill>
                  <a:srgbClr val="C00000"/>
                </a:solidFill>
              </a:rPr>
              <a:t> να βγάλεις εύκολα και γρήγορα </a:t>
            </a:r>
            <a:r>
              <a:rPr lang="el-GR" sz="2000" dirty="0">
                <a:solidFill>
                  <a:srgbClr val="C00000"/>
                </a:solidFill>
              </a:rPr>
              <a:t>χρήματα» 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προκειμένου να δείξει ότι ενδιαφέρεται για το παιδί και να το εκμεταλλευτεί</a:t>
            </a:r>
            <a:r>
              <a:rPr lang="en-US" sz="1800" dirty="0"/>
              <a:t>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«Πες µου τι σε απασχολεί. </a:t>
            </a:r>
            <a:r>
              <a:rPr lang="el-GR" sz="2000" dirty="0">
                <a:solidFill>
                  <a:srgbClr val="C00000"/>
                </a:solidFill>
              </a:rPr>
              <a:t>Ακούγεσαι πολύ </a:t>
            </a:r>
            <a:r>
              <a:rPr lang="el-GR" sz="2000" dirty="0" smtClean="0">
                <a:solidFill>
                  <a:srgbClr val="C00000"/>
                </a:solidFill>
              </a:rPr>
              <a:t>στεναχωρημένος. </a:t>
            </a:r>
            <a:r>
              <a:rPr lang="el-GR" sz="2000" dirty="0">
                <a:solidFill>
                  <a:srgbClr val="C00000"/>
                </a:solidFill>
              </a:rPr>
              <a:t>Μπορώ να σε βοηθήσω» </a:t>
            </a:r>
            <a:endParaRPr lang="el-GR" sz="20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προκειμένου να κερδίσει την εμπιστοσύνη του παιδιού και να χτίσει έναν ισχυρό συναισθηματικό δεσμό.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 smtClean="0">
                <a:solidFill>
                  <a:srgbClr val="C00000"/>
                </a:solidFill>
              </a:rPr>
              <a:t> «</a:t>
            </a:r>
            <a:r>
              <a:rPr lang="el-GR" sz="2000" dirty="0">
                <a:solidFill>
                  <a:srgbClr val="C00000"/>
                </a:solidFill>
              </a:rPr>
              <a:t>Μην πεις σε κανέναν για την καινούργια µας </a:t>
            </a:r>
            <a:r>
              <a:rPr lang="el-GR" sz="2000" dirty="0" smtClean="0">
                <a:solidFill>
                  <a:srgbClr val="C00000"/>
                </a:solidFill>
              </a:rPr>
              <a:t>γνωριμία. </a:t>
            </a:r>
            <a:r>
              <a:rPr lang="el-GR" sz="2000" dirty="0">
                <a:solidFill>
                  <a:srgbClr val="C00000"/>
                </a:solidFill>
              </a:rPr>
              <a:t>Ας την </a:t>
            </a:r>
            <a:r>
              <a:rPr lang="el-GR" sz="2000" dirty="0" smtClean="0">
                <a:solidFill>
                  <a:srgbClr val="C00000"/>
                </a:solidFill>
              </a:rPr>
              <a:t>κρατήσουμε </a:t>
            </a:r>
            <a:r>
              <a:rPr lang="el-GR" sz="2000" dirty="0">
                <a:solidFill>
                  <a:srgbClr val="C00000"/>
                </a:solidFill>
              </a:rPr>
              <a:t>µ</a:t>
            </a:r>
            <a:r>
              <a:rPr lang="el-GR" sz="2000" dirty="0" err="1">
                <a:solidFill>
                  <a:srgbClr val="C00000"/>
                </a:solidFill>
              </a:rPr>
              <a:t>υστική</a:t>
            </a:r>
            <a:r>
              <a:rPr lang="el-GR" sz="2000" dirty="0">
                <a:solidFill>
                  <a:srgbClr val="C00000"/>
                </a:solidFill>
              </a:rPr>
              <a:t> από όλο τον </a:t>
            </a:r>
            <a:r>
              <a:rPr lang="el-GR" sz="2000" dirty="0" err="1">
                <a:solidFill>
                  <a:srgbClr val="C00000"/>
                </a:solidFill>
              </a:rPr>
              <a:t>κόσµο</a:t>
            </a:r>
            <a:r>
              <a:rPr lang="el-GR" sz="2000" dirty="0">
                <a:solidFill>
                  <a:srgbClr val="C00000"/>
                </a:solidFill>
              </a:rPr>
              <a:t>. </a:t>
            </a:r>
            <a:r>
              <a:rPr lang="el-GR" sz="2000" dirty="0">
                <a:solidFill>
                  <a:srgbClr val="C00000"/>
                </a:solidFill>
              </a:rPr>
              <a:t>Μόνο εγώ και εσύ θα </a:t>
            </a:r>
            <a:r>
              <a:rPr lang="el-GR" sz="2000" dirty="0" smtClean="0">
                <a:solidFill>
                  <a:srgbClr val="C00000"/>
                </a:solidFill>
              </a:rPr>
              <a:t>ξέρουμε» </a:t>
            </a:r>
            <a:endParaRPr lang="el-GR" sz="20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µην αποκαλύψει το παιδί σε κανέναν τι </a:t>
            </a:r>
            <a:r>
              <a:rPr lang="el-GR" sz="1800" dirty="0" smtClean="0"/>
              <a:t>συμβαίνει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542436"/>
            <a:ext cx="8796338" cy="122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1099709"/>
            <a:ext cx="43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(2)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1" y="1920874"/>
            <a:ext cx="7543801" cy="4270375"/>
          </a:xfrm>
        </p:spPr>
        <p:txBody>
          <a:bodyPr>
            <a:no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«Ποιος είναι ο </a:t>
            </a:r>
            <a:r>
              <a:rPr lang="el-GR" sz="2000" dirty="0" err="1">
                <a:solidFill>
                  <a:srgbClr val="C00000"/>
                </a:solidFill>
              </a:rPr>
              <a:t>αριθµός</a:t>
            </a:r>
            <a:r>
              <a:rPr lang="el-GR" sz="2000" dirty="0">
                <a:solidFill>
                  <a:srgbClr val="C00000"/>
                </a:solidFill>
              </a:rPr>
              <a:t> του κινητού σου/η διεύθυνση του σπιτιού σου/σε ποιο σχολείο ή φροντιστήριο πηγαίνεις κ.λπ.»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το να ζητήσει προσωπικές πληροφορίες συνήθως συμβαίνει σε µ</a:t>
            </a:r>
            <a:r>
              <a:rPr lang="el-GR" sz="1800" dirty="0" err="1"/>
              <a:t>ετέπειτα</a:t>
            </a:r>
            <a:r>
              <a:rPr lang="el-GR" sz="1800" dirty="0"/>
              <a:t> στάδιο όταν το παιδί ήδη νιώθει µ</a:t>
            </a:r>
            <a:r>
              <a:rPr lang="el-GR" sz="1800" dirty="0" err="1"/>
              <a:t>εγάλη</a:t>
            </a:r>
            <a:r>
              <a:rPr lang="el-GR" sz="1800" dirty="0"/>
              <a:t> οικειότητα και εμπιστοσύνη</a:t>
            </a:r>
            <a:endParaRPr lang="en-GB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«Είσαι η αδερφή ψυχή µου. </a:t>
            </a:r>
            <a:r>
              <a:rPr lang="el-GR" sz="2000" dirty="0" err="1">
                <a:solidFill>
                  <a:srgbClr val="C00000"/>
                </a:solidFill>
              </a:rPr>
              <a:t>Ταιριάζουµε</a:t>
            </a:r>
            <a:r>
              <a:rPr lang="el-GR" sz="2000" dirty="0">
                <a:solidFill>
                  <a:srgbClr val="C00000"/>
                </a:solidFill>
              </a:rPr>
              <a:t> τόσο πολύ. Είσαι η αγάπη της ζωής µου» </a:t>
            </a:r>
            <a:endParaRPr lang="el-GR" sz="20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το παιδί να </a:t>
            </a:r>
            <a:r>
              <a:rPr lang="el-GR" sz="1800" dirty="0" err="1"/>
              <a:t>δεσµευτεί</a:t>
            </a:r>
            <a:r>
              <a:rPr lang="el-GR" sz="1800" dirty="0"/>
              <a:t> </a:t>
            </a:r>
            <a:r>
              <a:rPr lang="el-GR" sz="1800" dirty="0" err="1"/>
              <a:t>συναισθηµατικά</a:t>
            </a:r>
            <a:r>
              <a:rPr lang="el-GR" sz="1800" dirty="0"/>
              <a:t> και να νιώσει </a:t>
            </a:r>
            <a:r>
              <a:rPr lang="el-GR" sz="1800" dirty="0" err="1"/>
              <a:t>παρόµοια</a:t>
            </a:r>
            <a:r>
              <a:rPr lang="el-GR" sz="1800" dirty="0"/>
              <a:t> </a:t>
            </a:r>
            <a:r>
              <a:rPr lang="el-GR" sz="1800" dirty="0" err="1"/>
              <a:t>συναισθήµατα</a:t>
            </a:r>
            <a:endParaRPr lang="el-GR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 smtClean="0">
                <a:solidFill>
                  <a:srgbClr val="C00000"/>
                </a:solidFill>
              </a:rPr>
              <a:t> «</a:t>
            </a:r>
            <a:r>
              <a:rPr lang="el-GR" sz="2000" dirty="0">
                <a:solidFill>
                  <a:srgbClr val="C00000"/>
                </a:solidFill>
              </a:rPr>
              <a:t>Έχεις κάνει ποτέ ερωτική σχέση;» </a:t>
            </a:r>
            <a:endParaRPr lang="el-GR" sz="20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αποφασίσει µε ποιο τρόπο θα το προσεγγίσει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542436"/>
            <a:ext cx="8796338" cy="122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1099709"/>
            <a:ext cx="43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l-GR" sz="1600" dirty="0" smtClean="0">
                <a:solidFill>
                  <a:srgbClr val="C00000"/>
                </a:solidFill>
              </a:rPr>
              <a:t>3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58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31" y="1920874"/>
            <a:ext cx="8220807" cy="4270375"/>
          </a:xfrm>
        </p:spPr>
        <p:txBody>
          <a:bodyPr>
            <a:no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>
                <a:solidFill>
                  <a:srgbClr val="C00000"/>
                </a:solidFill>
              </a:rPr>
              <a:t>«Θα σου στείλω κάτι που θα σου αρέσει, αλλά πρέπει να υποσχεθείς ότι δεν θα το δείξεις σε κανέναν άλλο. Θα είναι το κοινό µας µ</a:t>
            </a:r>
            <a:r>
              <a:rPr lang="el-GR" sz="2000" dirty="0" err="1">
                <a:solidFill>
                  <a:srgbClr val="C00000"/>
                </a:solidFill>
              </a:rPr>
              <a:t>υστικό</a:t>
            </a:r>
            <a:r>
              <a:rPr lang="el-GR" sz="2000" dirty="0">
                <a:solidFill>
                  <a:srgbClr val="C00000"/>
                </a:solidFill>
              </a:rPr>
              <a:t>» </a:t>
            </a:r>
            <a:endParaRPr lang="el-GR" sz="2000" dirty="0" smtClean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η αποστολή µ</a:t>
            </a:r>
            <a:r>
              <a:rPr lang="el-GR" sz="1800" dirty="0" err="1"/>
              <a:t>πορεί</a:t>
            </a:r>
            <a:r>
              <a:rPr lang="el-GR" sz="1800" dirty="0"/>
              <a:t> να </a:t>
            </a:r>
            <a:r>
              <a:rPr lang="el-GR" sz="1800" dirty="0" smtClean="0"/>
              <a:t>περιλαμβάνει </a:t>
            </a:r>
            <a:r>
              <a:rPr lang="el-GR" sz="1800" dirty="0"/>
              <a:t>βίντεο ερωτικού </a:t>
            </a:r>
            <a:r>
              <a:rPr lang="el-GR" sz="1800" dirty="0" err="1" smtClean="0"/>
              <a:t>περιεχοµένου</a:t>
            </a:r>
            <a:r>
              <a:rPr lang="el-GR" sz="1800" dirty="0" smtClean="0"/>
              <a:t> </a:t>
            </a:r>
            <a:r>
              <a:rPr lang="el-GR" sz="1800" dirty="0"/>
              <a:t>προκειµένου να εξοικειώσει το παιδί µε τέτοιες </a:t>
            </a:r>
            <a:r>
              <a:rPr lang="el-GR" sz="1800" dirty="0" smtClean="0"/>
              <a:t>σκηνές.</a:t>
            </a:r>
            <a:endParaRPr lang="el-GR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l-GR" sz="2000" dirty="0">
                <a:solidFill>
                  <a:srgbClr val="C00000"/>
                </a:solidFill>
              </a:rPr>
              <a:t>«Είσαι η αδερφή ψυχή µου. </a:t>
            </a:r>
            <a:r>
              <a:rPr lang="el-GR" sz="2000" dirty="0" smtClean="0">
                <a:solidFill>
                  <a:srgbClr val="C00000"/>
                </a:solidFill>
              </a:rPr>
              <a:t>Ταιριάζουμε </a:t>
            </a:r>
            <a:r>
              <a:rPr lang="el-GR" sz="2000" dirty="0">
                <a:solidFill>
                  <a:srgbClr val="C00000"/>
                </a:solidFill>
              </a:rPr>
              <a:t>τόσο πολύ. </a:t>
            </a:r>
            <a:r>
              <a:rPr lang="el-GR" sz="2000" dirty="0">
                <a:solidFill>
                  <a:srgbClr val="C00000"/>
                </a:solidFill>
              </a:rPr>
              <a:t>Είσαι η αγάπη της ζωής µου»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το παιδί να </a:t>
            </a:r>
            <a:r>
              <a:rPr lang="el-GR" sz="1800" dirty="0" smtClean="0"/>
              <a:t>δεσμευτεί συναισθηματικά </a:t>
            </a:r>
            <a:r>
              <a:rPr lang="el-GR" sz="1800" dirty="0"/>
              <a:t>και να νιώσει </a:t>
            </a:r>
            <a:r>
              <a:rPr lang="el-GR" sz="1800" dirty="0" smtClean="0"/>
              <a:t>παρόμοια συναισθήματα.</a:t>
            </a:r>
            <a:endParaRPr lang="el-GR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 smtClean="0">
                <a:solidFill>
                  <a:srgbClr val="C00000"/>
                </a:solidFill>
              </a:rPr>
              <a:t> «</a:t>
            </a:r>
            <a:r>
              <a:rPr lang="el-GR" sz="2000" dirty="0">
                <a:solidFill>
                  <a:srgbClr val="C00000"/>
                </a:solidFill>
              </a:rPr>
              <a:t>Εάν δεν </a:t>
            </a:r>
            <a:r>
              <a:rPr lang="el-GR" sz="2000" dirty="0" smtClean="0">
                <a:solidFill>
                  <a:srgbClr val="C00000"/>
                </a:solidFill>
              </a:rPr>
              <a:t>κάνεις αυτό </a:t>
            </a:r>
            <a:r>
              <a:rPr lang="el-GR" sz="2000" dirty="0">
                <a:solidFill>
                  <a:srgbClr val="C00000"/>
                </a:solidFill>
              </a:rPr>
              <a:t>που σου ζητάω.. τότε </a:t>
            </a:r>
            <a:r>
              <a:rPr lang="el-GR" sz="2000" dirty="0" smtClean="0">
                <a:solidFill>
                  <a:srgbClr val="C00000"/>
                </a:solidFill>
              </a:rPr>
              <a:t>θα </a:t>
            </a:r>
            <a:r>
              <a:rPr lang="el-GR" sz="2000" dirty="0">
                <a:solidFill>
                  <a:srgbClr val="C00000"/>
                </a:solidFill>
              </a:rPr>
              <a:t>στείλω τις φωτογραφίες που µου έστειλες στο σχολείο σου και στους γονείς σου</a:t>
            </a:r>
            <a:r>
              <a:rPr lang="el-GR" sz="2000" dirty="0" smtClean="0">
                <a:solidFill>
                  <a:srgbClr val="C00000"/>
                </a:solidFill>
              </a:rPr>
              <a:t>»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εκβιάσει το παιδί να κάνει αυτό που ζητάει, ούτως ώστε το παιδί να νιώσει φόβο και ενοχή </a:t>
            </a:r>
            <a:r>
              <a:rPr lang="el-GR" sz="1700" dirty="0"/>
              <a:t>και να µην αποκαλύψει σε κανένα τι </a:t>
            </a:r>
            <a:r>
              <a:rPr lang="el-GR" sz="1700" dirty="0" err="1" smtClean="0"/>
              <a:t>συµβαίνει</a:t>
            </a:r>
            <a:r>
              <a:rPr lang="el-GR" sz="1700" dirty="0" smtClean="0"/>
              <a:t>.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542436"/>
            <a:ext cx="8796338" cy="122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1099709"/>
            <a:ext cx="43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l-GR" sz="1600" dirty="0" smtClean="0">
                <a:solidFill>
                  <a:srgbClr val="C00000"/>
                </a:solidFill>
              </a:rPr>
              <a:t>4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22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654" y="780561"/>
            <a:ext cx="8317523" cy="5215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58" y="1011115"/>
            <a:ext cx="7886700" cy="522263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Ας </a:t>
            </a:r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θυμόμαστε 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ότι τα παραπάνω </a:t>
            </a:r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παραδείγματα 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µ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πορεί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από περίπτωση σε περίπτωση να διαφέρουν! </a:t>
            </a:r>
            <a:endParaRPr lang="el-GR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Άλλωστε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η </a:t>
            </a:r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συνομιλία 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αυτή µ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πορεί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να κρατήσει για πάρα πολύ καιρό έως και χρόνια προκειµένου ο θύτης να πείσει το παιδί και να το κάνει να τον </a:t>
            </a:r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εμπιστευτεί. 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50985" r="8781"/>
          <a:stretch/>
        </p:blipFill>
        <p:spPr>
          <a:xfrm rot="20030162">
            <a:off x="3469916" y="2303943"/>
            <a:ext cx="1774412" cy="21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4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1202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Open Sans</vt:lpstr>
      <vt:lpstr>Office Theme</vt:lpstr>
      <vt:lpstr>PowerPoint Presentation</vt:lpstr>
      <vt:lpstr>Τι είναι το Grooming ;</vt:lpstr>
      <vt:lpstr>Μέθοδοι που χρησιμοποιούν οι Groomers</vt:lpstr>
      <vt:lpstr>Που μπορεί να συμβεί 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Ας δούμε ένα παράδειγμα…</vt:lpstr>
      <vt:lpstr>Συμβουλές για να παραμείνεις ασφαλής</vt:lpstr>
      <vt:lpstr>Συμβουλές για να παραμείνεις ασφαλής</vt:lpstr>
      <vt:lpstr>Δεν ενδίδουμε σε κανένα εκβιασμό!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59</cp:revision>
  <dcterms:created xsi:type="dcterms:W3CDTF">2017-02-20T07:48:45Z</dcterms:created>
  <dcterms:modified xsi:type="dcterms:W3CDTF">2017-02-22T10:53:31Z</dcterms:modified>
</cp:coreProperties>
</file>