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2" r:id="rId4"/>
    <p:sldId id="280" r:id="rId5"/>
    <p:sldId id="281" r:id="rId6"/>
    <p:sldId id="274" r:id="rId7"/>
    <p:sldId id="264" r:id="rId8"/>
    <p:sldId id="283" r:id="rId9"/>
    <p:sldId id="277" r:id="rId10"/>
    <p:sldId id="278" r:id="rId11"/>
    <p:sldId id="285" r:id="rId12"/>
    <p:sldId id="268" r:id="rId13"/>
    <p:sldId id="287" r:id="rId14"/>
    <p:sldId id="266" r:id="rId15"/>
    <p:sldId id="265" r:id="rId16"/>
    <p:sldId id="258" r:id="rId17"/>
    <p:sldId id="261" r:id="rId18"/>
    <p:sldId id="260" r:id="rId19"/>
    <p:sldId id="262" r:id="rId20"/>
    <p:sldId id="269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4641" autoAdjust="0"/>
  </p:normalViewPr>
  <p:slideViewPr>
    <p:cSldViewPr snapToGrid="0">
      <p:cViewPr varScale="1">
        <p:scale>
          <a:sx n="105" d="100"/>
          <a:sy n="105" d="100"/>
        </p:scale>
        <p:origin x="1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t>10/04/2017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38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5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58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45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57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9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8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9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5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://cyberalert.gr/about-feelsaf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fpolis.gr/el/library2.html?func=fileinfo&amp;id=10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efpolis.gr/el/library2.html?func=fileinfo&amp;id=10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9120" y="733426"/>
            <a:ext cx="4808220" cy="1903094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Ασφαλείς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</a:t>
            </a: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αγορές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" y="3597434"/>
            <a:ext cx="9144000" cy="223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377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133475"/>
          </a:xfrm>
        </p:spPr>
        <p:txBody>
          <a:bodyPr>
            <a:normAutofit/>
          </a:bodyPr>
          <a:lstStyle/>
          <a:p>
            <a:pPr algn="ctr"/>
            <a:r>
              <a:rPr lang="el-GR" sz="4400" dirty="0" smtClean="0"/>
              <a:t>Πλεονεκτήματα </a:t>
            </a:r>
            <a:r>
              <a:rPr lang="en-US" sz="4400" dirty="0" err="1" smtClean="0"/>
              <a:t>Paypal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2430145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l-GR" dirty="0"/>
              <a:t>Τα διάφορα ηλεκτρονικά καταστήματα δεν μαθαίνουν ποτέ τα στοιχεία της πιστωτικής σας κάρτας, άρα δεν χρειάζεται να ανησυχείτε τόσο πολύ για </a:t>
            </a:r>
            <a:r>
              <a:rPr lang="el-GR" dirty="0" smtClean="0"/>
              <a:t>την αξιοπιστία τους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l-GR" dirty="0"/>
              <a:t>Το ότι το </a:t>
            </a:r>
            <a:r>
              <a:rPr lang="el-GR" dirty="0" err="1"/>
              <a:t>paypal</a:t>
            </a:r>
            <a:r>
              <a:rPr lang="el-GR" dirty="0"/>
              <a:t> έχει δεχθεί </a:t>
            </a:r>
            <a:r>
              <a:rPr lang="el-GR" dirty="0" smtClean="0"/>
              <a:t>να </a:t>
            </a:r>
            <a:r>
              <a:rPr lang="el-GR" dirty="0"/>
              <a:t>συνεργαστεί με το </a:t>
            </a:r>
            <a:r>
              <a:rPr lang="el-GR" dirty="0" smtClean="0"/>
              <a:t>συγκεκριμένο e-</a:t>
            </a:r>
            <a:r>
              <a:rPr lang="el-GR" dirty="0" err="1" smtClean="0"/>
              <a:t>shop</a:t>
            </a:r>
            <a:r>
              <a:rPr lang="el-GR" dirty="0" smtClean="0"/>
              <a:t> </a:t>
            </a:r>
            <a:r>
              <a:rPr lang="el-GR" dirty="0"/>
              <a:t>είναι </a:t>
            </a:r>
            <a:r>
              <a:rPr lang="el-GR" dirty="0" smtClean="0"/>
              <a:t>μία </a:t>
            </a:r>
            <a:r>
              <a:rPr lang="el-GR" dirty="0"/>
              <a:t>ακόμα ένδειξη </a:t>
            </a:r>
            <a:r>
              <a:rPr lang="el-GR" dirty="0" smtClean="0"/>
              <a:t>αξιοπιστίας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l-GR" dirty="0"/>
              <a:t>Το </a:t>
            </a:r>
            <a:r>
              <a:rPr lang="el-GR" dirty="0" err="1"/>
              <a:t>Paypal</a:t>
            </a:r>
            <a:r>
              <a:rPr lang="el-GR" dirty="0"/>
              <a:t> μπορεί να παρέμβει σε περιπτώσεις που το ηλεκτρονικό κατάστημα κάνει κάτι που δεν θα </a:t>
            </a:r>
            <a:r>
              <a:rPr lang="el-GR" dirty="0" smtClean="0"/>
              <a:t>έπρεπε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80" y="4395844"/>
            <a:ext cx="4678680" cy="170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3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358" y="1920874"/>
            <a:ext cx="4892992" cy="4270375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Η διακίνηση προϊόντων και οι μεταφορές χρηματικών ποσών στο διαδίκτυο προσελκύουν σχεδόν πάντα το ενδιαφέρον </a:t>
            </a:r>
            <a:r>
              <a:rPr lang="el-GR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hackers</a:t>
            </a:r>
            <a:r>
              <a:rPr lang="el-GR" dirty="0"/>
              <a:t> και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«διαδικτυακών απατεώνων»</a:t>
            </a:r>
            <a:r>
              <a:rPr lang="el-GR" dirty="0"/>
              <a:t>, οι οποίοι προσπαθούν να αποκομίσουν παράνομα οφέλη με πολλούς και συχνά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ευρηματικούς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τρόπους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087880"/>
            <a:ext cx="3469958" cy="346995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581025"/>
            <a:ext cx="9144000" cy="1066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l-GR" sz="4400" dirty="0" smtClean="0"/>
              <a:t>Κίνδυνοι κατά τη διαδικασία </a:t>
            </a:r>
            <a:r>
              <a:rPr lang="el-GR" sz="4400" dirty="0" err="1" smtClean="0"/>
              <a:t>online</a:t>
            </a:r>
            <a:r>
              <a:rPr lang="el-GR" sz="4400" dirty="0" smtClean="0"/>
              <a:t> αγορών  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6679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581025"/>
            <a:ext cx="9022080" cy="1252539"/>
          </a:xfrm>
        </p:spPr>
        <p:txBody>
          <a:bodyPr>
            <a:noAutofit/>
          </a:bodyPr>
          <a:lstStyle/>
          <a:p>
            <a:pPr algn="ctr"/>
            <a:r>
              <a:rPr lang="el-GR" sz="4800" dirty="0"/>
              <a:t>Προσοχή στα Μηνύματα "</a:t>
            </a:r>
            <a:r>
              <a:rPr lang="en-US" sz="4800" dirty="0"/>
              <a:t>Phishing"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9940" y="1729740"/>
            <a:ext cx="5185410" cy="422148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 err="1" smtClean="0"/>
              <a:t>Χάκερ</a:t>
            </a:r>
            <a:r>
              <a:rPr lang="el-GR" dirty="0" smtClean="0"/>
              <a:t> </a:t>
            </a:r>
            <a:r>
              <a:rPr lang="el-GR" dirty="0"/>
              <a:t>στέλνουν μαζικά μηνύματα ηλεκτρονικού ταχυδρομείου σε χρήστες του Διαδικτύου και τους ζητούν να ενημερώσουν τις πληροφορίες του τραπεζικού λογαριασμού τους, πιστωτικές κάρτες, ή άλλες δημοφιλείς περιοχές αγορών. 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Το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</a:t>
            </a:r>
            <a:r>
              <a:rPr lang="el-GR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/>
              <a:t>μπορεί να αναφέρει ότι τα στοιχεία του λογαριασμού σας έχουν λήξει, έχουν παραβιαστεί ή χαθεί και ότι θα πρέπει να τα στείλετε ξανά αμέσως στην εταιρεία. </a:t>
            </a:r>
            <a:endParaRPr lang="en-US" dirty="0" smtClean="0"/>
          </a:p>
          <a:p>
            <a:pPr marL="0" indent="0">
              <a:buNone/>
            </a:pP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Μην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απαντάτε σε κάθε αίτημα για οικονομική πληροφόρηση που λαμβάνετε με μήνυμα ηλεκτρονικού ταχυδρομείου.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0780"/>
            <a:ext cx="3383280" cy="2644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341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066797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Phis</a:t>
            </a:r>
            <a:r>
              <a:rPr lang="en-US" sz="4800" dirty="0"/>
              <a:t>h</a:t>
            </a:r>
            <a:r>
              <a:rPr lang="en-US" sz="4800" dirty="0" smtClean="0"/>
              <a:t>ing filters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5772150" cy="4243706"/>
          </a:xfrm>
        </p:spPr>
        <p:txBody>
          <a:bodyPr/>
          <a:lstStyle/>
          <a:p>
            <a:r>
              <a:rPr lang="el-GR" dirty="0" smtClean="0"/>
              <a:t>Οι καινούριες εκδόσεις των προγραμμάτων περιήγησης έχουν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ενσωματωμένα </a:t>
            </a:r>
            <a:r>
              <a:rPr lang="en-US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phising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filters </a:t>
            </a:r>
            <a:r>
              <a:rPr lang="el-GR" dirty="0" smtClean="0"/>
              <a:t>τα οποία λειτουργούν προστατευτικά προειδοποιώντας τον χρήστη ότι υπάρχει κίνδυνος.</a:t>
            </a:r>
          </a:p>
          <a:p>
            <a:r>
              <a:rPr lang="el-GR" dirty="0" smtClean="0"/>
              <a:t>Σε περίπτωση που δεν είναι ενσωματωμένα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υπάρχει δυνατότητα δωρεάν εγκατάστασης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289176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6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080135"/>
          </a:xfrm>
        </p:spPr>
        <p:txBody>
          <a:bodyPr>
            <a:noAutofit/>
          </a:bodyPr>
          <a:lstStyle/>
          <a:p>
            <a:r>
              <a:rPr lang="el-GR" sz="4800" dirty="0" smtClean="0"/>
              <a:t>Προσοχή στα προσωπικά σας δεδομένα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00201"/>
            <a:ext cx="8953500" cy="294894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δίνετε περισσότερες πληροφορίες απ' ό,τι χρειάζεται</a:t>
            </a:r>
            <a:r>
              <a:rPr lang="el-GR" dirty="0"/>
              <a:t>. </a:t>
            </a:r>
            <a:r>
              <a:rPr lang="el-GR" dirty="0" smtClean="0"/>
              <a:t>Εάν </a:t>
            </a:r>
            <a:r>
              <a:rPr lang="el-GR" dirty="0"/>
              <a:t>π.χ. μια ιστοσελίδα που πουλάει ρούχα σας ζητήσει τον αριθμό κοινωνικής ασφάλισης, κλείστε τη συναλλαγή, σαρώστε τη συσκευή σας και αποφύγετε τις συναλλαγές σε αυτή τη σελίδα στο μέλλον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l-GR" dirty="0" smtClean="0"/>
              <a:t>Αναζητήστε στην ιστοσελίδα πληροφορίες </a:t>
            </a:r>
            <a:r>
              <a:rPr lang="el-GR" dirty="0"/>
              <a:t>που δηλώνουν ότι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προσωπικά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σας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στοιχεία θα επεξεργαστούν μόνο για την ολοκλήρωση της αγοράς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σας</a:t>
            </a:r>
            <a:r>
              <a:rPr lang="el-GR" dirty="0" smtClean="0"/>
              <a:t>. </a:t>
            </a:r>
            <a:r>
              <a:rPr lang="el-GR" dirty="0"/>
              <a:t>Επίσης, πρέπει να υπάρχει αναφορά στην πολιτική του καταστήματος για τα προσωπικά δεδομένα, και συγκεκριμένα, ποιες πληροφορίες αποθηκεύονται κατά την ηλεκτρονική συναλλαγή και πώς χρησιμοποιούνται.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141" y="4442045"/>
            <a:ext cx="4026217" cy="176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4335780"/>
            <a:ext cx="8237220" cy="1531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194435"/>
          </a:xfrm>
        </p:spPr>
        <p:txBody>
          <a:bodyPr>
            <a:normAutofit/>
          </a:bodyPr>
          <a:lstStyle/>
          <a:p>
            <a:pPr algn="ctr"/>
            <a:r>
              <a:rPr lang="el-GR" sz="4800" dirty="0" smtClean="0"/>
              <a:t>Μην εμπιστεύεστε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57424"/>
            <a:ext cx="7886700" cy="3716656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l-GR" dirty="0" smtClean="0"/>
              <a:t>Μην </a:t>
            </a:r>
            <a:r>
              <a:rPr lang="el-GR" dirty="0"/>
              <a:t>είστε εύπιστοι σε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έρευνες που σας υπόσχονται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χρήματα.</a:t>
            </a:r>
            <a:r>
              <a:rPr lang="el-GR" dirty="0" smtClean="0"/>
              <a:t> </a:t>
            </a:r>
            <a:r>
              <a:rPr lang="el-GR" dirty="0"/>
              <a:t>Συνήθως είναι απάτες και εμφανίζονται αρκετά συχνά σε μέσα κοινωνικής δικτύωσης ως προσφορές με τη μορφή </a:t>
            </a:r>
            <a:r>
              <a:rPr lang="el-GR" dirty="0" err="1"/>
              <a:t>pop-ups</a:t>
            </a:r>
            <a:r>
              <a:rPr lang="el-GR" dirty="0"/>
              <a:t>. </a:t>
            </a:r>
            <a:endParaRPr lang="el-GR" dirty="0" smtClean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el-GR" dirty="0" smtClean="0"/>
          </a:p>
          <a:p>
            <a:pPr marL="0" indent="0" algn="ctr">
              <a:buNone/>
            </a:pP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Εάν </a:t>
            </a: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έχετε αμφιβολίες κλείστε αμέσως το παράθυρο και </a:t>
            </a: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σαρώστε τη </a:t>
            </a: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συσκευή σας για κακόβουλο λογισμικό.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145" y="581025"/>
            <a:ext cx="272415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5783"/>
            <a:ext cx="1323699" cy="115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2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" y="581025"/>
            <a:ext cx="9258300" cy="1252539"/>
          </a:xfrm>
        </p:spPr>
        <p:txBody>
          <a:bodyPr>
            <a:noAutofit/>
          </a:bodyPr>
          <a:lstStyle/>
          <a:p>
            <a:pPr algn="ctr"/>
            <a:r>
              <a:rPr lang="el-GR" sz="4800" dirty="0" smtClean="0"/>
              <a:t>Προστασία από κακόβουλα λογισμικά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2475866"/>
          </a:xfrm>
        </p:spPr>
        <p:txBody>
          <a:bodyPr/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Ελέγξτε τη συσκευή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σας</a:t>
            </a:r>
            <a:endParaRPr lang="el-GR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l-GR" dirty="0"/>
              <a:t>Β</a:t>
            </a:r>
            <a:r>
              <a:rPr lang="el-GR" dirty="0" smtClean="0"/>
              <a:t>εβαιωθείτε </a:t>
            </a:r>
            <a:r>
              <a:rPr lang="el-GR" dirty="0"/>
              <a:t>ότι ο </a:t>
            </a:r>
            <a:r>
              <a:rPr lang="el-GR" dirty="0" err="1"/>
              <a:t>browser</a:t>
            </a:r>
            <a:r>
              <a:rPr lang="el-GR" dirty="0"/>
              <a:t> σας είναι ενημερωμένος, κάντε τα απαραίτητα </a:t>
            </a:r>
            <a:r>
              <a:rPr lang="el-GR" dirty="0" err="1"/>
              <a:t>updates</a:t>
            </a:r>
            <a:r>
              <a:rPr lang="el-GR" dirty="0"/>
              <a:t> στο λειτουργικό σας σύστημα και βεβαιωθείτε ότι έχετε επαρκή προστασία από κακόβουλο λογισμικό.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80" y="3965576"/>
            <a:ext cx="4876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Online </a:t>
            </a:r>
            <a:r>
              <a:rPr lang="el-GR" sz="4400" dirty="0" smtClean="0"/>
              <a:t>αγορές από ασφαλή σημεία πρόσβασης στο διαδίκτυο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Προτιμήστε </a:t>
            </a:r>
            <a:r>
              <a:rPr lang="el-GR" dirty="0"/>
              <a:t>να κάνετε τις αγορές </a:t>
            </a:r>
            <a:r>
              <a:rPr lang="el-GR" dirty="0" smtClean="0"/>
              <a:t>σας από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ασφαλή δίκτυα, π.χ. οικιακά και όχι δημόσια. </a:t>
            </a:r>
            <a:r>
              <a:rPr lang="el-GR" dirty="0"/>
              <a:t>Σε κάθε περίπτωση πρέπει να αλλάζετε ανά τακτά χρονικά διαστήματα τους κωδικούς πρόσβασης στο </a:t>
            </a:r>
            <a:r>
              <a:rPr lang="en-US" dirty="0" smtClean="0"/>
              <a:t>router </a:t>
            </a:r>
            <a:r>
              <a:rPr lang="el-GR" dirty="0" smtClean="0"/>
              <a:t>σας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47" y="3572361"/>
            <a:ext cx="4345305" cy="26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252539"/>
          </a:xfrm>
        </p:spPr>
        <p:txBody>
          <a:bodyPr>
            <a:normAutofit/>
          </a:bodyPr>
          <a:lstStyle/>
          <a:p>
            <a:pPr algn="ctr"/>
            <a:r>
              <a:rPr lang="el-GR" sz="4800" dirty="0"/>
              <a:t>Χρησιμοποιήστε ασφαλή </a:t>
            </a:r>
            <a:r>
              <a:rPr lang="en-US" sz="4800" dirty="0"/>
              <a:t>password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334502" cy="4270375"/>
          </a:xfrm>
        </p:spPr>
        <p:txBody>
          <a:bodyPr/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N</a:t>
            </a:r>
            <a:r>
              <a:rPr lang="el-GR" dirty="0" smtClean="0"/>
              <a:t>α </a:t>
            </a:r>
            <a:r>
              <a:rPr lang="el-GR" dirty="0"/>
              <a:t>αποφεύγετε να χρησιμοποιείτε τους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ίδιους κωδικούς </a:t>
            </a:r>
            <a:r>
              <a:rPr lang="el-GR" dirty="0"/>
              <a:t>σε πολλές διαφορετικές ιστοσελίδες. Ακόμα περισσότερο πρέπει να αποφεύγετε να χρησιμοποιείτε τον ίδιο κωδικό με το </a:t>
            </a:r>
            <a:r>
              <a:rPr lang="el-GR" dirty="0" err="1"/>
              <a:t>mail</a:t>
            </a:r>
            <a:r>
              <a:rPr lang="el-GR" dirty="0"/>
              <a:t> ή τον τραπεζικό λογαριασμό σας</a:t>
            </a:r>
            <a:r>
              <a:rPr lang="el-GR" dirty="0" smtClean="0"/>
              <a:t>.</a:t>
            </a:r>
            <a:endParaRPr lang="en-US" dirty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dirty="0" smtClean="0"/>
              <a:t>Χρησιμοποιήστε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ισχυρούς κωδικούς </a:t>
            </a:r>
            <a:r>
              <a:rPr lang="el-GR" dirty="0" smtClean="0"/>
              <a:t>πρόσβασης που να περιέχουν αριθμούς, γράμματα και σύμβολα</a:t>
            </a:r>
            <a:endParaRPr lang="en-US" dirty="0" smtClean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Μην αποθηκεύεται τους κωδικούς </a:t>
            </a:r>
            <a:r>
              <a:rPr lang="el-GR" dirty="0" smtClean="0"/>
              <a:t>σας στον </a:t>
            </a:r>
            <a:r>
              <a:rPr lang="en-US" dirty="0" smtClean="0"/>
              <a:t>browser </a:t>
            </a:r>
            <a:r>
              <a:rPr lang="el-GR" dirty="0" smtClean="0"/>
              <a:t>που χρησιμοποιείτε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416" y="3743363"/>
            <a:ext cx="1963102" cy="14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648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" y="581025"/>
            <a:ext cx="9197340" cy="1133475"/>
          </a:xfrm>
        </p:spPr>
        <p:txBody>
          <a:bodyPr>
            <a:noAutofit/>
          </a:bodyPr>
          <a:lstStyle/>
          <a:p>
            <a:r>
              <a:rPr lang="el-GR" sz="4800" dirty="0" smtClean="0"/>
              <a:t>«Ναι» στις ευκαιρίες αλλά με προσοχή!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3573781"/>
            <a:ext cx="8295148" cy="27079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κάτι σας φαίνεται πολύ καλό για να είναι αληθινό, τότε πολύ πιθανό να μην είναι. </a:t>
            </a:r>
            <a:r>
              <a:rPr lang="el-GR" sz="2400" dirty="0" smtClean="0"/>
              <a:t>Δώστε </a:t>
            </a:r>
            <a:r>
              <a:rPr lang="el-GR" sz="2400" dirty="0"/>
              <a:t>βάση στις λεπτομέρειες, όπως π.χ. στην ορθογραφία ή τη σύνταξη των διαφημίσεων για τις προσφορές. Πολύ συχνά οι απάτες γίνονται με ανακριβείς μεταφράσεις, οπότε προσφορές με λάθη που «βγάζουν μάτι» είναι αρκετά πιθανό να κρύβουν </a:t>
            </a:r>
            <a:r>
              <a:rPr lang="el-GR" sz="2400" dirty="0" smtClean="0"/>
              <a:t>απάτη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338" y="1336620"/>
            <a:ext cx="5550923" cy="198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7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066797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/>
            </a:r>
            <a:br>
              <a:rPr lang="el-GR" dirty="0" smtClean="0"/>
            </a:br>
            <a:r>
              <a:rPr lang="el-GR" sz="5300" dirty="0" smtClean="0"/>
              <a:t>Γιατί να επιλέξω το διαδίκτυο</a:t>
            </a:r>
            <a:r>
              <a:rPr lang="el-GR" dirty="0" smtClean="0"/>
              <a:t/>
            </a:r>
            <a:br>
              <a:rPr lang="el-GR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3626486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92D050"/>
              </a:buClr>
              <a:buSzPct val="96000"/>
              <a:buFont typeface="Wingdings" panose="05000000000000000000" pitchFamily="2" charset="2"/>
              <a:buChar char="Ø"/>
            </a:pPr>
            <a:r>
              <a:rPr lang="el-GR" dirty="0" smtClean="0"/>
              <a:t>Ποικιλία και δυνατότητα σύγκρισης προ</a:t>
            </a:r>
            <a:r>
              <a:rPr lang="el-GR" dirty="0"/>
              <a:t>ϊ</a:t>
            </a:r>
            <a:r>
              <a:rPr lang="el-GR" dirty="0" smtClean="0"/>
              <a:t>όντων</a:t>
            </a:r>
          </a:p>
          <a:p>
            <a:pPr>
              <a:buClr>
                <a:srgbClr val="92D050"/>
              </a:buClr>
              <a:buSzPct val="96000"/>
              <a:buFont typeface="Wingdings" panose="05000000000000000000" pitchFamily="2" charset="2"/>
              <a:buChar char="Ø"/>
            </a:pPr>
            <a:r>
              <a:rPr lang="el-GR" dirty="0" err="1" smtClean="0"/>
              <a:t>Παγκοσμοιοποιημένη</a:t>
            </a:r>
            <a:r>
              <a:rPr lang="el-GR" dirty="0" smtClean="0"/>
              <a:t> αγορά</a:t>
            </a:r>
          </a:p>
          <a:p>
            <a:pPr>
              <a:buClr>
                <a:srgbClr val="92D050"/>
              </a:buClr>
              <a:buSzPct val="96000"/>
              <a:buFont typeface="Wingdings" panose="05000000000000000000" pitchFamily="2" charset="2"/>
              <a:buChar char="Ø"/>
            </a:pPr>
            <a:r>
              <a:rPr lang="el-GR" dirty="0" smtClean="0"/>
              <a:t>Καλύτερες τιμές</a:t>
            </a:r>
          </a:p>
          <a:p>
            <a:pPr>
              <a:buClr>
                <a:srgbClr val="92D050"/>
              </a:buClr>
              <a:buSzPct val="96000"/>
              <a:buFont typeface="Wingdings" panose="05000000000000000000" pitchFamily="2" charset="2"/>
              <a:buChar char="Ø"/>
            </a:pPr>
            <a:r>
              <a:rPr lang="el-GR" dirty="0" smtClean="0"/>
              <a:t>Διαθεσιμότητα όλο το 24ωρο</a:t>
            </a:r>
          </a:p>
          <a:p>
            <a:pPr>
              <a:buClr>
                <a:srgbClr val="92D050"/>
              </a:buClr>
              <a:buSzPct val="96000"/>
              <a:buFont typeface="Wingdings" panose="05000000000000000000" pitchFamily="2" charset="2"/>
              <a:buChar char="Ø"/>
            </a:pPr>
            <a:r>
              <a:rPr lang="el-GR" dirty="0" smtClean="0"/>
              <a:t>Δεν απαιτεί μετακίνηση σε φυσικό κατάστημα </a:t>
            </a:r>
          </a:p>
          <a:p>
            <a:pPr>
              <a:buClr>
                <a:srgbClr val="92D050"/>
              </a:buClr>
              <a:buSzPct val="96000"/>
              <a:buFont typeface="Wingdings" panose="05000000000000000000" pitchFamily="2" charset="2"/>
              <a:buChar char="Ø"/>
            </a:pPr>
            <a:r>
              <a:rPr lang="el-GR" dirty="0" smtClean="0"/>
              <a:t>Εξοικονόμηση χρόνου και χρημάτων</a:t>
            </a:r>
          </a:p>
          <a:p>
            <a:pPr>
              <a:buClr>
                <a:srgbClr val="92D050"/>
              </a:buClr>
              <a:buSzPct val="96000"/>
              <a:buFont typeface="Wingdings" panose="05000000000000000000" pitchFamily="2" charset="2"/>
              <a:buChar char="Ø"/>
            </a:pPr>
            <a:r>
              <a:rPr lang="el-GR" dirty="0" smtClean="0"/>
              <a:t>Ποικιλία μεθόδων πληρωμής</a:t>
            </a:r>
          </a:p>
          <a:p>
            <a:pPr marL="0" indent="0">
              <a:buNone/>
            </a:pPr>
            <a:r>
              <a:rPr lang="el-GR" dirty="0" smtClean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084321"/>
            <a:ext cx="2981325" cy="189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9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243060" cy="1252539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          </a:t>
            </a:r>
            <a:r>
              <a:rPr lang="el-GR" sz="4800" dirty="0" smtClean="0"/>
              <a:t>Να </a:t>
            </a:r>
            <a:r>
              <a:rPr lang="el-GR" sz="4800" dirty="0"/>
              <a:t>διαβάζετε πάντα τους </a:t>
            </a:r>
            <a:r>
              <a:rPr lang="el-GR" sz="4800" dirty="0" smtClean="0"/>
              <a:t>Όρους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l-GR" sz="4800" dirty="0" smtClean="0"/>
              <a:t> </a:t>
            </a:r>
            <a:r>
              <a:rPr lang="el-GR" sz="4800" dirty="0"/>
              <a:t>και τις Προϋποθέσεις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Πριν </a:t>
            </a:r>
            <a:r>
              <a:rPr lang="el-GR" dirty="0" smtClean="0"/>
              <a:t>προβείτε </a:t>
            </a:r>
            <a:r>
              <a:rPr lang="el-GR" dirty="0"/>
              <a:t>στην παραγγελία </a:t>
            </a:r>
            <a:r>
              <a:rPr lang="el-GR" dirty="0" smtClean="0"/>
              <a:t>σας, </a:t>
            </a:r>
            <a:r>
              <a:rPr lang="el-GR" dirty="0"/>
              <a:t>είναι απαραίτητο να </a:t>
            </a:r>
            <a:r>
              <a:rPr lang="el-GR" dirty="0" smtClean="0"/>
              <a:t>υπολογίσετε </a:t>
            </a:r>
            <a:r>
              <a:rPr lang="el-GR" dirty="0"/>
              <a:t>το συνολικό κόστος και να </a:t>
            </a:r>
            <a:r>
              <a:rPr lang="el-GR" dirty="0" smtClean="0"/>
              <a:t>ενημερωθείτε </a:t>
            </a:r>
            <a:r>
              <a:rPr lang="el-GR" dirty="0"/>
              <a:t>για τους τρόπους πληρωμής, την πολιτική επιστροφών, την πολιτική ακύρωσης ή τι γίνεται σε περίπτωση που η παραγγελία </a:t>
            </a:r>
            <a:r>
              <a:rPr lang="el-GR" dirty="0" smtClean="0"/>
              <a:t>σας </a:t>
            </a:r>
            <a:r>
              <a:rPr lang="el-GR" dirty="0"/>
              <a:t>χαθεί. Όλες αυτές οι πληροφορίες, θα πρέπει να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αναγράφονται ξεκάθαρα </a:t>
            </a:r>
            <a:r>
              <a:rPr lang="el-GR" dirty="0"/>
              <a:t>στην ιστοσελίδα </a:t>
            </a:r>
            <a:r>
              <a:rPr lang="el-GR" dirty="0" smtClean="0"/>
              <a:t>του</a:t>
            </a:r>
            <a:r>
              <a:rPr lang="en-US" dirty="0" smtClean="0"/>
              <a:t> e-shop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" y="729647"/>
            <a:ext cx="1075944" cy="765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460" y="5150337"/>
            <a:ext cx="3444240" cy="106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9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219200"/>
            <a:ext cx="3657600" cy="5151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Για περισσότερες πληροφορίες  επισκεφθείτε την πλατφόρμα </a:t>
            </a:r>
            <a:r>
              <a:rPr lang="en-US" dirty="0" smtClean="0">
                <a:hlinkClick r:id="rId2"/>
              </a:rPr>
              <a:t>“</a:t>
            </a:r>
            <a:r>
              <a:rPr lang="en-US" dirty="0" err="1">
                <a:hlinkClick r:id="rId2"/>
              </a:rPr>
              <a:t>F</a:t>
            </a:r>
            <a:r>
              <a:rPr lang="en-US" dirty="0" err="1" smtClean="0">
                <a:hlinkClick r:id="rId2"/>
              </a:rPr>
              <a:t>eelsafe</a:t>
            </a:r>
            <a:r>
              <a:rPr lang="en-US" dirty="0" smtClean="0">
                <a:hlinkClick r:id="rId2"/>
              </a:rPr>
              <a:t>” </a:t>
            </a:r>
            <a:r>
              <a:rPr lang="el-GR" dirty="0" smtClean="0"/>
              <a:t>που δημιουργήθηκε από τη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Δίωξη Ηλεκτρονικού Εγκλήματος </a:t>
            </a:r>
            <a:r>
              <a:rPr lang="el-GR" dirty="0" smtClean="0"/>
              <a:t>σε συνεργασία με την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Εθνική Συνομοσπονδία Ελληνικού Εμπορίου</a:t>
            </a:r>
            <a:r>
              <a:rPr lang="el-GR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21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581025"/>
            <a:ext cx="4851954" cy="452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348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324"/>
            <a:ext cx="9144000" cy="1948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049"/>
            <a:ext cx="9144000" cy="1425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989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025"/>
            <a:ext cx="9144000" cy="1066797"/>
          </a:xfrm>
        </p:spPr>
        <p:txBody>
          <a:bodyPr>
            <a:noAutofit/>
          </a:bodyPr>
          <a:lstStyle/>
          <a:p>
            <a:pPr algn="ctr"/>
            <a:r>
              <a:rPr lang="el-GR" sz="4400" dirty="0" smtClean="0"/>
              <a:t>Κίνδυνοι κατά τη διαδικασία </a:t>
            </a:r>
            <a:r>
              <a:rPr lang="en-US" sz="4400" dirty="0" smtClean="0"/>
              <a:t>online</a:t>
            </a:r>
            <a:r>
              <a:rPr lang="el-GR" sz="4400" dirty="0" smtClean="0"/>
              <a:t> αγορών 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37360"/>
            <a:ext cx="7886700" cy="4088765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dirty="0" smtClean="0"/>
              <a:t>Υποκλοπή δεδομένων 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dirty="0" smtClean="0"/>
              <a:t>Παραποίηση δεδομένων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dirty="0" smtClean="0"/>
              <a:t>Απατηλές συναλλαγές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dirty="0"/>
              <a:t>Ά</a:t>
            </a:r>
            <a:r>
              <a:rPr lang="el-GR" dirty="0" smtClean="0"/>
              <a:t>ρνηση εξυπηρέτησης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dirty="0" smtClean="0"/>
              <a:t>Μη εξουσιοδοτημένη πρόσβαση σε υπολογιστές και δίκτυα υπολογιστών (</a:t>
            </a:r>
            <a:r>
              <a:rPr lang="en-US" dirty="0" smtClean="0"/>
              <a:t>hacking-cracking)</a:t>
            </a:r>
            <a:endParaRPr lang="el-GR" dirty="0" smtClean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dirty="0" smtClean="0"/>
              <a:t>Κακόβουλα προγράμματα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dirty="0" smtClean="0"/>
              <a:t>Ψάρεμα (</a:t>
            </a:r>
            <a:r>
              <a:rPr lang="en-US" dirty="0" smtClean="0"/>
              <a:t>phishing)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0" y="4442459"/>
            <a:ext cx="3812540" cy="182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758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1020" y="5044440"/>
            <a:ext cx="8054340" cy="95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Σιγουρευτείτε ότι το </a:t>
            </a:r>
            <a:r>
              <a:rPr lang="en-US" dirty="0" smtClean="0"/>
              <a:t>site </a:t>
            </a:r>
            <a:r>
              <a:rPr lang="el-GR" dirty="0" smtClean="0"/>
              <a:t>που επιλέξατε είναι αξιόπιστο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0874"/>
            <a:ext cx="7757160" cy="4807185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sz="2400" dirty="0" smtClean="0"/>
              <a:t>Αναζητήστε </a:t>
            </a:r>
            <a:r>
              <a:rPr lang="el-G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πρωτόκολλο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SSL </a:t>
            </a:r>
            <a:r>
              <a:rPr lang="el-GR" sz="2400" dirty="0"/>
              <a:t>στην ιστοσελίδα </a:t>
            </a:r>
            <a:r>
              <a:rPr lang="el-GR" sz="2400" dirty="0" smtClean="0"/>
              <a:t>του </a:t>
            </a:r>
            <a:r>
              <a:rPr lang="en-US" sz="2400" dirty="0" smtClean="0"/>
              <a:t>e-shop </a:t>
            </a:r>
            <a:r>
              <a:rPr lang="el-GR" sz="2400" dirty="0" smtClean="0"/>
              <a:t>που επιλέξατε. </a:t>
            </a:r>
            <a:r>
              <a:rPr lang="el-GR" sz="2400" dirty="0"/>
              <a:t>Όταν το πρωτόκολλο SSL είναι </a:t>
            </a:r>
            <a:r>
              <a:rPr lang="el-GR" sz="2400" dirty="0" smtClean="0"/>
              <a:t>ενεργό, </a:t>
            </a:r>
            <a:r>
              <a:rPr lang="el-GR" sz="2400" dirty="0"/>
              <a:t>θα δείτε τα γράμματα «</a:t>
            </a:r>
            <a:r>
              <a:rPr lang="el-GR" sz="2400" dirty="0" err="1"/>
              <a:t>https</a:t>
            </a:r>
            <a:r>
              <a:rPr lang="el-GR" sz="2400" dirty="0" smtClean="0"/>
              <a:t>» μπροστά </a:t>
            </a:r>
            <a:r>
              <a:rPr lang="el-GR" sz="2400" dirty="0"/>
              <a:t>από τη διαδικτυακή </a:t>
            </a:r>
            <a:r>
              <a:rPr lang="el-GR" sz="2400" dirty="0" smtClean="0"/>
              <a:t>διεύθυνση. Το </a:t>
            </a:r>
            <a:r>
              <a:rPr lang="el-GR" sz="2400" dirty="0"/>
              <a:t>«s» </a:t>
            </a:r>
            <a:r>
              <a:rPr lang="el-GR" sz="2400" dirty="0" smtClean="0"/>
              <a:t>σημαίνει ασφάλεια</a:t>
            </a:r>
            <a:r>
              <a:rPr lang="en-US" sz="2400" dirty="0" smtClean="0"/>
              <a:t> </a:t>
            </a: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“secure”</a:t>
            </a:r>
            <a:r>
              <a:rPr lang="el-GR" sz="2400" dirty="0" smtClean="0"/>
              <a:t>. </a:t>
            </a:r>
            <a:endParaRPr lang="el-GR" sz="1000" dirty="0" smtClean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sz="2400" dirty="0" smtClean="0"/>
              <a:t>Αναζητήστε το </a:t>
            </a:r>
            <a:r>
              <a:rPr lang="el-G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σύμβολο του κλειδωμένου λουκέτου</a:t>
            </a:r>
            <a:r>
              <a:rPr lang="el-GR" sz="2400" dirty="0" smtClean="0">
                <a:solidFill>
                  <a:srgbClr val="92D050"/>
                </a:solidFill>
              </a:rPr>
              <a:t> </a:t>
            </a:r>
            <a:r>
              <a:rPr lang="el-GR" sz="2400" dirty="0" smtClean="0"/>
              <a:t>ως </a:t>
            </a:r>
            <a:r>
              <a:rPr lang="el-GR" sz="2400" dirty="0"/>
              <a:t>απόδειξη της αξιοπιστίας </a:t>
            </a:r>
            <a:r>
              <a:rPr lang="el-GR" sz="2400" dirty="0" smtClean="0"/>
              <a:t>του </a:t>
            </a:r>
            <a:r>
              <a:rPr lang="en-US" sz="2400" dirty="0" smtClean="0"/>
              <a:t>e-shop</a:t>
            </a:r>
            <a:r>
              <a:rPr lang="el-GR" sz="2400" dirty="0" smtClean="0"/>
              <a:t>. Το εικονίδιο θα </a:t>
            </a:r>
            <a:r>
              <a:rPr lang="el-GR" sz="2400" dirty="0"/>
              <a:t>πρέπει να </a:t>
            </a:r>
            <a:r>
              <a:rPr lang="el-GR" sz="2400" dirty="0" smtClean="0"/>
              <a:t>είναι στο </a:t>
            </a:r>
            <a:r>
              <a:rPr lang="el-GR" sz="2400" dirty="0"/>
              <a:t>πλαίσιο του παραθύρου </a:t>
            </a:r>
            <a:r>
              <a:rPr lang="el-GR" sz="2400" dirty="0" smtClean="0"/>
              <a:t>του προγράμματος </a:t>
            </a:r>
            <a:r>
              <a:rPr lang="el-GR" sz="2400" dirty="0"/>
              <a:t>περιήγησης</a:t>
            </a:r>
            <a:r>
              <a:rPr lang="el-GR" sz="2400" dirty="0" smtClean="0"/>
              <a:t>.</a:t>
            </a:r>
            <a:r>
              <a:rPr lang="en-US" sz="2400" dirty="0" smtClean="0"/>
              <a:t> </a:t>
            </a:r>
            <a:r>
              <a:rPr lang="el-GR" sz="2400" dirty="0" smtClean="0"/>
              <a:t>Είναι πράσινο στις νέες εκδόσεις των </a:t>
            </a:r>
            <a:r>
              <a:rPr lang="en-US" sz="2400" dirty="0" smtClean="0"/>
              <a:t>browsers.</a:t>
            </a:r>
            <a:endParaRPr lang="el-GR" sz="100" dirty="0" smtClean="0"/>
          </a:p>
          <a:p>
            <a:pPr marL="0" indent="0" algn="ctr">
              <a:spcBef>
                <a:spcPts val="400"/>
              </a:spcBef>
              <a:buNone/>
            </a:pPr>
            <a:r>
              <a:rPr lang="el-GR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Στην </a:t>
            </a:r>
            <a:r>
              <a:rPr lang="el-G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ηλεκτρονική διεύθυνση της </a:t>
            </a:r>
            <a:r>
              <a:rPr lang="el-G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Γενικής Γραμματείας </a:t>
            </a:r>
            <a:r>
              <a:rPr lang="el-GR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Καταναλωτή</a:t>
            </a:r>
            <a:r>
              <a:rPr 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 </a:t>
            </a:r>
            <a:r>
              <a:rPr lang="el-GR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 </a:t>
            </a:r>
            <a:r>
              <a:rPr lang="el-GR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μπορείτε να βρείτε </a:t>
            </a:r>
            <a:r>
              <a:rPr lang="el-G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όλα τα ηλεκτρονικά καταστήματα που είναι εγγεγραμμένα στο Γενικό Εμπορικό </a:t>
            </a:r>
            <a:r>
              <a:rPr lang="el-GR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Μητρώο.</a:t>
            </a:r>
            <a:r>
              <a:rPr lang="el-GR" sz="2100" dirty="0" smtClean="0"/>
              <a:t/>
            </a:r>
            <a:br>
              <a:rPr lang="el-GR" sz="2100" dirty="0" smtClean="0"/>
            </a:br>
            <a:endParaRPr lang="el-GR" sz="2100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0" y="5255504"/>
            <a:ext cx="688600" cy="68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63" y="664134"/>
            <a:ext cx="1212566" cy="983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9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41020" y="5044440"/>
            <a:ext cx="8054340" cy="95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Σιγουρευτείτε ότι το </a:t>
            </a:r>
            <a:r>
              <a:rPr lang="en-US" dirty="0" smtClean="0"/>
              <a:t>site </a:t>
            </a:r>
            <a:r>
              <a:rPr lang="el-GR" dirty="0" smtClean="0"/>
              <a:t>που επιλέξατε είναι αξιόπιστο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0873"/>
            <a:ext cx="7754112" cy="4809744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sz="2400" dirty="0" smtClean="0"/>
              <a:t>Προτιμήστε </a:t>
            </a:r>
            <a:r>
              <a:rPr lang="el-GR" sz="2400" dirty="0"/>
              <a:t>ιστοσελίδες που γνωρίζετε, με συνέπεια στις υπηρεσίες τους και όσο το δυνατόν περισσότερα </a:t>
            </a:r>
            <a:r>
              <a:rPr lang="el-GR" sz="2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reviews</a:t>
            </a:r>
            <a:r>
              <a:rPr lang="el-GR" sz="2400" dirty="0"/>
              <a:t> από </a:t>
            </a:r>
            <a:r>
              <a:rPr lang="el-GR" sz="2400" dirty="0" smtClean="0"/>
              <a:t>πελάτες</a:t>
            </a:r>
            <a:endParaRPr lang="en-US" sz="2400" dirty="0" smtClean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N</a:t>
            </a:r>
            <a:r>
              <a:rPr lang="el-GR" sz="2400" dirty="0" smtClean="0"/>
              <a:t>α ελέγχετε πάντα </a:t>
            </a:r>
            <a:r>
              <a:rPr lang="el-GR" sz="2400" dirty="0"/>
              <a:t>τις </a:t>
            </a:r>
            <a:r>
              <a:rPr lang="el-GR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βασικές πληροφορίες </a:t>
            </a:r>
            <a:r>
              <a:rPr lang="el-GR" sz="2400" dirty="0"/>
              <a:t>που παρέχονται για το ηλεκτρονικό κατάστημα </a:t>
            </a:r>
            <a:r>
              <a:rPr lang="el-GR" sz="2400" dirty="0" smtClean="0"/>
              <a:t>στην  ιστοσελίδα του (π.χ. έδρα καταστήματος, ύπαρξη φυσικού καταστήματος, στοιχεία επικοινωνίας, πολιτική επιστροφών, όροι αγορών, </a:t>
            </a:r>
            <a:r>
              <a:rPr lang="el-GR" sz="2400" dirty="0"/>
              <a:t>πολιτική </a:t>
            </a:r>
            <a:r>
              <a:rPr lang="el-GR" sz="2400" dirty="0" smtClean="0"/>
              <a:t>απορρήτου κ.α.)</a:t>
            </a:r>
          </a:p>
          <a:p>
            <a:pPr marL="0" indent="0" algn="ctr">
              <a:buNone/>
            </a:pPr>
            <a:endParaRPr lang="en-US" sz="1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l-GR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Στην </a:t>
            </a:r>
            <a:r>
              <a:rPr lang="el-G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ηλεκτρονική διεύθυνση της </a:t>
            </a:r>
            <a:r>
              <a:rPr lang="el-G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Γενικής Γραμματείας </a:t>
            </a:r>
            <a:r>
              <a:rPr lang="el-GR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Καταναλωτή</a:t>
            </a:r>
            <a:r>
              <a:rPr lang="el-GR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μπορείτε να βρείτε </a:t>
            </a:r>
            <a:r>
              <a:rPr lang="el-GR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όλα τα ηλεκτρονικά καταστήματα που είναι εγγεγραμμένα στο Γενικό Εμπορικό </a:t>
            </a:r>
            <a:r>
              <a:rPr lang="el-GR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Μητρώο.</a:t>
            </a:r>
            <a:r>
              <a:rPr lang="el-GR" sz="2100" dirty="0" smtClean="0"/>
              <a:t/>
            </a:r>
            <a:br>
              <a:rPr lang="el-GR" sz="2100" dirty="0" smtClean="0"/>
            </a:b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0" y="5255504"/>
            <a:ext cx="688600" cy="688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63" y="664134"/>
            <a:ext cx="1212566" cy="983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306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156335"/>
          </a:xfrm>
        </p:spPr>
        <p:txBody>
          <a:bodyPr>
            <a:normAutofit/>
          </a:bodyPr>
          <a:lstStyle/>
          <a:p>
            <a:pPr algn="ctr"/>
            <a:r>
              <a:rPr lang="el-GR" sz="4400" dirty="0" smtClean="0"/>
              <a:t>Εμπιστευτείτε το </a:t>
            </a:r>
            <a:r>
              <a:rPr lang="el-GR" sz="4400" dirty="0"/>
              <a:t>έ</a:t>
            </a:r>
            <a:r>
              <a:rPr lang="el-GR" sz="4400" dirty="0" smtClean="0"/>
              <a:t>νστικτό σας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19649"/>
          </a:xfrm>
        </p:spPr>
        <p:txBody>
          <a:bodyPr>
            <a:normAutofit fontScale="92500" lnSpcReduction="20000"/>
          </a:bodyPr>
          <a:lstStyle/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Κοιτάξτε το </a:t>
            </a:r>
            <a:r>
              <a:rPr lang="el-GR" dirty="0" err="1" smtClean="0"/>
              <a:t>site</a:t>
            </a:r>
            <a:r>
              <a:rPr lang="el-GR" dirty="0" smtClean="0"/>
              <a:t> με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κριτικό μάτι</a:t>
            </a:r>
            <a:r>
              <a:rPr lang="el-GR" dirty="0" smtClean="0"/>
              <a:t>. Εάν οποιαδήποτε από τις ακόλουθες ερωτήσεις, σας χτυπήσουν τον κώδωνα του κινδύνου, θα ήταν σοφό να στραφείτε σε ένα άλλο </a:t>
            </a:r>
            <a:r>
              <a:rPr lang="el-GR" dirty="0" err="1" smtClean="0"/>
              <a:t>site</a:t>
            </a:r>
            <a:r>
              <a:rPr lang="el-GR" dirty="0" smtClean="0"/>
              <a:t> για τις αγορές σας: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Μήπως οι τιμές της εταιρείας, σας φαίνονται ασυνήθιστα χαμηλές;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Μήπως </a:t>
            </a:r>
            <a:r>
              <a:rPr lang="el-GR" dirty="0"/>
              <a:t>μοιάζει ο εν λόγω διαδικτυακός έμπορος να είναι ερασιτέχνης;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Υπάρχουν πολλά ορθογραφικά ή συντακτικά λάθη στο </a:t>
            </a:r>
            <a:r>
              <a:rPr lang="el-GR" dirty="0" err="1" smtClean="0"/>
              <a:t>site</a:t>
            </a:r>
            <a:r>
              <a:rPr lang="el-GR" dirty="0" smtClean="0"/>
              <a:t>;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Μήπως </a:t>
            </a:r>
            <a:r>
              <a:rPr lang="el-GR" dirty="0"/>
              <a:t>οι κλήσεις σας στο τηλέφωνο της εταιρείας μένουν αναπάντητες;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8" y="689723"/>
            <a:ext cx="1348741" cy="108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5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721"/>
            <a:ext cx="9144000" cy="1252539"/>
          </a:xfrm>
        </p:spPr>
        <p:txBody>
          <a:bodyPr>
            <a:normAutofit/>
          </a:bodyPr>
          <a:lstStyle/>
          <a:p>
            <a:pPr algn="ctr"/>
            <a:r>
              <a:rPr lang="el-GR" sz="4400" dirty="0" smtClean="0"/>
              <a:t>Πληρωμή με κάρτα. Τι πρέπει να προσέχετε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896" y="1699260"/>
            <a:ext cx="4890044" cy="4491989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dirty="0" smtClean="0"/>
              <a:t>Χρησιμοποιήστε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προπληρωμένη κάρτα. </a:t>
            </a:r>
            <a:r>
              <a:rPr lang="el-GR" dirty="0"/>
              <a:t>Το μέγιστο ποσό που μπορείτε να </a:t>
            </a:r>
            <a:r>
              <a:rPr lang="el-GR" dirty="0" smtClean="0"/>
              <a:t>ζημιωθείτε </a:t>
            </a:r>
            <a:r>
              <a:rPr lang="el-GR" dirty="0"/>
              <a:t>είναι αυτό της κάρτας.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dirty="0" smtClean="0"/>
              <a:t>Χρησιμοποιήστε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πιστωτική</a:t>
            </a:r>
            <a:r>
              <a:rPr lang="el-GR" dirty="0"/>
              <a:t> και όχι χρεωστική κάρτα. Έχετε καλύτερες πιθανότητες αποζημίωσης σε περίπτωση </a:t>
            </a:r>
            <a:r>
              <a:rPr lang="el-GR" dirty="0" smtClean="0"/>
              <a:t>μη παραλαβής του </a:t>
            </a:r>
            <a:r>
              <a:rPr lang="el-GR" dirty="0" smtClean="0"/>
              <a:t>προϊόντος.</a:t>
            </a:r>
            <a:endParaRPr lang="en-US" dirty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Ελέγχετε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λογαριασμό </a:t>
            </a:r>
            <a:r>
              <a:rPr lang="el-GR" dirty="0"/>
              <a:t>της πιστωτικής σας ανά διαστήματα για να διαπιστώσετε αν υπάρχουν «λάθος» </a:t>
            </a:r>
            <a:r>
              <a:rPr lang="el-GR" dirty="0" smtClean="0"/>
              <a:t>χρεώσεις.</a:t>
            </a:r>
            <a:endParaRPr lang="el-GR" dirty="0" smtClean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λέγχετε</a:t>
            </a:r>
            <a:r>
              <a:rPr lang="el-GR" dirty="0" smtClean="0"/>
              <a:t> </a:t>
            </a:r>
            <a:r>
              <a:rPr lang="el-GR" dirty="0"/>
              <a:t>οπωσδήποτε πριν από την πληρωμή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ότι ο </a:t>
            </a:r>
            <a:r>
              <a:rPr lang="el-GR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ιστότοπος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είναι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ασφαλής.</a:t>
            </a: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01" y="2453640"/>
            <a:ext cx="3317835" cy="2217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571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721"/>
            <a:ext cx="9144000" cy="1252539"/>
          </a:xfrm>
        </p:spPr>
        <p:txBody>
          <a:bodyPr>
            <a:normAutofit/>
          </a:bodyPr>
          <a:lstStyle/>
          <a:p>
            <a:pPr algn="ctr"/>
            <a:r>
              <a:rPr lang="el-GR" sz="4400" dirty="0" smtClean="0"/>
              <a:t>Πληρωμή με κάρτα. Τι πρέπει να προσέχετε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3896" y="1699260"/>
            <a:ext cx="4890044" cy="4491989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sz="2400" dirty="0" smtClean="0"/>
              <a:t>Ποτέ </a:t>
            </a:r>
            <a:r>
              <a:rPr lang="el-GR" sz="2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μην </a:t>
            </a:r>
            <a:r>
              <a:rPr lang="el-GR" sz="2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αποθηκεύετε </a:t>
            </a:r>
            <a:r>
              <a:rPr lang="el-GR" sz="2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στοιχεία </a:t>
            </a:r>
            <a:r>
              <a:rPr lang="el-GR" sz="2400" dirty="0" smtClean="0"/>
              <a:t>της κάρτας σας στο </a:t>
            </a:r>
            <a:r>
              <a:rPr lang="en-US" sz="2400" dirty="0" smtClean="0"/>
              <a:t>site </a:t>
            </a:r>
            <a:r>
              <a:rPr lang="el-GR" sz="2400" dirty="0" smtClean="0"/>
              <a:t>που </a:t>
            </a:r>
            <a:r>
              <a:rPr lang="el-GR" sz="2400" dirty="0" smtClean="0"/>
              <a:t>χρησιμοποιείτε.</a:t>
            </a:r>
            <a:endParaRPr lang="el-GR" sz="2400" dirty="0" smtClean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sz="2400" dirty="0" smtClean="0"/>
              <a:t>Ποτέ </a:t>
            </a:r>
            <a:r>
              <a:rPr lang="el-GR" sz="2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 </a:t>
            </a:r>
            <a:r>
              <a:rPr lang="el-GR" sz="2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δίνετε </a:t>
            </a:r>
            <a:r>
              <a:rPr lang="el-GR" sz="2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στοιχεία της πιστωτικής σας μέσω </a:t>
            </a:r>
            <a:r>
              <a:rPr lang="en-US" sz="2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</a:t>
            </a:r>
            <a:r>
              <a:rPr lang="el-GR" sz="2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 smtClean="0"/>
              <a:t>ή μέσω </a:t>
            </a:r>
            <a:r>
              <a:rPr lang="el-GR" sz="2400" dirty="0" smtClean="0"/>
              <a:t>τηλεφώνου.</a:t>
            </a:r>
            <a:endParaRPr lang="el-GR" sz="2400" dirty="0" smtClean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l-GR" sz="2400" dirty="0" smtClean="0"/>
              <a:t>Ποτέ </a:t>
            </a:r>
            <a:r>
              <a:rPr lang="el-GR" sz="2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 </a:t>
            </a:r>
            <a:r>
              <a:rPr lang="el-GR" sz="2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πληρώνετε </a:t>
            </a:r>
            <a:r>
              <a:rPr lang="el-GR" sz="2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μεταφορά χρημάτων </a:t>
            </a:r>
            <a:r>
              <a:rPr lang="el-GR" sz="2400" dirty="0"/>
              <a:t>σε </a:t>
            </a:r>
            <a:r>
              <a:rPr lang="el-GR" sz="2400" dirty="0" smtClean="0"/>
              <a:t>λογαριασμό.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01" y="2453640"/>
            <a:ext cx="3317835" cy="2217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8582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18160" y="4747260"/>
            <a:ext cx="7997190" cy="1351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    </a:t>
            </a:r>
            <a:r>
              <a:rPr lang="el-GR" sz="4400" dirty="0" smtClean="0"/>
              <a:t>Πληρωμή με </a:t>
            </a:r>
            <a:r>
              <a:rPr lang="en-US" sz="4400" dirty="0" err="1"/>
              <a:t>P</a:t>
            </a:r>
            <a:r>
              <a:rPr lang="en-US" sz="4400" dirty="0" err="1" smtClean="0"/>
              <a:t>aypal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</a:t>
            </a:r>
            <a:r>
              <a:rPr lang="el-GR" dirty="0" err="1"/>
              <a:t>Paypal</a:t>
            </a:r>
            <a:r>
              <a:rPr lang="el-GR" dirty="0"/>
              <a:t> </a:t>
            </a:r>
            <a:r>
              <a:rPr lang="el-GR" dirty="0" smtClean="0"/>
              <a:t>είναι ένας 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«αξιόπιστος διαμεσολαβητής» </a:t>
            </a:r>
            <a:r>
              <a:rPr lang="el-GR" dirty="0"/>
              <a:t>για </a:t>
            </a:r>
            <a:r>
              <a:rPr lang="en-US" dirty="0" err="1" smtClean="0"/>
              <a:t>o</a:t>
            </a:r>
            <a:r>
              <a:rPr lang="el-GR" dirty="0" err="1" smtClean="0"/>
              <a:t>nline</a:t>
            </a:r>
            <a:r>
              <a:rPr lang="el-GR" dirty="0" smtClean="0"/>
              <a:t> </a:t>
            </a:r>
            <a:r>
              <a:rPr lang="el-GR" dirty="0"/>
              <a:t>συναλλαγές. </a:t>
            </a:r>
            <a:r>
              <a:rPr lang="el-GR" dirty="0" smtClean="0"/>
              <a:t>Τα </a:t>
            </a:r>
            <a:r>
              <a:rPr lang="el-GR" dirty="0"/>
              <a:t>χρήματα στέλνονται χρησιμοποιώντας μόνο το </a:t>
            </a:r>
            <a:r>
              <a:rPr lang="en-US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l-GR" b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aypal</a:t>
            </a:r>
            <a:r>
              <a:rPr lang="el-GR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</a:t>
            </a:r>
            <a:r>
              <a:rPr lang="el-GR" dirty="0"/>
              <a:t>ενός χρήστη, χωρίς να γίνονται γνωστές απόρρητες πληροφορίες όπως </a:t>
            </a:r>
            <a:r>
              <a:rPr lang="el-GR" dirty="0" smtClean="0"/>
              <a:t>αριθμοί πιστωτικών καρτών ή άλλες προσωπικές πληροφορίες</a:t>
            </a:r>
            <a:r>
              <a:rPr lang="el-GR" dirty="0"/>
              <a:t>. </a:t>
            </a: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</a:t>
            </a: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απλά λόγια, διαχειρίζεται τις πληρωμές που κάνετε στο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</a:t>
            </a: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πληρώνοντας τα ηλεκτρονικά καταστήματα για λογαριασμό </a:t>
            </a:r>
            <a:r>
              <a:rPr lang="el-G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σας.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2050" name="Picture 2" descr="Image result for secure paypal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" y="309176"/>
            <a:ext cx="2578735" cy="160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40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1785</TotalTime>
  <Words>1187</Words>
  <Application>Microsoft Office PowerPoint</Application>
  <PresentationFormat>On-screen Show (4:3)</PresentationFormat>
  <Paragraphs>108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Open Sans</vt:lpstr>
      <vt:lpstr>Wingdings</vt:lpstr>
      <vt:lpstr>Office Theme</vt:lpstr>
      <vt:lpstr>Ασφαλείς online αγορές</vt:lpstr>
      <vt:lpstr> Γιατί να επιλέξω το διαδίκτυο </vt:lpstr>
      <vt:lpstr>Κίνδυνοι κατά τη διαδικασία online αγορών  </vt:lpstr>
      <vt:lpstr>Σιγουρευτείτε ότι το site που επιλέξατε είναι αξιόπιστο</vt:lpstr>
      <vt:lpstr>Σιγουρευτείτε ότι το site που επιλέξατε είναι αξιόπιστο</vt:lpstr>
      <vt:lpstr>Εμπιστευτείτε το ένστικτό σας</vt:lpstr>
      <vt:lpstr>Πληρωμή με κάρτα. Τι πρέπει να προσέχετε</vt:lpstr>
      <vt:lpstr>Πληρωμή με κάρτα. Τι πρέπει να προσέχετε</vt:lpstr>
      <vt:lpstr>    Πληρωμή με Paypal</vt:lpstr>
      <vt:lpstr>Πλεονεκτήματα Paypal</vt:lpstr>
      <vt:lpstr>PowerPoint Presentation</vt:lpstr>
      <vt:lpstr>Προσοχή στα Μηνύματα "Phishing"</vt:lpstr>
      <vt:lpstr>Phishing filters</vt:lpstr>
      <vt:lpstr>Προσοχή στα προσωπικά σας δεδομένα</vt:lpstr>
      <vt:lpstr>Μην εμπιστεύεστε </vt:lpstr>
      <vt:lpstr>Προστασία από κακόβουλα λογισμικά </vt:lpstr>
      <vt:lpstr>Online αγορές από ασφαλή σημεία πρόσβασης στο διαδίκτυο</vt:lpstr>
      <vt:lpstr>Χρησιμοποιήστε ασφαλή password</vt:lpstr>
      <vt:lpstr>«Ναι» στις ευκαιρίες αλλά με προσοχή!</vt:lpstr>
      <vt:lpstr>          Να διαβάζετε πάντα τους Όρους  και τις Προϋποθέσεις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EVANGELIA DASKALAKI</cp:lastModifiedBy>
  <cp:revision>97</cp:revision>
  <dcterms:created xsi:type="dcterms:W3CDTF">2017-02-20T07:48:45Z</dcterms:created>
  <dcterms:modified xsi:type="dcterms:W3CDTF">2017-04-10T11:06:26Z</dcterms:modified>
</cp:coreProperties>
</file>