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74" r:id="rId12"/>
    <p:sldId id="275" r:id="rId13"/>
    <p:sldId id="276" r:id="rId14"/>
    <p:sldId id="265" r:id="rId15"/>
    <p:sldId id="266" r:id="rId16"/>
    <p:sldId id="268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05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>
                <a:solidFill>
                  <a:schemeClr val="bg1"/>
                </a:solidFill>
              </a:rPr>
              <a:t>Ηλεκτρονικοί Υπολογιστές</a:t>
            </a:r>
            <a:br>
              <a:rPr lang="el-GR" sz="5400" dirty="0" smtClean="0">
                <a:solidFill>
                  <a:schemeClr val="bg1"/>
                </a:solidFill>
              </a:rPr>
            </a:b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26" y="3261402"/>
            <a:ext cx="7393198" cy="29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μέρη ενός ηλεκτρονικού υπολογιστή (6)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0" y="1600201"/>
            <a:ext cx="8515350" cy="2156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Οι περισσότεροι ηλεκτρονικοί </a:t>
            </a:r>
            <a:r>
              <a:rPr lang="el-GR" dirty="0"/>
              <a:t>υπολογιστές </a:t>
            </a:r>
            <a:r>
              <a:rPr lang="el-GR" dirty="0" smtClean="0"/>
              <a:t>διαθέτουν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υποδοχή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CD/DVD δίσκου </a:t>
            </a:r>
            <a:r>
              <a:rPr lang="el-GR" dirty="0"/>
              <a:t>που βρίσκεται στην μπροστινή πλευρά </a:t>
            </a:r>
            <a:r>
              <a:rPr lang="el-GR" dirty="0" smtClean="0"/>
              <a:t>της κεντρικής μονάδας επεξεργασίας. </a:t>
            </a:r>
            <a:r>
              <a:rPr lang="el-GR" dirty="0"/>
              <a:t>Οι δίσκοι CD χρησιμοποιούν λέιζερ για να διαβάσουν δεδομένα από </a:t>
            </a:r>
            <a:r>
              <a:rPr lang="el-GR" dirty="0" smtClean="0"/>
              <a:t>ένα CD</a:t>
            </a:r>
            <a:r>
              <a:rPr lang="el-GR" dirty="0"/>
              <a:t>, και αν είναι εγγράψιμο CD </a:t>
            </a:r>
            <a:r>
              <a:rPr lang="el-GR" dirty="0" err="1"/>
              <a:t>drive</a:t>
            </a:r>
            <a:r>
              <a:rPr lang="el-GR" dirty="0"/>
              <a:t>, μπορείς επίσης να γράψεις </a:t>
            </a:r>
            <a:r>
              <a:rPr lang="el-GR" dirty="0" smtClean="0"/>
              <a:t>δεδομένα πάνω </a:t>
            </a:r>
            <a:r>
              <a:rPr lang="el-GR" dirty="0"/>
              <a:t>σε </a:t>
            </a:r>
            <a:r>
              <a:rPr lang="el-GR" dirty="0" err="1"/>
              <a:t>CDs</a:t>
            </a:r>
            <a:r>
              <a:rPr lang="el-GR" dirty="0"/>
              <a:t>. </a:t>
            </a: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81" y="3663987"/>
            <a:ext cx="4099419" cy="2527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75" y="3756660"/>
            <a:ext cx="41414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accent5">
                    <a:lumMod val="50000"/>
                  </a:schemeClr>
                </a:solidFill>
              </a:rPr>
              <a:t>Τα CD και DVD είναι </a:t>
            </a:r>
            <a:r>
              <a:rPr lang="el-GR" sz="2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αποθηκευτικά μέσα</a:t>
            </a:r>
            <a:r>
              <a:rPr lang="el-GR" sz="2600" dirty="0">
                <a:solidFill>
                  <a:schemeClr val="accent5">
                    <a:lumMod val="50000"/>
                  </a:schemeClr>
                </a:solidFill>
              </a:rPr>
              <a:t>, δηλαδή χρησιμοποιούνται για να αποθηκεύουν έγγραφα, εικόνες, βίντεο, μουσική κ.α.</a:t>
            </a:r>
          </a:p>
        </p:txBody>
      </p:sp>
    </p:spTree>
    <p:extLst>
      <p:ext uri="{BB962C8B-B14F-4D97-AF65-F5344CB8AC3E}">
        <p14:creationId xmlns:p14="http://schemas.microsoft.com/office/powerpoint/2010/main" val="29264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3726434"/>
            <a:ext cx="3830684" cy="2874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Περιφερειακές Συσκευές (1)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83" y="1688840"/>
            <a:ext cx="8401050" cy="2640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Περιφερειακές συσκευές </a:t>
            </a:r>
            <a:r>
              <a:rPr lang="el-GR" dirty="0" smtClean="0"/>
              <a:t>ενός Η/Υ είναι οι συσκευές που συνδέονται με τον Η/Υ, η λειτουργία τους εξαρτάται από την λειτουργία του Η/Υ αλλά δεν </a:t>
            </a:r>
            <a:r>
              <a:rPr lang="el-GR" dirty="0"/>
              <a:t>αποτελεί μέρος </a:t>
            </a:r>
            <a:r>
              <a:rPr lang="el-GR" dirty="0" smtClean="0"/>
              <a:t>αυτού.</a:t>
            </a:r>
          </a:p>
          <a:p>
            <a:pPr marL="0" indent="0">
              <a:buNone/>
            </a:pPr>
            <a:r>
              <a:rPr lang="el-GR" dirty="0" smtClean="0"/>
              <a:t>Μια περιφερειακή συσκευή είναι 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εκτυπωτής</a:t>
            </a:r>
            <a:r>
              <a:rPr lang="el-GR" dirty="0" smtClean="0"/>
              <a:t>. Έχει </a:t>
            </a:r>
            <a:r>
              <a:rPr lang="el-GR" dirty="0"/>
              <a:t>ως σκοπό την μόνιμη αποτύπωση (εκτύπωση) των πληροφοριών που έχουν δημιουργηθεί από τη χρήση λογισμικού, </a:t>
            </a:r>
            <a:r>
              <a:rPr lang="el-GR" dirty="0" smtClean="0"/>
              <a:t>συνήθως σε χαρτί ή άλλη </a:t>
            </a:r>
            <a:r>
              <a:rPr lang="el-GR" dirty="0" err="1" smtClean="0"/>
              <a:t>χαρτική</a:t>
            </a:r>
            <a:r>
              <a:rPr lang="el-GR" dirty="0" smtClean="0"/>
              <a:t> ύλη.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54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Περιφερειακές Συσκευές (2)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220" y="1730374"/>
            <a:ext cx="5452110" cy="4270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 </a:t>
            </a:r>
            <a:r>
              <a:rPr lang="el-GR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 </a:t>
            </a:r>
            <a:r>
              <a:rPr lang="el-GR" dirty="0"/>
              <a:t>είναι μια κάμερα η οποία τροφοδοτεί με εικόνες σε πραγματικό χρόνο έναν υπολογιστή, συχνά μέσω θύρας </a:t>
            </a:r>
            <a:r>
              <a:rPr lang="el-GR" dirty="0" smtClean="0"/>
              <a:t>USB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l-GR" dirty="0"/>
              <a:t>μέσω ασύρματη δικτύωσης (</a:t>
            </a:r>
            <a:r>
              <a:rPr lang="el-GR" dirty="0" err="1"/>
              <a:t>Wi-Fi</a:t>
            </a:r>
            <a:r>
              <a:rPr lang="el-GR" dirty="0"/>
              <a:t>).</a:t>
            </a:r>
          </a:p>
          <a:p>
            <a:endParaRPr lang="el-GR" sz="1700" dirty="0"/>
          </a:p>
          <a:p>
            <a:pPr marL="0" indent="0">
              <a:buNone/>
            </a:pPr>
            <a:r>
              <a:rPr lang="el-GR" dirty="0"/>
              <a:t>Η πιο δημοφιλής χρήση τους είναι η καταγραφή βίντεο, επιτρέποντας τους υπολογιστές να λειτουργήσουν ως </a:t>
            </a:r>
            <a:r>
              <a:rPr lang="el-GR" dirty="0" err="1" smtClean="0"/>
              <a:t>εικονο</a:t>
            </a:r>
            <a:r>
              <a:rPr lang="el-GR" dirty="0" smtClean="0"/>
              <a:t>-τηλέφωνα</a:t>
            </a:r>
            <a:r>
              <a:rPr lang="el-GR" dirty="0"/>
              <a:t>. </a:t>
            </a:r>
            <a:r>
              <a:rPr lang="el-GR" dirty="0" smtClean="0"/>
              <a:t>Άλλη </a:t>
            </a:r>
            <a:r>
              <a:rPr lang="el-GR" dirty="0"/>
              <a:t>δημοφιλής χρήση είναι η επιτήρηση, η χρήση δηλαδή σε εφαρμογές ασφάλειας.</a:t>
            </a:r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" y="1730374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8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Περιφερειακές Συσκευές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50" y="1872749"/>
            <a:ext cx="7886700" cy="4270375"/>
          </a:xfrm>
        </p:spPr>
        <p:txBody>
          <a:bodyPr/>
          <a:lstStyle/>
          <a:p>
            <a:pPr marL="0" indent="0">
              <a:buNone/>
            </a:pPr>
            <a:r>
              <a:rPr lang="el-GR" sz="2600" dirty="0"/>
              <a:t>Το </a:t>
            </a:r>
            <a:r>
              <a:rPr lang="el-GR" sz="2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στικάκι</a:t>
            </a:r>
            <a:r>
              <a:rPr lang="el-GR" sz="2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sz="2600" dirty="0" smtClean="0"/>
              <a:t>(USB)</a:t>
            </a:r>
            <a:r>
              <a:rPr lang="el-GR" sz="2600" dirty="0" smtClean="0"/>
              <a:t> είναι </a:t>
            </a:r>
            <a:r>
              <a:rPr lang="el-GR" sz="2600" dirty="0"/>
              <a:t>μια </a:t>
            </a:r>
            <a:r>
              <a:rPr lang="el-GR" sz="2600" dirty="0" smtClean="0"/>
              <a:t>μικρή αποθηκευτική συσκευή </a:t>
            </a:r>
            <a:r>
              <a:rPr lang="el-GR" sz="2600" dirty="0"/>
              <a:t>η </a:t>
            </a:r>
            <a:r>
              <a:rPr lang="el-GR" sz="2600" dirty="0" smtClean="0"/>
              <a:t>οποία βγαίνει </a:t>
            </a:r>
            <a:r>
              <a:rPr lang="el-GR" sz="2600" dirty="0"/>
              <a:t>σε </a:t>
            </a:r>
            <a:r>
              <a:rPr lang="el-GR" sz="2600" dirty="0" smtClean="0"/>
              <a:t>διάφορα σχέδια </a:t>
            </a:r>
            <a:r>
              <a:rPr lang="el-GR" sz="2600" dirty="0"/>
              <a:t>και </a:t>
            </a:r>
            <a:r>
              <a:rPr lang="el-GR" sz="2600" dirty="0" smtClean="0"/>
              <a:t>χρησιμοποιείται </a:t>
            </a:r>
            <a:r>
              <a:rPr lang="el-GR" sz="2600" dirty="0"/>
              <a:t>για την </a:t>
            </a:r>
            <a:r>
              <a:rPr lang="el-GR" sz="2600" dirty="0" smtClean="0"/>
              <a:t>μεταφορά/αποθήκευση αρχείων. Μπορούμε </a:t>
            </a:r>
            <a:r>
              <a:rPr lang="el-GR" sz="2600" dirty="0"/>
              <a:t>να την </a:t>
            </a:r>
            <a:r>
              <a:rPr lang="el-GR" sz="2600" dirty="0" smtClean="0"/>
              <a:t>συνδέσουμε </a:t>
            </a:r>
            <a:r>
              <a:rPr lang="el-GR" sz="2600" dirty="0"/>
              <a:t>σε </a:t>
            </a:r>
            <a:r>
              <a:rPr lang="el-GR" sz="2600" dirty="0" smtClean="0"/>
              <a:t>οποιονδήποτε υπολογιστή διαθέτει υποδοχή </a:t>
            </a:r>
            <a:r>
              <a:rPr lang="el-GR" sz="2600" dirty="0"/>
              <a:t>USB.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88" y="3855719"/>
            <a:ext cx="3112772" cy="20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1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Τύποι ηλεκτρονικών υπολογιστών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210" y="1920874"/>
            <a:ext cx="5634990" cy="427037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Επιτραπέζιος </a:t>
            </a:r>
            <a:r>
              <a:rPr lang="el-GR" dirty="0" smtClean="0"/>
              <a:t>υπολογιστής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Φορητός </a:t>
            </a:r>
            <a:r>
              <a:rPr lang="el-GR" dirty="0" smtClean="0"/>
              <a:t>Υπολογιστής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/>
              <a:t>Tablet </a:t>
            </a:r>
            <a:r>
              <a:rPr lang="en-US" dirty="0" smtClean="0"/>
              <a:t>PC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Έξυπνα τηλέφωνα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02" y="2606040"/>
            <a:ext cx="1815848" cy="1152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2" y="1475424"/>
            <a:ext cx="1684778" cy="1245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2" y="3649979"/>
            <a:ext cx="1508538" cy="1084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4584652"/>
            <a:ext cx="2172652" cy="160659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400800" y="2946985"/>
            <a:ext cx="674846" cy="467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150507" y="1957865"/>
            <a:ext cx="607933" cy="3400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93092" y="5029200"/>
            <a:ext cx="631508" cy="43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137886" y="3995839"/>
            <a:ext cx="620554" cy="3925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Γνωρίζετε ότι…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420" y="1402080"/>
            <a:ext cx="6297930" cy="52039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2900" dirty="0"/>
              <a:t>Οι πρώτες ηλεκτρονικές ψηφιακές υπολογιστικές μηχανές άρχισαν να κατασκευάζονται λίγο μετά το 1940</a:t>
            </a:r>
            <a:r>
              <a:rPr lang="el-GR" sz="2900" dirty="0" smtClean="0"/>
              <a:t>. </a:t>
            </a:r>
            <a:r>
              <a:rPr lang="el-GR" sz="2900" dirty="0"/>
              <a:t>Οι πλέον γνωστοί υπολογιστές εκείνης της εποχής ήταν</a:t>
            </a:r>
            <a:r>
              <a:rPr lang="el-GR" sz="2900" dirty="0" smtClean="0"/>
              <a:t>:</a:t>
            </a:r>
          </a:p>
          <a:p>
            <a:r>
              <a:rPr lang="el-GR" sz="2900" b="1" dirty="0" smtClean="0"/>
              <a:t>Μηχανή </a:t>
            </a:r>
            <a:r>
              <a:rPr lang="el-GR" sz="2900" b="1" dirty="0" err="1" smtClean="0"/>
              <a:t>Τιούρινγκ</a:t>
            </a:r>
            <a:r>
              <a:rPr lang="el-GR" sz="2900" dirty="0" smtClean="0"/>
              <a:t>: </a:t>
            </a:r>
            <a:r>
              <a:rPr lang="el-GR" sz="2900" dirty="0"/>
              <a:t>Κατά την διάρκεια του Β' Παγκοσμίου Πολέμου ο μαθηματικός Άλαν </a:t>
            </a:r>
            <a:r>
              <a:rPr lang="el-GR" sz="2900" dirty="0" err="1"/>
              <a:t>Τιούρινγκ</a:t>
            </a:r>
            <a:r>
              <a:rPr lang="el-GR" sz="2900" dirty="0"/>
              <a:t> σχεδίασε μια μηχανή </a:t>
            </a:r>
            <a:r>
              <a:rPr lang="el-GR" sz="2900" dirty="0" smtClean="0"/>
              <a:t>που </a:t>
            </a:r>
            <a:r>
              <a:rPr lang="el-GR" sz="2900" dirty="0"/>
              <a:t>μπορούσε να λύσει οποιοδήποτε πρόβλημα με την μορφή αλγορίθμου. Η μηχανή </a:t>
            </a:r>
            <a:r>
              <a:rPr lang="el-GR" sz="2900" dirty="0" err="1"/>
              <a:t>Τιούρινγκ</a:t>
            </a:r>
            <a:r>
              <a:rPr lang="el-GR" sz="2900" dirty="0"/>
              <a:t> ήταν η αρχική ιδέα για την κατασκευή του ENIAC</a:t>
            </a:r>
            <a:r>
              <a:rPr lang="el-GR" sz="2900" dirty="0" smtClean="0"/>
              <a:t>.</a:t>
            </a:r>
          </a:p>
          <a:p>
            <a:r>
              <a:rPr lang="el-GR" sz="2900" b="1" dirty="0" err="1"/>
              <a:t>Mark</a:t>
            </a:r>
            <a:r>
              <a:rPr lang="el-GR" sz="2900" b="1" dirty="0"/>
              <a:t> I</a:t>
            </a:r>
            <a:r>
              <a:rPr lang="el-GR" sz="2900" dirty="0"/>
              <a:t>: σχεδιάστηκε το </a:t>
            </a:r>
            <a:r>
              <a:rPr lang="el-GR" sz="2900" dirty="0" smtClean="0"/>
              <a:t>1943 </a:t>
            </a:r>
            <a:r>
              <a:rPr lang="el-GR" sz="2900" dirty="0"/>
              <a:t>από τους μηχανικούς της εταιρείας IBM. Οι διαστάσεις του ήταν μήκος 15 μέτρα, πλάτος 2,5 μέτρα. </a:t>
            </a:r>
            <a:r>
              <a:rPr lang="el-GR" sz="2900" dirty="0" err="1"/>
              <a:t>Περιελάμβανε</a:t>
            </a:r>
            <a:r>
              <a:rPr lang="el-GR" sz="2900" dirty="0"/>
              <a:t> 500 χιλιόμετρα καλώδια. Οι επιδόσεις του ήταν: πρόσθεση με 23 ψηφία σε 3 δέκατα του δευτερολέπτου, πολλαπλασιασμός σε 6 δευτερόλεπτα και διαίρεση σε 12 δευτερόλεπτα</a:t>
            </a:r>
            <a:r>
              <a:rPr lang="el-GR" sz="2900" dirty="0" smtClean="0"/>
              <a:t>.</a:t>
            </a:r>
            <a:endParaRPr lang="el-GR" sz="2900" dirty="0"/>
          </a:p>
          <a:p>
            <a:r>
              <a:rPr lang="el-GR" sz="2900" b="1" dirty="0"/>
              <a:t>ENIAC</a:t>
            </a:r>
            <a:r>
              <a:rPr lang="el-GR" sz="2900" dirty="0"/>
              <a:t>: σχεδιάστηκε και κατασκευάστηκε στο πανεπιστήμιο της </a:t>
            </a:r>
            <a:r>
              <a:rPr lang="el-GR" sz="2900" dirty="0" err="1"/>
              <a:t>Πενσυλβάνια</a:t>
            </a:r>
            <a:r>
              <a:rPr lang="el-GR" sz="2900" dirty="0"/>
              <a:t>  Οι διαστάσεις του ήταν μήκος 25 μέτρα ύψος 2,5 μέτρα, πλάτος 1 μέτρο. </a:t>
            </a:r>
            <a:r>
              <a:rPr lang="el-GR" sz="2900" dirty="0" err="1"/>
              <a:t>Περιελάμβανε</a:t>
            </a:r>
            <a:r>
              <a:rPr lang="el-GR" sz="2900" dirty="0"/>
              <a:t> 18.000 λυχνίες, 10.000 πυκνωτές, 65.000 αντιστάσεις, 1.500 ηλεκτρονικούς διακόπτες. </a:t>
            </a:r>
            <a:r>
              <a:rPr lang="el-GR" sz="2900" dirty="0" smtClean="0"/>
              <a:t>Οι </a:t>
            </a:r>
            <a:r>
              <a:rPr lang="el-GR" sz="2900" dirty="0"/>
              <a:t>επιδόσεις του ήταν: 5000 προσθέσεις το δευτερόλεπτο, 500 πολλαπλασιασμοί το δευτερόλεπτο. Θεωρείται ως ο πρώτος ηλεκτρονικός υπολογιστής.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22853"/>
            <a:ext cx="1469183" cy="1087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07623"/>
            <a:ext cx="1469183" cy="1076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7104"/>
          <a:stretch/>
        </p:blipFill>
        <p:spPr>
          <a:xfrm>
            <a:off x="661211" y="2148369"/>
            <a:ext cx="1436622" cy="10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Γνωρίζετε ότι…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320" y="1607820"/>
            <a:ext cx="6964680" cy="4583429"/>
          </a:xfrm>
        </p:spPr>
        <p:txBody>
          <a:bodyPr>
            <a:normAutofit/>
          </a:bodyPr>
          <a:lstStyle/>
          <a:p>
            <a:r>
              <a:rPr lang="el-GR" sz="2200" b="1" dirty="0"/>
              <a:t>UNIVAC I</a:t>
            </a:r>
            <a:r>
              <a:rPr lang="el-GR" sz="2200" dirty="0"/>
              <a:t>: </a:t>
            </a:r>
            <a:r>
              <a:rPr lang="el-GR" sz="2200" dirty="0" err="1"/>
              <a:t>To</a:t>
            </a:r>
            <a:r>
              <a:rPr lang="el-GR" sz="2200" dirty="0"/>
              <a:t> 1947 βραβεύεται η </a:t>
            </a:r>
            <a:r>
              <a:rPr lang="el-GR" sz="2200" dirty="0" err="1"/>
              <a:t>Eckert-Mauchly</a:t>
            </a:r>
            <a:r>
              <a:rPr lang="el-GR" sz="2200" dirty="0"/>
              <a:t> Computer </a:t>
            </a:r>
            <a:r>
              <a:rPr lang="el-GR" sz="2200" dirty="0" smtClean="0"/>
              <a:t>Cooperation </a:t>
            </a:r>
            <a:r>
              <a:rPr lang="el-GR" sz="2200" dirty="0"/>
              <a:t>για το συμβόλαιό της να κατασκευάσει τον BINAC για την εταιρεία αεροσκαφών </a:t>
            </a:r>
            <a:r>
              <a:rPr lang="el-GR" sz="2200" dirty="0" err="1"/>
              <a:t>Northrop</a:t>
            </a:r>
            <a:r>
              <a:rPr lang="el-GR" sz="2200" dirty="0"/>
              <a:t>, ενώ ξεκινά και την κατασκευή του πρώτου εμπορικού υπολογιστή UNIVAC I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endParaRPr lang="el-GR" sz="2200" dirty="0"/>
          </a:p>
          <a:p>
            <a:r>
              <a:rPr lang="el-GR" sz="2200" b="1" dirty="0"/>
              <a:t>EDVAC</a:t>
            </a:r>
            <a:r>
              <a:rPr lang="el-GR" sz="2200" dirty="0"/>
              <a:t> (</a:t>
            </a:r>
            <a:r>
              <a:rPr lang="el-GR" sz="2200" dirty="0" err="1"/>
              <a:t>Electronic</a:t>
            </a:r>
            <a:r>
              <a:rPr lang="el-GR" sz="2200" dirty="0"/>
              <a:t> </a:t>
            </a:r>
            <a:r>
              <a:rPr lang="el-GR" sz="2200" dirty="0" err="1"/>
              <a:t>Discrete</a:t>
            </a:r>
            <a:r>
              <a:rPr lang="el-GR" sz="2200" dirty="0"/>
              <a:t> </a:t>
            </a:r>
            <a:r>
              <a:rPr lang="el-GR" sz="2200" dirty="0" err="1"/>
              <a:t>Variable</a:t>
            </a:r>
            <a:r>
              <a:rPr lang="el-GR" sz="2200" dirty="0"/>
              <a:t> </a:t>
            </a:r>
            <a:r>
              <a:rPr lang="el-GR" sz="2200" dirty="0" err="1"/>
              <a:t>Calculator</a:t>
            </a:r>
            <a:r>
              <a:rPr lang="el-GR" sz="2200" dirty="0"/>
              <a:t>): Δημιουργήθηκε το 1952 στο </a:t>
            </a:r>
            <a:r>
              <a:rPr lang="el-GR" sz="2200" dirty="0" err="1" smtClean="0"/>
              <a:t>Κέμπριτζ</a:t>
            </a:r>
            <a:r>
              <a:rPr lang="el-GR" sz="2200" dirty="0" smtClean="0"/>
              <a:t> </a:t>
            </a:r>
            <a:r>
              <a:rPr lang="el-GR" sz="2200" dirty="0"/>
              <a:t>και είναι ο πρώτος υπολογιστής με </a:t>
            </a:r>
            <a:r>
              <a:rPr lang="el-GR" sz="2200" dirty="0" err="1"/>
              <a:t>αποθηκευμένο</a:t>
            </a:r>
            <a:r>
              <a:rPr lang="el-GR" sz="2200" dirty="0"/>
              <a:t> πρόγραμμα. Επινοήθηκε από τον μαθηματικό </a:t>
            </a:r>
            <a:r>
              <a:rPr lang="el-GR" sz="2200" dirty="0" err="1"/>
              <a:t>John</a:t>
            </a:r>
            <a:r>
              <a:rPr lang="el-GR" sz="2200" dirty="0"/>
              <a:t> </a:t>
            </a:r>
            <a:r>
              <a:rPr lang="el-GR" sz="2200" dirty="0" err="1"/>
              <a:t>Von</a:t>
            </a:r>
            <a:r>
              <a:rPr lang="el-GR" sz="2200" dirty="0"/>
              <a:t> </a:t>
            </a:r>
            <a:r>
              <a:rPr lang="el-GR" sz="2200" dirty="0" err="1"/>
              <a:t>Neuman</a:t>
            </a:r>
            <a:r>
              <a:rPr lang="el-GR" sz="2200" dirty="0"/>
              <a:t>. Αυτός είχε την ιδέα, ότι στην μνήμη του υπολογιστή θα μπορούσαν να υπάρχουν ταυτόχρονα τόσο το πρόγραμμα όσο και τα δεδομένα.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33564"/>
            <a:ext cx="1901894" cy="1424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5" y="3992880"/>
            <a:ext cx="1921399" cy="13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Γνωρίζετε ότι…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920874"/>
            <a:ext cx="6507480" cy="4270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600" dirty="0" smtClean="0"/>
              <a:t>Στα μέσα της δεκαετίας του </a:t>
            </a:r>
            <a:r>
              <a:rPr lang="en-US" sz="2600" dirty="0" smtClean="0"/>
              <a:t>‘</a:t>
            </a:r>
            <a:r>
              <a:rPr lang="el-GR" sz="2600" dirty="0" smtClean="0"/>
              <a:t>60 εμφανίζεται η </a:t>
            </a:r>
            <a:r>
              <a:rPr lang="el-GR" sz="2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τρίτη γενιά </a:t>
            </a:r>
            <a:r>
              <a:rPr lang="el-GR" sz="2600" dirty="0" smtClean="0"/>
              <a:t>υπολογιστών η </a:t>
            </a:r>
            <a:r>
              <a:rPr lang="el-GR" sz="2600" dirty="0"/>
              <a:t>οποία χαρακτηρίζεται από την χρήση ολοκληρωμένων κυκλωμάτων, με συνέπεια τη δραστική μείωση όγκου και κόστους, τη περαιτέρω αύξηση της </a:t>
            </a:r>
            <a:r>
              <a:rPr lang="el-GR" sz="2600" dirty="0" smtClean="0"/>
              <a:t>ταχύτητας και </a:t>
            </a:r>
            <a:r>
              <a:rPr lang="el-GR" sz="2600" dirty="0"/>
              <a:t>τη δυνατότητα των κατασκευαστών για μαζική παραγωγή </a:t>
            </a:r>
            <a:r>
              <a:rPr lang="el-GR" sz="2600" dirty="0" smtClean="0"/>
              <a:t>προσωπικών Η/Υ</a:t>
            </a:r>
            <a:r>
              <a:rPr lang="en-US" sz="2600" dirty="0" smtClean="0"/>
              <a:t> (PC)</a:t>
            </a:r>
            <a:r>
              <a:rPr lang="el-GR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29" y="3765672"/>
            <a:ext cx="2817971" cy="20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6629"/>
            <a:ext cx="3356426" cy="2517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Γνωρίζετε ότι…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60" y="1532254"/>
            <a:ext cx="5958840" cy="48380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τέταρτη γενιά </a:t>
            </a:r>
            <a:r>
              <a:rPr lang="el-GR" dirty="0" smtClean="0"/>
              <a:t>εμφανίζεται </a:t>
            </a:r>
            <a:r>
              <a:rPr lang="el-GR" dirty="0"/>
              <a:t>στις αρχές τις δεκαετίας του </a:t>
            </a:r>
            <a:r>
              <a:rPr lang="en-US" dirty="0" smtClean="0"/>
              <a:t>‘</a:t>
            </a:r>
            <a:r>
              <a:rPr lang="el-GR" dirty="0" smtClean="0"/>
              <a:t>70 </a:t>
            </a:r>
            <a:r>
              <a:rPr lang="el-GR" dirty="0"/>
              <a:t>και </a:t>
            </a:r>
            <a:r>
              <a:rPr lang="el-GR" dirty="0" smtClean="0"/>
              <a:t>χαρακτηρίζεται</a:t>
            </a:r>
            <a:r>
              <a:rPr lang="el-GR" dirty="0"/>
              <a:t>, από </a:t>
            </a:r>
            <a:r>
              <a:rPr lang="el-GR" dirty="0" smtClean="0"/>
              <a:t>την </a:t>
            </a:r>
            <a:r>
              <a:rPr lang="el-GR" dirty="0"/>
              <a:t>περαιτέρω τεχνολογική εξέλιξη, στον τομέα των ολοκληρωμένων κυκλωμάτων. Η εξέλιξη αυτή οδήγησε στην κατασκευή των ολοκληρωμένων κυκλωμάτων υψηλής πυκνότητας (VLSI). Σε αυτά οφείλουν την ανάπτυξή τους οι μικροϋπολογιστές. Η γενιά αυτή καταλαμβάνει χρονικά και τη δεκαετία του '80, κατά τη διάρκεια της οποίας έχουμε σημαντικές εξελίξεις και στον τομέα της Τεχνητής Νοημοσύνης και των επικοινωνιών υπολογιστών.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35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Γνωρίζετε ότι…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335"/>
            <a:ext cx="7886700" cy="427037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ψηφιακοί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υπολογιστές πέμπτης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γενιάς</a:t>
            </a:r>
            <a:r>
              <a:rPr lang="el-GR" dirty="0" smtClean="0"/>
              <a:t>, </a:t>
            </a:r>
            <a:r>
              <a:rPr lang="el-GR" dirty="0"/>
              <a:t>δηλαδή οι </a:t>
            </a:r>
            <a:r>
              <a:rPr lang="el-GR" dirty="0" smtClean="0"/>
              <a:t>υπολογιστές όπως τους γνωρίζουμε σήμερα με </a:t>
            </a:r>
            <a:r>
              <a:rPr lang="el-GR" dirty="0"/>
              <a:t>κύρια χαρακτηριστικά </a:t>
            </a:r>
            <a:r>
              <a:rPr lang="el-GR" dirty="0" smtClean="0"/>
              <a:t>την μικροηλεκτρονική</a:t>
            </a:r>
            <a:r>
              <a:rPr lang="el-GR" dirty="0"/>
              <a:t>, </a:t>
            </a:r>
            <a:r>
              <a:rPr lang="el-GR" dirty="0" smtClean="0"/>
              <a:t>την τεχνητή </a:t>
            </a:r>
            <a:r>
              <a:rPr lang="el-GR" dirty="0"/>
              <a:t>νοημοσύνη, </a:t>
            </a:r>
            <a:r>
              <a:rPr lang="el-GR" dirty="0" smtClean="0"/>
              <a:t>την ρομποτική, κ.α., κυριάρχησαν </a:t>
            </a:r>
            <a:r>
              <a:rPr lang="el-GR" dirty="0"/>
              <a:t>στην έρευνα και εισέβαλαν κυριολεκτικά στην επιστήμη, στην εκπαίδευση, στη διοίκηση, στη βιομηχανία, στο εμπόριο και στην ιδιωτική </a:t>
            </a:r>
            <a:r>
              <a:rPr lang="el-GR" dirty="0" smtClean="0"/>
              <a:t>κατοικία.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4" y="4129868"/>
            <a:ext cx="3046445" cy="18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ΕΙΝΑΙ Ο ΗΛΕΚΤΡΟΝΙΚΟΣ ΥΠΟΛΟΓΙΣΤΗΣ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714500"/>
            <a:ext cx="4575810" cy="407288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Είναι </a:t>
            </a:r>
            <a:r>
              <a:rPr lang="el-GR" dirty="0"/>
              <a:t>μια μηχανή κατασκευασμένη κυρίως από ψηφιακά ηλεκτρονικά κυκλώματα και δευτερευόντως από ηλεκτρικά και μηχανικά συστήματα, και έχει ως σκοπό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επεξεργάζεται πληροφορίες</a:t>
            </a:r>
            <a:r>
              <a:rPr lang="el-GR" dirty="0" smtClean="0"/>
              <a:t>.</a:t>
            </a:r>
          </a:p>
          <a:p>
            <a:r>
              <a:rPr lang="el-GR" dirty="0"/>
              <a:t>Ένας ηλεκτρονικός υπολογιστής μπορεί να επεξεργαστεί εκατομμύρια </a:t>
            </a:r>
            <a:r>
              <a:rPr lang="el-GR" dirty="0" smtClean="0"/>
              <a:t>εντολών σε </a:t>
            </a:r>
            <a:r>
              <a:rPr lang="el-GR" dirty="0"/>
              <a:t>λίγα </a:t>
            </a:r>
            <a:r>
              <a:rPr lang="el-GR" dirty="0" smtClean="0"/>
              <a:t>δευτερόλεπτα.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9" y="2978244"/>
            <a:ext cx="3701347" cy="28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τι μας χρησιμεύουν οι υπολογιστές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1640"/>
            <a:ext cx="5375910" cy="449960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600" dirty="0"/>
              <a:t>αναζήτηση πληροφοριών</a:t>
            </a:r>
          </a:p>
          <a:p>
            <a:pPr>
              <a:spcBef>
                <a:spcPts val="600"/>
              </a:spcBef>
            </a:pPr>
            <a:r>
              <a:rPr lang="el-GR" sz="2600" dirty="0"/>
              <a:t>εμπορικές συναλλαγές</a:t>
            </a:r>
          </a:p>
          <a:p>
            <a:pPr>
              <a:spcBef>
                <a:spcPts val="600"/>
              </a:spcBef>
            </a:pPr>
            <a:r>
              <a:rPr lang="el-GR" sz="2600" dirty="0"/>
              <a:t>ηλεκτρονική παρακολούθηση</a:t>
            </a:r>
          </a:p>
          <a:p>
            <a:pPr>
              <a:spcBef>
                <a:spcPts val="600"/>
              </a:spcBef>
            </a:pPr>
            <a:r>
              <a:rPr lang="el-GR" sz="2600" dirty="0"/>
              <a:t>επικοινωνία μεταξύ ανθρώπων</a:t>
            </a:r>
          </a:p>
          <a:p>
            <a:pPr>
              <a:spcBef>
                <a:spcPts val="600"/>
              </a:spcBef>
            </a:pPr>
            <a:r>
              <a:rPr lang="el-GR" sz="2600" dirty="0"/>
              <a:t>διασκέδαση</a:t>
            </a:r>
          </a:p>
          <a:p>
            <a:pPr>
              <a:spcBef>
                <a:spcPts val="600"/>
              </a:spcBef>
            </a:pPr>
            <a:r>
              <a:rPr lang="el-GR" sz="2600" dirty="0"/>
              <a:t>επεξεργασία &amp; συγγραφή κειμένων</a:t>
            </a:r>
          </a:p>
          <a:p>
            <a:pPr>
              <a:spcBef>
                <a:spcPts val="600"/>
              </a:spcBef>
            </a:pPr>
            <a:r>
              <a:rPr lang="el-GR" sz="2600" dirty="0"/>
              <a:t>αποθήκευση αρχείων</a:t>
            </a:r>
          </a:p>
          <a:p>
            <a:pPr>
              <a:spcBef>
                <a:spcPts val="600"/>
              </a:spcBef>
            </a:pPr>
            <a:r>
              <a:rPr lang="el-GR" sz="2600" dirty="0"/>
              <a:t>μάθηση – </a:t>
            </a:r>
            <a:r>
              <a:rPr lang="el-GR" sz="2600" dirty="0" smtClean="0"/>
              <a:t>εκπαίδευση, κ.α.</a:t>
            </a:r>
            <a:endParaRPr lang="el-GR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50" y="3377682"/>
            <a:ext cx="2837432" cy="27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3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04349" y="2331721"/>
            <a:ext cx="4437013" cy="368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" y="2331721"/>
            <a:ext cx="4427220" cy="368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958215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Υλικό και Λογισμικό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7361"/>
            <a:ext cx="9144000" cy="5943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2200" dirty="0"/>
              <a:t>Ένας Ηλεκτρονικός Υπολογιστής έχει </a:t>
            </a:r>
            <a:r>
              <a:rPr lang="el-GR" sz="2200" dirty="0" smtClean="0"/>
              <a:t>δύο </a:t>
            </a:r>
            <a:r>
              <a:rPr lang="el-GR" sz="2200" dirty="0"/>
              <a:t>κύρια μέρη το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υλικό</a:t>
            </a:r>
            <a:r>
              <a:rPr lang="el-GR" sz="2200" dirty="0" smtClean="0"/>
              <a:t> </a:t>
            </a:r>
            <a:r>
              <a:rPr lang="el-GR" sz="2200" dirty="0"/>
              <a:t>και το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ογισμικό</a:t>
            </a:r>
            <a:r>
              <a:rPr lang="el-GR" sz="2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9384" y="2478107"/>
            <a:ext cx="40775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υλικό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hardware)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Ηλεκτρονικού Υπολογιστή αναφέρεται σε όλα τα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μηχανικά μέρη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σχετίζονται με τον ηλεκτρονικό υπολογιστή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Αποτελείται από όλα εκείνα τα μέρη του υπολογιστή που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χουν υλική υπόσταση,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όπως το πληκτρολόγιο, το ποντίκι, η οθόνη, η κεντρική μονάδα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επεξεργασίας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κ.α.</a:t>
            </a:r>
          </a:p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7730" y="2397895"/>
            <a:ext cx="44369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λογισμικό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software)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μια σειρά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προγράμματα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που επιτρέπουν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υπολογιστή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εκτελέσει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συγκεκριμένες λειτουργίες.</a:t>
            </a:r>
          </a:p>
          <a:p>
            <a:endParaRPr lang="el-G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σημαντικό λογισμικό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</a:t>
            </a:r>
          </a:p>
          <a:p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ονομάζεται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«Λειτουργικό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Σύστημα» είναι  προγράμματα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διαχειρίζονται τις συνολικές λειτουργίες του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ηλεκτρονικού υπολογιστή (π.χ. </a:t>
            </a:r>
            <a:r>
              <a:rPr lang="el-G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Μicrosoft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Windows, </a:t>
            </a:r>
            <a:r>
              <a:rPr lang="el-G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4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μέρη ενός ηλεκτρονικού υπολογιστή (1)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848" y="2009675"/>
            <a:ext cx="5075231" cy="4537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Η </a:t>
            </a:r>
            <a:r>
              <a:rPr lang="el-GR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Κεντρική Μονάδα Επεξεργασίας </a:t>
            </a:r>
            <a:r>
              <a:rPr lang="el-GR" sz="2600" dirty="0"/>
              <a:t>ή </a:t>
            </a:r>
            <a:r>
              <a:rPr lang="el-GR" sz="2600" dirty="0" smtClean="0"/>
              <a:t>επεξεργαστής </a:t>
            </a:r>
            <a:r>
              <a:rPr lang="el-GR" sz="2600" dirty="0"/>
              <a:t>είναι ο πυρήνας </a:t>
            </a:r>
            <a:r>
              <a:rPr lang="el-GR" sz="2600" dirty="0" smtClean="0"/>
              <a:t>του ηλεκτρονικού </a:t>
            </a:r>
            <a:r>
              <a:rPr lang="el-GR" sz="2600" dirty="0"/>
              <a:t>υπολογιστή. Έχει τα ηλεκτρονικά κυκλώματα </a:t>
            </a:r>
            <a:r>
              <a:rPr lang="el-GR" sz="2600" dirty="0" smtClean="0"/>
              <a:t>για την επεξεργασία των δεδομένων εισόδου. Επίσης εκεί ελέγχεται η </a:t>
            </a:r>
            <a:r>
              <a:rPr lang="el-GR" sz="2600" dirty="0"/>
              <a:t>λειτουργία </a:t>
            </a:r>
            <a:r>
              <a:rPr lang="el-GR" sz="2600" dirty="0" smtClean="0"/>
              <a:t>του Η/Υ </a:t>
            </a:r>
            <a:r>
              <a:rPr lang="el-GR" sz="2600" dirty="0"/>
              <a:t>και </a:t>
            </a:r>
            <a:r>
              <a:rPr lang="el-GR" sz="2600" dirty="0" smtClean="0"/>
              <a:t>εκτελούνται </a:t>
            </a:r>
            <a:r>
              <a:rPr lang="el-GR" sz="2600" dirty="0"/>
              <a:t>βασικές λειτουργίες διασύνδεσης και μεταβίβασης εντολών.</a:t>
            </a:r>
            <a:endParaRPr lang="el-GR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24056"/>
            <a:ext cx="3853691" cy="39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8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" y="581025"/>
            <a:ext cx="913257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μέρη ενός ηλεκτρονικού υπολογιστή (2)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65" y="1688031"/>
            <a:ext cx="7650480" cy="412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Το</a:t>
            </a:r>
            <a:r>
              <a:rPr lang="el-GR" sz="2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ποντίκι </a:t>
            </a:r>
            <a:r>
              <a:rPr lang="el-GR" sz="2600" dirty="0"/>
              <a:t>είναι μια </a:t>
            </a:r>
            <a:r>
              <a:rPr lang="el-GR" sz="2600" dirty="0" smtClean="0"/>
              <a:t>συσκευή εισόδου (δηλαδή μέσω αυτής εισέρχονται δεδομένα) του Η/Υ που </a:t>
            </a:r>
            <a:r>
              <a:rPr lang="el-GR" sz="2600" dirty="0"/>
              <a:t>χρησιμοποιείται για να δείξετε και </a:t>
            </a:r>
            <a:r>
              <a:rPr lang="el-GR" sz="2600" dirty="0" smtClean="0"/>
              <a:t>να επιλέξετε </a:t>
            </a:r>
            <a:r>
              <a:rPr lang="el-GR" sz="2600" dirty="0"/>
              <a:t>αντικείμενα πάνω στην οθόνη του </a:t>
            </a:r>
            <a:r>
              <a:rPr lang="el-GR" sz="2600" dirty="0" smtClean="0"/>
              <a:t>ηλεκτρονικού σας </a:t>
            </a:r>
            <a:r>
              <a:rPr lang="el-GR" sz="2600" dirty="0"/>
              <a:t>υπολογιστή.</a:t>
            </a:r>
          </a:p>
          <a:p>
            <a:pPr marL="0" indent="0">
              <a:buNone/>
            </a:pPr>
            <a:r>
              <a:rPr lang="el-GR" sz="2600" dirty="0"/>
              <a:t>Το ποντίκι έχει συνήθως δυο </a:t>
            </a:r>
            <a:r>
              <a:rPr lang="el-GR" sz="2600" dirty="0" smtClean="0"/>
              <a:t>κουμπιά: </a:t>
            </a:r>
            <a:r>
              <a:rPr lang="el-GR" sz="2600" dirty="0"/>
              <a:t>ένα </a:t>
            </a:r>
            <a:r>
              <a:rPr lang="el-GR" sz="2600" dirty="0" smtClean="0"/>
              <a:t>αριστερό κουμπί για αριστερό κλικ </a:t>
            </a:r>
            <a:r>
              <a:rPr lang="el-GR" sz="2600" dirty="0"/>
              <a:t>και ένα </a:t>
            </a:r>
            <a:r>
              <a:rPr lang="el-GR" sz="2600" dirty="0" smtClean="0"/>
              <a:t>δεξί για δεξί κλικ. </a:t>
            </a:r>
            <a:r>
              <a:rPr lang="el-GR" sz="2600" dirty="0"/>
              <a:t>Πολλά ποντίκια έχουν επίσης ένα τροχό </a:t>
            </a:r>
            <a:r>
              <a:rPr lang="el-GR" sz="2600" dirty="0" smtClean="0"/>
              <a:t>ανάμεσα στα </a:t>
            </a:r>
            <a:r>
              <a:rPr lang="el-GR" sz="2600" dirty="0"/>
              <a:t>δυο κουμπιά που επιτρέπει την ομαλή κύλιση</a:t>
            </a:r>
            <a:r>
              <a:rPr lang="el-GR" sz="2600" dirty="0" smtClean="0"/>
              <a:t>. 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72" y="5271584"/>
            <a:ext cx="2864498" cy="8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364980" cy="1141095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μέρη ενός ηλεκτρονικού υπολογιστή (3)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1" y="3558540"/>
            <a:ext cx="8633460" cy="2613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πληκτρολόγιο</a:t>
            </a:r>
            <a:r>
              <a:rPr lang="el-GR" dirty="0"/>
              <a:t> </a:t>
            </a:r>
            <a:r>
              <a:rPr lang="el-GR" dirty="0" smtClean="0"/>
              <a:t>είναι συσκευή εισόδου του Η/Υ και χρησιμοποιείται </a:t>
            </a:r>
            <a:r>
              <a:rPr lang="el-GR" dirty="0"/>
              <a:t>για να δακτυλογραφηθεί το κείμενο</a:t>
            </a:r>
            <a:r>
              <a:rPr lang="el-GR" dirty="0" smtClean="0"/>
              <a:t>, ακριβώς </a:t>
            </a:r>
            <a:r>
              <a:rPr lang="el-GR" dirty="0"/>
              <a:t>όπως </a:t>
            </a:r>
            <a:r>
              <a:rPr lang="el-GR" dirty="0" smtClean="0"/>
              <a:t>παλιά η γραφομηχανή</a:t>
            </a:r>
            <a:r>
              <a:rPr lang="el-GR" dirty="0"/>
              <a:t>. Εκτός από γράμματα και αριθμούς, </a:t>
            </a:r>
            <a:r>
              <a:rPr lang="el-GR" dirty="0" smtClean="0"/>
              <a:t>έχει επίσης και λειτουργικά </a:t>
            </a:r>
            <a:r>
              <a:rPr lang="el-GR" dirty="0"/>
              <a:t>κουμπιά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πάνω σειρά περιέχει τα «</a:t>
            </a:r>
            <a:r>
              <a:rPr lang="el-GR" dirty="0" smtClean="0"/>
              <a:t>πλήκτρα λειτουργιών</a:t>
            </a:r>
            <a:r>
              <a:rPr lang="el-GR" dirty="0"/>
              <a:t>» για διαφορετικές λειτουργίες. Στην αριστερή πλευρά </a:t>
            </a:r>
            <a:r>
              <a:rPr lang="el-GR" dirty="0" smtClean="0"/>
              <a:t>του πληκτρολογίου</a:t>
            </a:r>
            <a:r>
              <a:rPr lang="el-GR" dirty="0"/>
              <a:t>, βλέπουμε το «</a:t>
            </a:r>
            <a:r>
              <a:rPr lang="el-GR" dirty="0" smtClean="0"/>
              <a:t>αριθμητικό πληκτρολόγιο» που χρησιμοποιείται </a:t>
            </a:r>
            <a:r>
              <a:rPr lang="el-GR" dirty="0"/>
              <a:t>για να εισάγονται γρήγορα οι αριθμοί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95" y="1514628"/>
            <a:ext cx="5078730" cy="18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μέρη ενός ηλεκτρονικού υπολογιστή (4)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75" y="1592580"/>
            <a:ext cx="4743450" cy="45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Η </a:t>
            </a:r>
            <a:r>
              <a:rPr lang="el-GR" sz="2600" dirty="0"/>
              <a:t>περιοχή στην </a:t>
            </a:r>
            <a:r>
              <a:rPr lang="el-GR" sz="2600" dirty="0" smtClean="0"/>
              <a:t>οποία</a:t>
            </a:r>
            <a:r>
              <a:rPr lang="en-US" sz="2600" dirty="0" smtClean="0"/>
              <a:t> </a:t>
            </a:r>
            <a:r>
              <a:rPr lang="el-GR" sz="2600" dirty="0" smtClean="0"/>
              <a:t>εμφανίζονται </a:t>
            </a:r>
            <a:r>
              <a:rPr lang="el-GR" sz="2600" dirty="0"/>
              <a:t>οι π</a:t>
            </a:r>
            <a:r>
              <a:rPr lang="el-GR" sz="2600" dirty="0" smtClean="0"/>
              <a:t>ληροφορίες </a:t>
            </a:r>
            <a:r>
              <a:rPr lang="el-GR" sz="2600" dirty="0"/>
              <a:t>ονομάζεται </a:t>
            </a:r>
            <a:r>
              <a:rPr lang="el-GR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οθόνη</a:t>
            </a:r>
            <a:r>
              <a:rPr lang="el-GR" sz="2600" dirty="0"/>
              <a:t>.</a:t>
            </a:r>
          </a:p>
          <a:p>
            <a:pPr marL="0" indent="0">
              <a:buNone/>
            </a:pPr>
            <a:r>
              <a:rPr lang="el-GR" sz="2600" dirty="0" smtClean="0"/>
              <a:t>Είναι συσκευή εξόδου του Η/Υ γιατί μέσω της οθόνης γίνεται η </a:t>
            </a:r>
            <a:r>
              <a:rPr lang="el-GR" sz="2600" dirty="0"/>
              <a:t>έ</a:t>
            </a:r>
            <a:r>
              <a:rPr lang="el-GR" sz="2600" dirty="0" smtClean="0"/>
              <a:t>ξοδος των πληροφοριών και των δεδομένων που </a:t>
            </a:r>
            <a:r>
              <a:rPr lang="el-GR" sz="2600" dirty="0"/>
              <a:t>έ</a:t>
            </a:r>
            <a:r>
              <a:rPr lang="el-GR" sz="2600" dirty="0" smtClean="0"/>
              <a:t>χει επεξεργαστεί ο Η/Υ. Η </a:t>
            </a:r>
            <a:r>
              <a:rPr lang="el-GR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οθόνη</a:t>
            </a:r>
            <a:r>
              <a:rPr lang="el-GR" sz="2600" dirty="0" smtClean="0"/>
              <a:t> μαζί με το </a:t>
            </a:r>
            <a:r>
              <a:rPr lang="el-GR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ποντίκι</a:t>
            </a:r>
            <a:r>
              <a:rPr lang="el-GR" sz="2600" dirty="0" smtClean="0"/>
              <a:t> και το </a:t>
            </a:r>
            <a:r>
              <a:rPr lang="el-GR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πληκτρολόγιο</a:t>
            </a:r>
            <a:r>
              <a:rPr lang="el-GR" sz="2600" dirty="0" smtClean="0"/>
              <a:t> είναι τα κύρια μέρη αλληλεπίδρασης ανθρώπου-μηχανής.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95" y="2156460"/>
            <a:ext cx="3671247" cy="3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20496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μέρη ενός ηλεκτρονικού υπολογιστή (5)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653540"/>
            <a:ext cx="6134100" cy="4537709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Ο </a:t>
            </a:r>
            <a:r>
              <a:rPr lang="el-GR" sz="2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σκληρός δίσκος </a:t>
            </a:r>
            <a:r>
              <a:rPr lang="el-GR" sz="2600" dirty="0"/>
              <a:t>(</a:t>
            </a:r>
            <a:r>
              <a:rPr lang="el-GR" sz="2600" dirty="0" err="1"/>
              <a:t>Hard</a:t>
            </a:r>
            <a:r>
              <a:rPr lang="el-GR" sz="2600" dirty="0"/>
              <a:t> Disk </a:t>
            </a:r>
            <a:r>
              <a:rPr lang="el-GR" sz="2600" dirty="0" err="1"/>
              <a:t>Drive</a:t>
            </a:r>
            <a:r>
              <a:rPr lang="el-GR" sz="2600" dirty="0"/>
              <a:t>) </a:t>
            </a:r>
            <a:r>
              <a:rPr lang="el-GR" sz="2600" dirty="0" smtClean="0"/>
              <a:t>είναι η αποθηκευτική συσκευή που χρησιμοποιείται για να αποθηκεύει τα δεδομένα του Η/Υ. Στα περισσότερα </a:t>
            </a:r>
            <a:r>
              <a:rPr lang="el-GR" sz="2600" dirty="0"/>
              <a:t>συστήματα, </a:t>
            </a:r>
            <a:r>
              <a:rPr lang="el-GR" sz="2600" dirty="0" smtClean="0"/>
              <a:t>ο σκληρός </a:t>
            </a:r>
            <a:r>
              <a:rPr lang="el-GR" sz="2600" dirty="0"/>
              <a:t>δίσκος ενεργεί ως πρωτεύουσα </a:t>
            </a:r>
            <a:r>
              <a:rPr lang="el-GR" sz="2600" dirty="0" smtClean="0"/>
              <a:t>αποθήκευση (</a:t>
            </a:r>
            <a:r>
              <a:rPr lang="el-GR" sz="2600" dirty="0"/>
              <a:t>κύρια</a:t>
            </a:r>
            <a:r>
              <a:rPr lang="el-GR" sz="2600" dirty="0" smtClean="0"/>
              <a:t>) και </a:t>
            </a:r>
            <a:r>
              <a:rPr lang="el-GR" sz="2600" dirty="0"/>
              <a:t>αποθηκεύει σχεδόν όλα τα αρχεία </a:t>
            </a:r>
            <a:r>
              <a:rPr lang="el-GR" sz="2600" dirty="0" smtClean="0"/>
              <a:t>προγραμμάτων και </a:t>
            </a:r>
            <a:r>
              <a:rPr lang="el-GR" sz="2600" dirty="0"/>
              <a:t>άλλα δεδομένα. Οι σκληροί δίσκοι μπορούν </a:t>
            </a:r>
            <a:r>
              <a:rPr lang="el-GR" sz="2600" dirty="0" smtClean="0"/>
              <a:t>να αποθηκεύσουν πολύ μεγάλο ποσό </a:t>
            </a:r>
            <a:r>
              <a:rPr lang="el-GR" sz="2600" dirty="0"/>
              <a:t>πληροφοριών ανάλογα </a:t>
            </a:r>
            <a:r>
              <a:rPr lang="el-GR" sz="2600" dirty="0" smtClean="0"/>
              <a:t>τη χωρητικότητά τους.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164080"/>
            <a:ext cx="2466975" cy="30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1130</Words>
  <Application>Microsoft Office PowerPoint</Application>
  <PresentationFormat>On-screen Show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Office Theme</vt:lpstr>
      <vt:lpstr>Ηλεκτρονικοί Υπολογιστές </vt:lpstr>
      <vt:lpstr> ΤΙ ΕΙΝΑΙ Ο ΗΛΕΚΤΡΟΝΙΚΟΣ ΥΠΟΛΟΓΙΣΤΗΣ </vt:lpstr>
      <vt:lpstr>Σε τι μας χρησιμεύουν οι υπολογιστές</vt:lpstr>
      <vt:lpstr>Υλικό και Λογισμικό</vt:lpstr>
      <vt:lpstr>Ποια τα μέρη ενός ηλεκτρονικού υπολογιστή (1)</vt:lpstr>
      <vt:lpstr>Ποια τα μέρη ενός ηλεκτρονικού υπολογιστή (2)</vt:lpstr>
      <vt:lpstr>Ποια τα μέρη ενός ηλεκτρονικού υπολογιστή (3)</vt:lpstr>
      <vt:lpstr>Ποια τα μέρη ενός ηλεκτρονικού υπολογιστή (4)</vt:lpstr>
      <vt:lpstr>Ποια τα μέρη ενός ηλεκτρονικού υπολογιστή (5)</vt:lpstr>
      <vt:lpstr>Ποια τα μέρη ενός ηλεκτρονικού υπολογιστή (6)</vt:lpstr>
      <vt:lpstr>Περιφερειακές Συσκευές (1)</vt:lpstr>
      <vt:lpstr>Περιφερειακές Συσκευές (2)</vt:lpstr>
      <vt:lpstr>Περιφερειακές Συσκευές (3)</vt:lpstr>
      <vt:lpstr>Τύποι ηλεκτρονικών υπολογιστών </vt:lpstr>
      <vt:lpstr>Γνωρίζετε ότι… </vt:lpstr>
      <vt:lpstr>Γνωρίζετε ότι…</vt:lpstr>
      <vt:lpstr>Γνωρίζετε ότι…</vt:lpstr>
      <vt:lpstr>Γνωρίζετε ότι…</vt:lpstr>
      <vt:lpstr>Γνωρίζετε ότι…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74</cp:revision>
  <dcterms:created xsi:type="dcterms:W3CDTF">2017-02-20T07:48:45Z</dcterms:created>
  <dcterms:modified xsi:type="dcterms:W3CDTF">2017-06-22T12:58:39Z</dcterms:modified>
</cp:coreProperties>
</file>