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</p:sldMasterIdLst>
  <p:notesMasterIdLst>
    <p:notesMasterId r:id="rId26"/>
  </p:notesMasterIdLst>
  <p:sldIdLst>
    <p:sldId id="256" r:id="rId6"/>
    <p:sldId id="265" r:id="rId7"/>
    <p:sldId id="266" r:id="rId8"/>
    <p:sldId id="267" r:id="rId9"/>
    <p:sldId id="274" r:id="rId10"/>
    <p:sldId id="276" r:id="rId11"/>
    <p:sldId id="275" r:id="rId12"/>
    <p:sldId id="273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69" r:id="rId22"/>
    <p:sldId id="270" r:id="rId23"/>
    <p:sldId id="271" r:id="rId24"/>
    <p:sldId id="264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66" autoAdjust="0"/>
    <p:restoredTop sz="94641" autoAdjust="0"/>
  </p:normalViewPr>
  <p:slideViewPr>
    <p:cSldViewPr snapToGrid="0">
      <p:cViewPr varScale="1">
        <p:scale>
          <a:sx n="103" d="100"/>
          <a:sy n="103" d="100"/>
        </p:scale>
        <p:origin x="46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E5DEC-208E-4F1B-9E5B-1814BEC09653}" type="datetimeFigureOut">
              <a:rPr lang="en-GB" smtClean="0"/>
              <a:t>26/06/2017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F876CF-27DD-4CDF-96EA-263FE6FCFA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2913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Roomates\docs\Presentation_cover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3"/>
            <a:ext cx="918051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9974" y="733426"/>
            <a:ext cx="4848225" cy="25527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2227262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92D05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138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0885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00582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Roomates\docs\Presentation_cover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3"/>
            <a:ext cx="918051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9974" y="733426"/>
            <a:ext cx="4848225" cy="25527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2227262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92D05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588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Roomates\docs\Presentation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81025"/>
            <a:ext cx="7886700" cy="1252539"/>
          </a:xfrm>
        </p:spPr>
        <p:txBody>
          <a:bodyPr>
            <a:normAutofit/>
          </a:bodyPr>
          <a:lstStyle>
            <a:lvl1pPr>
              <a:defRPr lang="en-US" sz="4000" kern="1200" dirty="0" smtClean="0">
                <a:solidFill>
                  <a:srgbClr val="92D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20874"/>
            <a:ext cx="7886700" cy="4270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00800" y="6099176"/>
            <a:ext cx="2057400" cy="365125"/>
          </a:xfrm>
        </p:spPr>
        <p:txBody>
          <a:bodyPr/>
          <a:lstStyle>
            <a:lvl1pPr>
              <a:defRPr sz="1200"/>
            </a:lvl1pPr>
          </a:lstStyle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99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301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214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945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471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334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409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Roomates\docs\Presentation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81025"/>
            <a:ext cx="7886700" cy="1252539"/>
          </a:xfrm>
        </p:spPr>
        <p:txBody>
          <a:bodyPr>
            <a:normAutofit/>
          </a:bodyPr>
          <a:lstStyle>
            <a:lvl1pPr>
              <a:defRPr lang="en-US" sz="4000" kern="1200" dirty="0" smtClean="0">
                <a:solidFill>
                  <a:srgbClr val="92D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20874"/>
            <a:ext cx="7886700" cy="4270375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00800" y="6099176"/>
            <a:ext cx="2057400" cy="365125"/>
          </a:xfrm>
        </p:spPr>
        <p:txBody>
          <a:bodyPr/>
          <a:lstStyle>
            <a:lvl1pPr>
              <a:defRPr sz="1200"/>
            </a:lvl1pPr>
          </a:lstStyle>
          <a:p>
            <a:fld id="{615CEDE7-6E4D-4068-BBEE-DAA1B27CDCA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4645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097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920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29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Roomates\docs\Presentation_cover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3"/>
            <a:ext cx="918051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9974" y="733426"/>
            <a:ext cx="4848225" cy="25527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2227262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92D05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138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Roomates\docs\Presentation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81025"/>
            <a:ext cx="7886700" cy="1252539"/>
          </a:xfrm>
        </p:spPr>
        <p:txBody>
          <a:bodyPr>
            <a:normAutofit/>
          </a:bodyPr>
          <a:lstStyle>
            <a:lvl1pPr>
              <a:defRPr lang="en-US" sz="4000" kern="1200" dirty="0" smtClean="0">
                <a:solidFill>
                  <a:srgbClr val="92D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20874"/>
            <a:ext cx="7886700" cy="4270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00800" y="6099176"/>
            <a:ext cx="2057400" cy="365125"/>
          </a:xfrm>
        </p:spPr>
        <p:txBody>
          <a:bodyPr/>
          <a:lstStyle>
            <a:lvl1pPr>
              <a:defRPr sz="1200"/>
            </a:lvl1pPr>
          </a:lstStyle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133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452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736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817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753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215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83571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671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116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587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456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Roomates\docs\Presentation_cover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3"/>
            <a:ext cx="918051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9974" y="733426"/>
            <a:ext cx="4848225" cy="25527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2227262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92D05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445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Roomates\docs\Presentation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81025"/>
            <a:ext cx="7886700" cy="1252539"/>
          </a:xfrm>
        </p:spPr>
        <p:txBody>
          <a:bodyPr>
            <a:normAutofit/>
          </a:bodyPr>
          <a:lstStyle>
            <a:lvl1pPr>
              <a:defRPr lang="en-US" sz="4000" kern="1200" dirty="0" smtClean="0">
                <a:solidFill>
                  <a:srgbClr val="92D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20874"/>
            <a:ext cx="7886700" cy="4270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00800" y="6099176"/>
            <a:ext cx="2057400" cy="365125"/>
          </a:xfrm>
        </p:spPr>
        <p:txBody>
          <a:bodyPr/>
          <a:lstStyle>
            <a:lvl1pPr>
              <a:defRPr sz="1200"/>
            </a:lvl1pPr>
          </a:lstStyle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93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87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584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818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209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0595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593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4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808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44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341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Roomates\docs\Presentation_cover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3"/>
            <a:ext cx="918051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9974" y="733426"/>
            <a:ext cx="4848225" cy="25527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2227262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92D05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883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Roomates\docs\Presentation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81025"/>
            <a:ext cx="7886700" cy="1252539"/>
          </a:xfrm>
        </p:spPr>
        <p:txBody>
          <a:bodyPr>
            <a:normAutofit/>
          </a:bodyPr>
          <a:lstStyle>
            <a:lvl1pPr>
              <a:defRPr lang="en-US" sz="4000" kern="1200" dirty="0" smtClean="0">
                <a:solidFill>
                  <a:srgbClr val="92D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20874"/>
            <a:ext cx="7886700" cy="4270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00800" y="6099176"/>
            <a:ext cx="2057400" cy="365125"/>
          </a:xfrm>
        </p:spPr>
        <p:txBody>
          <a:bodyPr/>
          <a:lstStyle>
            <a:lvl1pPr>
              <a:defRPr sz="1200"/>
            </a:lvl1pPr>
          </a:lstStyle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3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604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235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832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34981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40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035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754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960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767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681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749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0818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5646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9175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4577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439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125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410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905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efpolis.gr/el/library2.html?func=fileinfo&amp;id=105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Συμβουλές</a:t>
            </a:r>
            <a:r>
              <a:rPr lang="en-US" dirty="0" smtClean="0"/>
              <a:t> </a:t>
            </a:r>
            <a:r>
              <a:rPr lang="el-GR" dirty="0" smtClean="0"/>
              <a:t>Ασφαλείας</a:t>
            </a:r>
            <a:br>
              <a:rPr lang="el-GR" dirty="0" smtClean="0"/>
            </a:b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>
              <a:solidFill>
                <a:srgbClr val="92D05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314" y="3286126"/>
            <a:ext cx="8349576" cy="293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7710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9566" y="581025"/>
            <a:ext cx="7054434" cy="1252539"/>
          </a:xfrm>
        </p:spPr>
        <p:txBody>
          <a:bodyPr>
            <a:normAutofit/>
          </a:bodyPr>
          <a:lstStyle/>
          <a:p>
            <a:pPr algn="ctr"/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Τι πρέπει να προσέχουμε όταν χρησιμοποιούμε κοινωνικά δίκτυα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Να προστατεύετε την </a:t>
            </a:r>
            <a:r>
              <a:rPr lang="el-GR" dirty="0" err="1"/>
              <a:t>ιδιώτικοτητά</a:t>
            </a:r>
            <a:r>
              <a:rPr lang="el-GR" dirty="0"/>
              <a:t> </a:t>
            </a:r>
            <a:r>
              <a:rPr lang="el-GR" dirty="0" smtClean="0"/>
              <a:t>σας. Σιγουρευτείτε ότι έχετε προσαρμόσει </a:t>
            </a:r>
            <a:r>
              <a:rPr lang="el-GR" dirty="0"/>
              <a:t>τις </a:t>
            </a:r>
            <a:r>
              <a:rPr lang="el-GR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ρυθμίσεις απορρήτου </a:t>
            </a:r>
            <a:r>
              <a:rPr lang="el-GR" dirty="0"/>
              <a:t>ώστε να μην επιτρέπεται στον οποιοδήποτε να διαβάζει τα δημοσιεύματα </a:t>
            </a:r>
            <a:r>
              <a:rPr lang="el-GR" dirty="0" smtClean="0"/>
              <a:t>σας, </a:t>
            </a:r>
            <a:r>
              <a:rPr lang="el-GR" dirty="0"/>
              <a:t>να βλέπει τις φωτογραφίες </a:t>
            </a:r>
            <a:r>
              <a:rPr lang="el-GR" dirty="0" smtClean="0"/>
              <a:t>σας </a:t>
            </a:r>
            <a:r>
              <a:rPr lang="el-GR" dirty="0"/>
              <a:t>και να έχει </a:t>
            </a:r>
            <a:r>
              <a:rPr lang="el-GR" dirty="0" err="1"/>
              <a:t>διάδραση</a:t>
            </a:r>
            <a:r>
              <a:rPr lang="el-GR" dirty="0"/>
              <a:t> με </a:t>
            </a:r>
            <a:r>
              <a:rPr lang="el-GR" dirty="0" smtClean="0"/>
              <a:t>εσάς.</a:t>
            </a:r>
            <a:endParaRPr lang="el-GR" dirty="0"/>
          </a:p>
          <a:p>
            <a:r>
              <a:rPr lang="el-GR" dirty="0" smtClean="0"/>
              <a:t>Να προστατεύετε </a:t>
            </a:r>
            <a:r>
              <a:rPr lang="el-GR" dirty="0"/>
              <a:t>τα </a:t>
            </a:r>
            <a:r>
              <a:rPr lang="el-GR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προσωπικά </a:t>
            </a:r>
            <a:r>
              <a:rPr lang="el-GR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σας </a:t>
            </a:r>
            <a:r>
              <a:rPr lang="el-GR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δεδομένα</a:t>
            </a:r>
            <a:r>
              <a:rPr lang="el-GR" dirty="0"/>
              <a:t>. </a:t>
            </a:r>
            <a:r>
              <a:rPr lang="el-GR" dirty="0" smtClean="0"/>
              <a:t> Να θυμάστε ότι </a:t>
            </a:r>
            <a:r>
              <a:rPr lang="el-GR" dirty="0"/>
              <a:t>μπορεί να </a:t>
            </a:r>
            <a:r>
              <a:rPr lang="el-GR" dirty="0" smtClean="0"/>
              <a:t>αποκαλύψετε </a:t>
            </a:r>
            <a:r>
              <a:rPr lang="el-GR" dirty="0"/>
              <a:t>προσωπικά δεδομένα μέσα από μια </a:t>
            </a:r>
            <a:r>
              <a:rPr lang="el-GR" dirty="0" smtClean="0"/>
              <a:t>κοινοποίηση φωτογραφίας  </a:t>
            </a:r>
            <a:r>
              <a:rPr lang="el-GR" dirty="0"/>
              <a:t>χωρίς να το </a:t>
            </a:r>
            <a:r>
              <a:rPr lang="el-GR" dirty="0" smtClean="0"/>
              <a:t>συνειδητοποιήσετε.</a:t>
            </a:r>
            <a:endParaRPr lang="el-GR" dirty="0"/>
          </a:p>
          <a:p>
            <a:endParaRPr lang="el-GR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1025"/>
            <a:ext cx="2396053" cy="1346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59314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20874"/>
            <a:ext cx="5391150" cy="4270375"/>
          </a:xfrm>
        </p:spPr>
        <p:txBody>
          <a:bodyPr/>
          <a:lstStyle/>
          <a:p>
            <a:r>
              <a:rPr lang="el-GR" dirty="0" smtClean="0"/>
              <a:t>Μη δέχεστε </a:t>
            </a:r>
            <a:r>
              <a:rPr lang="el-GR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αιτήματα φιλίας από αγνώστους </a:t>
            </a:r>
            <a:r>
              <a:rPr lang="el-GR" dirty="0"/>
              <a:t>και </a:t>
            </a:r>
            <a:r>
              <a:rPr lang="el-GR" dirty="0" smtClean="0"/>
              <a:t>μη συνομιλείτε με </a:t>
            </a:r>
            <a:r>
              <a:rPr lang="el-GR" dirty="0"/>
              <a:t>αγνώστους. </a:t>
            </a:r>
            <a:r>
              <a:rPr lang="el-GR" dirty="0" smtClean="0"/>
              <a:t>Να θυμάστε ότι </a:t>
            </a:r>
            <a:r>
              <a:rPr lang="el-GR" dirty="0"/>
              <a:t>ο οποιοσδήποτε μπορεί να εμφανιστεί με </a:t>
            </a:r>
            <a:r>
              <a:rPr lang="el-GR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ψεύτικο</a:t>
            </a:r>
            <a:r>
              <a:rPr lang="el-GR" dirty="0"/>
              <a:t> προφίλ.</a:t>
            </a:r>
          </a:p>
          <a:p>
            <a:r>
              <a:rPr lang="el-GR" dirty="0" smtClean="0"/>
              <a:t>Μη δεχτείτε να </a:t>
            </a:r>
            <a:r>
              <a:rPr lang="el-GR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συναντήσετε </a:t>
            </a:r>
            <a:r>
              <a:rPr lang="el-GR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ΠΟΤΕ μόνος </a:t>
            </a:r>
            <a:r>
              <a:rPr lang="el-GR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σας </a:t>
            </a:r>
            <a:r>
              <a:rPr lang="el-GR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κάποιον που </a:t>
            </a:r>
            <a:r>
              <a:rPr lang="el-GR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γνωρίσατε </a:t>
            </a:r>
            <a:r>
              <a:rPr lang="el-GR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στο διαδίκτυο</a:t>
            </a:r>
            <a:r>
              <a:rPr lang="el-GR" dirty="0"/>
              <a:t>, όσο καιρό και αν </a:t>
            </a:r>
            <a:r>
              <a:rPr lang="el-GR" dirty="0" smtClean="0"/>
              <a:t>συνομιλείτε μαζί του</a:t>
            </a:r>
            <a:r>
              <a:rPr lang="en-US" dirty="0" smtClean="0"/>
              <a:t>.</a:t>
            </a:r>
            <a:endParaRPr lang="el-GR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785" y="2232660"/>
            <a:ext cx="1658644" cy="2995294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8650" y="581025"/>
            <a:ext cx="7886700" cy="1252539"/>
          </a:xfrm>
        </p:spPr>
        <p:txBody>
          <a:bodyPr/>
          <a:lstStyle/>
          <a:p>
            <a:pPr algn="ctr"/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Τι πρέπει να προσέχουμε όταν χρησιμοποιούμε κοινωνικά δίκτυα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679106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Τι πρέπει να προσέχουμε όταν χρησιμοποιούμε κοινωνικά δίκτυα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597787"/>
            <a:ext cx="7886700" cy="35013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 smtClean="0"/>
              <a:t>Μην πιστεύετε ο</a:t>
            </a:r>
            <a:r>
              <a:rPr lang="el-GR" dirty="0"/>
              <a:t>, τι </a:t>
            </a:r>
            <a:r>
              <a:rPr lang="el-GR" dirty="0" smtClean="0"/>
              <a:t>διαβάζετε. </a:t>
            </a:r>
            <a:r>
              <a:rPr lang="el-GR" dirty="0"/>
              <a:t>Ο καθένας μπορεί να υποστηρίξει ό,τι θέλει στο </a:t>
            </a:r>
            <a:r>
              <a:rPr lang="el-GR" dirty="0" smtClean="0"/>
              <a:t>διαδίκτυο</a:t>
            </a:r>
            <a:r>
              <a:rPr lang="en-US" dirty="0" smtClean="0"/>
              <a:t>.</a:t>
            </a:r>
            <a:endParaRPr lang="el-GR" dirty="0"/>
          </a:p>
          <a:p>
            <a:endParaRPr lang="el-GR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380" y="3630548"/>
            <a:ext cx="4434840" cy="2328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3969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4390" y="581025"/>
            <a:ext cx="7886700" cy="1252539"/>
          </a:xfrm>
        </p:spPr>
        <p:txBody>
          <a:bodyPr/>
          <a:lstStyle/>
          <a:p>
            <a:pPr algn="ctr"/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Κρατώντας</a:t>
            </a:r>
            <a:r>
              <a:rPr lang="el-GR" dirty="0" smtClean="0"/>
              <a:t> </a:t>
            </a: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τα παιδιά ασφαλή στο διαδίκτυο…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Στρογγυλεμένο ορθογώνιο 4"/>
          <p:cNvSpPr/>
          <p:nvPr/>
        </p:nvSpPr>
        <p:spPr>
          <a:xfrm>
            <a:off x="834390" y="4869181"/>
            <a:ext cx="7791449" cy="109871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  </a:t>
            </a:r>
            <a:r>
              <a:rPr lang="el-GR" sz="24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ΘΥΜΗΘΕΙΤΕ: </a:t>
            </a:r>
          </a:p>
          <a:p>
            <a:pPr algn="ctr"/>
            <a:r>
              <a:rPr lang="el-GR" sz="21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Αυτό που είναι σωστό και λάθος στην καθημερινότητα των παιδιών, είναι επίσης σωστό και λάθος και στο διαδίκτυο!</a:t>
            </a:r>
            <a:endParaRPr lang="el-GR" sz="210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1833564"/>
            <a:ext cx="6305550" cy="3180396"/>
          </a:xfrm>
        </p:spPr>
        <p:txBody>
          <a:bodyPr>
            <a:normAutofit/>
          </a:bodyPr>
          <a:lstStyle/>
          <a:p>
            <a:pPr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l-GR" dirty="0" smtClean="0"/>
              <a:t>Τα μικρά παιδιά πρέπει να βρίσκονται πάντα υπό την επίβλεψή μας όταν χρησιμοποιούν το διαδίκτυο.</a:t>
            </a:r>
          </a:p>
          <a:p>
            <a:pPr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l-GR" sz="2733" dirty="0"/>
              <a:t>Η τοποθέτηση του υπολογιστή ή το laptop  σε ένα εμφανές μέρος του σπιτιού </a:t>
            </a:r>
            <a:r>
              <a:rPr lang="el-GR" sz="2733" dirty="0" smtClean="0"/>
              <a:t>είναι απαραίτητη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3060"/>
            <a:ext cx="2145260" cy="33027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58682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71500" y="1833564"/>
            <a:ext cx="7886700" cy="2917826"/>
          </a:xfrm>
        </p:spPr>
        <p:txBody>
          <a:bodyPr>
            <a:normAutofit fontScale="92500" lnSpcReduction="20000"/>
          </a:bodyPr>
          <a:lstStyle/>
          <a:p>
            <a:pPr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l-GR" dirty="0" smtClean="0"/>
              <a:t>Σιγουρευτείτε ότι οι </a:t>
            </a:r>
            <a:r>
              <a:rPr lang="el-GR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ρυθμίσεις γονικού ελέγχου είναι ενημερωμένες.</a:t>
            </a:r>
            <a:endParaRPr lang="el-GR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l-GR" dirty="0" smtClean="0"/>
              <a:t>Συμβουλευτείτε τις σημάνσεις ηλικιακής διαβάθμισης και περιεχομένου</a:t>
            </a:r>
            <a:r>
              <a:rPr lang="el-GR" dirty="0" smtClean="0">
                <a:solidFill>
                  <a:srgbClr val="92D050"/>
                </a:solidFill>
              </a:rPr>
              <a:t> </a:t>
            </a:r>
            <a:r>
              <a:rPr lang="en-US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PEGI</a:t>
            </a:r>
            <a:r>
              <a:rPr lang="en-US" dirty="0" smtClean="0">
                <a:solidFill>
                  <a:srgbClr val="92D050"/>
                </a:solidFill>
              </a:rPr>
              <a:t> </a:t>
            </a:r>
            <a:r>
              <a:rPr lang="el-GR" dirty="0" smtClean="0"/>
              <a:t>για να διαπιστώσετε αν το παιχνίδι που παίζει το παιδί είναι κατάλληλο.</a:t>
            </a:r>
          </a:p>
          <a:p>
            <a:pPr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l-GR" dirty="0" smtClean="0"/>
              <a:t>Ελαχιστοποιήστε </a:t>
            </a:r>
            <a:r>
              <a:rPr lang="el-GR" dirty="0"/>
              <a:t>την πιθανότητα να </a:t>
            </a:r>
            <a:r>
              <a:rPr lang="el-GR" dirty="0" smtClean="0"/>
              <a:t>βρεθεί </a:t>
            </a:r>
            <a:r>
              <a:rPr lang="el-GR" dirty="0"/>
              <a:t>«κατά λάθος» μπροστά σε ακατάλληλο για την ηλικία </a:t>
            </a:r>
            <a:r>
              <a:rPr lang="el-GR" dirty="0" smtClean="0"/>
              <a:t>του </a:t>
            </a:r>
            <a:r>
              <a:rPr lang="el-GR" dirty="0"/>
              <a:t>περιεχόμενο βάζοντας τις σελίδες που </a:t>
            </a:r>
            <a:r>
              <a:rPr lang="el-GR" dirty="0" smtClean="0"/>
              <a:t>χρησιμοποιεί συχνότερα </a:t>
            </a:r>
            <a:r>
              <a:rPr lang="el-GR" dirty="0"/>
              <a:t>στα </a:t>
            </a:r>
            <a:r>
              <a:rPr lang="el-GR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«αγαπημένα</a:t>
            </a:r>
            <a:r>
              <a:rPr lang="el-GR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12420" y="4953000"/>
            <a:ext cx="8610600" cy="98298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l-GR" sz="21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Αν κάτι το ενοχλήσει ή το κάνει να νιώσει άβολα συμβουλέψτε το να βγει από τη σελίδα, να κλείσει την οθόνη και τον υπολογιστή.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4390" y="581025"/>
            <a:ext cx="7886700" cy="1252539"/>
          </a:xfrm>
        </p:spPr>
        <p:txBody>
          <a:bodyPr/>
          <a:lstStyle/>
          <a:p>
            <a:pPr algn="ctr"/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Κρατώντας</a:t>
            </a:r>
            <a:r>
              <a:rPr lang="el-GR" dirty="0" smtClean="0"/>
              <a:t> </a:t>
            </a: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τα παιδιά ασφαλή στο διαδίκτυο…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167559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28650" y="2324100"/>
            <a:ext cx="7886700" cy="3562350"/>
          </a:xfrm>
        </p:spPr>
        <p:txBody>
          <a:bodyPr>
            <a:normAutofit/>
          </a:bodyPr>
          <a:lstStyle/>
          <a:p>
            <a:pPr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l-GR" sz="3200" dirty="0" smtClean="0"/>
              <a:t>Ενθαρρύνετέ </a:t>
            </a:r>
            <a:r>
              <a:rPr lang="el-GR" sz="3200" dirty="0"/>
              <a:t>το να χρησιμοποιεί </a:t>
            </a:r>
            <a:r>
              <a:rPr lang="el-GR" sz="32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ψευδώνυμα. </a:t>
            </a:r>
            <a:r>
              <a:rPr lang="el-GR" sz="3200" dirty="0" smtClean="0"/>
              <a:t>Ενημερώστε </a:t>
            </a:r>
            <a:r>
              <a:rPr lang="el-GR" sz="3200" dirty="0"/>
              <a:t>το ότι οι υπόλοιποι χρήστες μπορεί να μην είναι αυτοί που υποστηρίζουν ότι είναι και ότι δεν πρέπει να </a:t>
            </a:r>
            <a:r>
              <a:rPr lang="el-GR" sz="32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εμπιστεύεται σε κανέναν τα προσωπικά του στοιχεία.</a:t>
            </a:r>
            <a:endParaRPr lang="el-GR" sz="3200" b="1" dirty="0" smtClean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3884584"/>
            <a:ext cx="3436620" cy="2289233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4390" y="581025"/>
            <a:ext cx="7886700" cy="1252539"/>
          </a:xfrm>
        </p:spPr>
        <p:txBody>
          <a:bodyPr/>
          <a:lstStyle/>
          <a:p>
            <a:pPr algn="ctr"/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Κρατώντας</a:t>
            </a:r>
            <a:r>
              <a:rPr lang="el-GR" dirty="0" smtClean="0"/>
              <a:t> </a:t>
            </a: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τα παιδιά ασφαλή στο διαδίκτυο…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161754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52400" y="1833565"/>
            <a:ext cx="8816340" cy="2822256"/>
          </a:xfrm>
        </p:spPr>
        <p:txBody>
          <a:bodyPr>
            <a:normAutofit lnSpcReduction="10000"/>
          </a:bodyPr>
          <a:lstStyle/>
          <a:p>
            <a:pPr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l-GR" dirty="0" smtClean="0"/>
              <a:t>Εξηγήστε στο παιδί πόσο σημαντικό είναι </a:t>
            </a:r>
            <a:r>
              <a:rPr lang="el-GR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να μην αποκαλύπτει </a:t>
            </a:r>
            <a:r>
              <a:rPr lang="el-GR" dirty="0" smtClean="0"/>
              <a:t>τα προσωπικά του δεδομένα.</a:t>
            </a:r>
          </a:p>
          <a:p>
            <a:pPr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l-GR" dirty="0" smtClean="0"/>
              <a:t>Δώστε έμφαση στην αποκάλυψη προσωπικών δεδομένων και μέσα από τη </a:t>
            </a:r>
            <a:r>
              <a:rPr lang="el-GR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δημοσίευση φωτογραφιών. </a:t>
            </a:r>
            <a:endParaRPr lang="en-US" b="1" dirty="0" smtClean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l-GR" dirty="0" smtClean="0"/>
              <a:t>Συμβουλέψτε το παιδί όταν δημοσιεύει μια φωτογραφία που απεικονίζονται και άλλοι πάντα να </a:t>
            </a:r>
            <a:r>
              <a:rPr lang="el-GR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ζητάει την έγκρισή τους.</a:t>
            </a:r>
            <a:endParaRPr lang="el-GR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474" y="728662"/>
            <a:ext cx="1688266" cy="9572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710" y="4416362"/>
            <a:ext cx="6141720" cy="1865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4390" y="581025"/>
            <a:ext cx="7886700" cy="1252539"/>
          </a:xfrm>
        </p:spPr>
        <p:txBody>
          <a:bodyPr/>
          <a:lstStyle/>
          <a:p>
            <a:pPr algn="ctr"/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Κρατώντας</a:t>
            </a:r>
            <a:r>
              <a:rPr lang="el-GR" dirty="0" smtClean="0"/>
              <a:t> </a:t>
            </a: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τα παιδιά ασφαλή στο διαδίκτυο…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923254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l-GR" dirty="0" smtClean="0"/>
              <a:t>Προτρέψτε  τα </a:t>
            </a:r>
            <a:r>
              <a:rPr lang="el-GR" dirty="0"/>
              <a:t>παιδιά να ασχολούνται µε νέες δραστηριότητες και </a:t>
            </a:r>
            <a:r>
              <a:rPr lang="el-GR" dirty="0" err="1" smtClean="0"/>
              <a:t>χόµπυ</a:t>
            </a:r>
            <a:r>
              <a:rPr lang="el-GR" dirty="0" smtClean="0"/>
              <a:t> </a:t>
            </a:r>
            <a:r>
              <a:rPr lang="el-GR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που δεν περιλαμβάνουν τον υπολογιστή </a:t>
            </a:r>
            <a:r>
              <a:rPr lang="el-GR" dirty="0"/>
              <a:t>και </a:t>
            </a:r>
            <a:r>
              <a:rPr lang="el-GR" dirty="0" smtClean="0"/>
              <a:t>ενθαρρύνετε </a:t>
            </a:r>
            <a:r>
              <a:rPr lang="el-GR" dirty="0"/>
              <a:t>τις κοινωνικές τους αλληλεπιδράσεις έτσι ώστε να υιοθετήσουν έναν ισορροπημένο και δημιουργικό τρόπο </a:t>
            </a:r>
            <a:r>
              <a:rPr lang="el-GR" dirty="0" smtClean="0"/>
              <a:t>ζωής.</a:t>
            </a:r>
          </a:p>
          <a:p>
            <a:pPr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l-GR" dirty="0"/>
              <a:t>Ειδικά για τα παιδιά </a:t>
            </a:r>
            <a:r>
              <a:rPr lang="el-GR" dirty="0" smtClean="0"/>
              <a:t>μικρής </a:t>
            </a:r>
            <a:r>
              <a:rPr lang="el-GR" dirty="0"/>
              <a:t>ηλικίας είναι καλό να </a:t>
            </a:r>
            <a:r>
              <a:rPr lang="el-GR" dirty="0" smtClean="0"/>
              <a:t>έχουμε εγκαταστήσει </a:t>
            </a:r>
            <a:r>
              <a:rPr lang="el-GR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φίλτρα γονικού ελέγχου </a:t>
            </a:r>
            <a:r>
              <a:rPr lang="el-GR" dirty="0"/>
              <a:t>σε όλες τις συσκευές που συνδέονται στο </a:t>
            </a:r>
            <a:r>
              <a:rPr lang="el-GR" dirty="0" smtClean="0"/>
              <a:t>διαδίκτυο. </a:t>
            </a:r>
            <a:endParaRPr lang="el-GR" dirty="0"/>
          </a:p>
          <a:p>
            <a:pPr marL="0" indent="0">
              <a:buNone/>
            </a:pPr>
            <a:r>
              <a:rPr lang="el-GR" dirty="0"/>
              <a:t>Τα φίλτρα δεν αφορούν µόνο στο </a:t>
            </a:r>
            <a:r>
              <a:rPr lang="el-GR" dirty="0" err="1" smtClean="0"/>
              <a:t>μπλοκάρισµα</a:t>
            </a:r>
            <a:r>
              <a:rPr lang="el-GR" dirty="0" smtClean="0"/>
              <a:t> </a:t>
            </a:r>
            <a:r>
              <a:rPr lang="el-GR" dirty="0"/>
              <a:t>ή στο </a:t>
            </a:r>
            <a:r>
              <a:rPr lang="el-GR" dirty="0" smtClean="0"/>
              <a:t>κλείδωμα </a:t>
            </a:r>
            <a:r>
              <a:rPr lang="el-GR" dirty="0"/>
              <a:t>ακατάλληλου περιεχομένου, αλλά αποτελούν και ένα εργαλείο που </a:t>
            </a:r>
            <a:r>
              <a:rPr lang="el-GR" dirty="0" smtClean="0"/>
              <a:t>μπορεί </a:t>
            </a:r>
            <a:r>
              <a:rPr lang="el-GR" dirty="0"/>
              <a:t>να βοηθήσει στη θέσπιση συγκεκριμένων ορίων καθώς τα παιδιά αναπτύσσονται </a:t>
            </a:r>
            <a:r>
              <a:rPr lang="el-GR"/>
              <a:t>και </a:t>
            </a:r>
            <a:r>
              <a:rPr lang="el-GR" smtClean="0"/>
              <a:t>μεγαλώνουν</a:t>
            </a:r>
            <a:r>
              <a:rPr lang="el-GR" dirty="0" smtClean="0"/>
              <a:t>. Περισσότερες </a:t>
            </a:r>
            <a:r>
              <a:rPr lang="el-GR" dirty="0"/>
              <a:t>πληροφορίες για την εγκατάσταση των φίλτρων: https://youtu.be/_47jI793-vU</a:t>
            </a:r>
          </a:p>
          <a:p>
            <a:endParaRPr lang="el-GR" dirty="0"/>
          </a:p>
          <a:p>
            <a:endParaRPr lang="el-GR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17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3574"/>
            <a:ext cx="1257300" cy="12573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4390" y="581025"/>
            <a:ext cx="7886700" cy="1252539"/>
          </a:xfrm>
        </p:spPr>
        <p:txBody>
          <a:bodyPr/>
          <a:lstStyle/>
          <a:p>
            <a:pPr algn="ctr"/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Κρατώντας</a:t>
            </a:r>
            <a:r>
              <a:rPr lang="el-GR" dirty="0" smtClean="0"/>
              <a:t> </a:t>
            </a: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τα παιδιά ασφαλή στο διαδίκτυο…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786454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l-GR" dirty="0" smtClean="0"/>
              <a:t>Ενδιαφερθείτε για τους </a:t>
            </a:r>
            <a:r>
              <a:rPr lang="el-GR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διαδικτυακούς του φίλους</a:t>
            </a:r>
            <a:r>
              <a:rPr lang="el-GR" dirty="0" smtClean="0"/>
              <a:t>. </a:t>
            </a:r>
          </a:p>
          <a:p>
            <a:pPr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l-GR" dirty="0"/>
              <a:t>Ενημερώστε </a:t>
            </a:r>
            <a:r>
              <a:rPr lang="el-GR" dirty="0" smtClean="0"/>
              <a:t>το </a:t>
            </a:r>
            <a:r>
              <a:rPr lang="el-GR" dirty="0"/>
              <a:t>ότι αυτός με τον οποίο μιλάει μπορεί </a:t>
            </a:r>
            <a:r>
              <a:rPr lang="el-GR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να μην είναι αυτός που φαίνεται </a:t>
            </a:r>
            <a:r>
              <a:rPr lang="el-GR" dirty="0"/>
              <a:t>και τονίστε του ότι πρέπει να δέχεται αιτήματα φιλίας μόνο από </a:t>
            </a:r>
            <a:r>
              <a:rPr lang="el-GR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ανθρώπους που γνωρίζει</a:t>
            </a:r>
            <a:r>
              <a:rPr lang="el-GR" dirty="0"/>
              <a:t>.</a:t>
            </a:r>
          </a:p>
          <a:p>
            <a:pPr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l-GR" dirty="0"/>
              <a:t>Εξηγήστε του ότι σε καμία περίπτωση δεν πρέπει να </a:t>
            </a:r>
            <a:r>
              <a:rPr lang="el-GR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δεχτεί να συναντηθεί μόνο του </a:t>
            </a:r>
            <a:r>
              <a:rPr lang="el-GR" dirty="0"/>
              <a:t>με κάποιον που γνώρισε στο διαδίκτυο, όσο χρόνο και αν συνομιλεί μαζί του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18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1" y="5221968"/>
            <a:ext cx="1407908" cy="10565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4390" y="581025"/>
            <a:ext cx="7886700" cy="1252539"/>
          </a:xfrm>
        </p:spPr>
        <p:txBody>
          <a:bodyPr/>
          <a:lstStyle/>
          <a:p>
            <a:pPr algn="ctr"/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Κρατώντας</a:t>
            </a:r>
            <a:r>
              <a:rPr lang="el-GR" dirty="0" smtClean="0"/>
              <a:t> </a:t>
            </a: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τα παιδιά ασφαλή στο διαδίκτυο…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461503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114224" y="2676524"/>
            <a:ext cx="8010525" cy="14573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6426" y="2676525"/>
            <a:ext cx="7158923" cy="3514724"/>
          </a:xfrm>
        </p:spPr>
        <p:txBody>
          <a:bodyPr/>
          <a:lstStyle/>
          <a:p>
            <a:pPr marL="0" indent="0">
              <a:buNone/>
            </a:pPr>
            <a:r>
              <a:rPr lang="el-G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Σιγουρευτείτε ότι το παιδί  γνωρίζει ότι μπορεί να έρθει και να </a:t>
            </a:r>
            <a:r>
              <a:rPr lang="el-GR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σας εμπιστευτεί </a:t>
            </a:r>
            <a:r>
              <a:rPr lang="el-G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οτιδήποτε το απασχολεί, χωρίς να φοβάται ή να ντρέπεται. </a:t>
            </a:r>
          </a:p>
          <a:p>
            <a:endParaRPr lang="el-GR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19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650" y="4186110"/>
            <a:ext cx="3390900" cy="19749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25" y="2041526"/>
            <a:ext cx="1261177" cy="1269996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4390" y="581025"/>
            <a:ext cx="7886700" cy="1252539"/>
          </a:xfrm>
        </p:spPr>
        <p:txBody>
          <a:bodyPr/>
          <a:lstStyle/>
          <a:p>
            <a:pPr algn="ctr"/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Κρατώντας</a:t>
            </a:r>
            <a:r>
              <a:rPr lang="el-GR" dirty="0" smtClean="0"/>
              <a:t> </a:t>
            </a: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τα παιδιά ασφαλή στο διαδίκτυο…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920961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Δημιουργούμε έναν «ισχυρό» κωδικό πρόσβασης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l-GR" dirty="0" smtClean="0"/>
              <a:t>Χρησιμοποιείστε </a:t>
            </a:r>
            <a:r>
              <a:rPr lang="el-GR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διαφορετικούς</a:t>
            </a:r>
            <a:r>
              <a:rPr lang="el-GR" dirty="0" smtClean="0"/>
              <a:t> κωδικούς πρόσβασης για κάθε σημαντικό λογαριασμό</a:t>
            </a:r>
          </a:p>
          <a:p>
            <a:pPr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l-GR" dirty="0" smtClean="0"/>
              <a:t>Χρησιμοποιείστε  τουλάχιστον </a:t>
            </a:r>
            <a:r>
              <a:rPr lang="el-GR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χαρακτήρες</a:t>
            </a:r>
            <a:r>
              <a:rPr lang="el-GR" dirty="0" smtClean="0"/>
              <a:t>, αριθμούς-γράμματα και σύμβολα</a:t>
            </a:r>
          </a:p>
          <a:p>
            <a:pPr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l-GR" dirty="0"/>
              <a:t>Μη χρησιμοποιείτε</a:t>
            </a:r>
            <a:r>
              <a:rPr lang="el-GR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προσωπικές πληροφορίες </a:t>
            </a:r>
            <a:r>
              <a:rPr lang="el-GR" dirty="0" smtClean="0"/>
              <a:t>(π.χ. ημερομηνία γέννησης) και λέξεις που υπάρχουν στο λεξικό</a:t>
            </a:r>
          </a:p>
          <a:p>
            <a:pPr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l-GR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Μη μοιράζεστε </a:t>
            </a:r>
            <a:r>
              <a:rPr lang="el-GR" dirty="0" smtClean="0"/>
              <a:t>τους κωδικούς πρόσβασής σας με κανέναν</a:t>
            </a:r>
            <a:endParaRPr lang="en-US" dirty="0" smtClean="0"/>
          </a:p>
          <a:p>
            <a:pPr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l-GR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Μην </a:t>
            </a:r>
            <a:r>
              <a:rPr lang="el-GR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αποθηκεύετ</a:t>
            </a:r>
            <a:r>
              <a:rPr lang="el-GR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</a:t>
            </a:r>
            <a:r>
              <a:rPr lang="el-GR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τους κωδικούς </a:t>
            </a:r>
            <a:r>
              <a:rPr lang="el-GR" dirty="0"/>
              <a:t>σας στον </a:t>
            </a:r>
            <a:r>
              <a:rPr lang="en-US" dirty="0"/>
              <a:t>browser </a:t>
            </a:r>
            <a:r>
              <a:rPr lang="el-GR" dirty="0"/>
              <a:t>που χρησιμοποιείτε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2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2" y="581025"/>
            <a:ext cx="1211236" cy="1307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7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6324"/>
            <a:ext cx="9144000" cy="19485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32049"/>
            <a:ext cx="9144000" cy="14257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94989"/>
            <a:ext cx="9144000" cy="1463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8235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Προστασία από ιούς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Εγκαταστήστε </a:t>
            </a:r>
            <a:r>
              <a:rPr lang="en-US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antivirus </a:t>
            </a:r>
            <a:r>
              <a:rPr lang="el-GR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προγράμματα </a:t>
            </a:r>
            <a:r>
              <a:rPr lang="el-GR" dirty="0" smtClean="0"/>
              <a:t>και ενημερώνετέ τα τακτικά</a:t>
            </a:r>
          </a:p>
          <a:p>
            <a:r>
              <a:rPr lang="el-GR" dirty="0"/>
              <a:t>Μην ανοίγετε </a:t>
            </a:r>
            <a:r>
              <a:rPr lang="el-GR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επισυναπτόμενα </a:t>
            </a:r>
            <a:r>
              <a:rPr lang="el-GR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αρχεία </a:t>
            </a:r>
            <a:r>
              <a:rPr lang="el-GR" dirty="0"/>
              <a:t>(</a:t>
            </a:r>
            <a:r>
              <a:rPr lang="el-GR" dirty="0" err="1"/>
              <a:t>attachments</a:t>
            </a:r>
            <a:r>
              <a:rPr lang="el-GR" dirty="0"/>
              <a:t>) στα </a:t>
            </a:r>
            <a:r>
              <a:rPr lang="en-US" dirty="0" err="1"/>
              <a:t>e</a:t>
            </a:r>
            <a:r>
              <a:rPr lang="el-GR" dirty="0" err="1" smtClean="0"/>
              <a:t>mails</a:t>
            </a:r>
            <a:r>
              <a:rPr lang="el-GR" dirty="0" smtClean="0"/>
              <a:t> </a:t>
            </a:r>
            <a:r>
              <a:rPr lang="el-GR" dirty="0"/>
              <a:t>που προέρχονται από </a:t>
            </a:r>
            <a:r>
              <a:rPr lang="el-GR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άγνωστες </a:t>
            </a:r>
            <a:r>
              <a:rPr lang="el-GR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πηγές</a:t>
            </a:r>
            <a:endParaRPr lang="en-US" b="1" dirty="0" smtClean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smtClean="0"/>
              <a:t>M</a:t>
            </a:r>
            <a:r>
              <a:rPr lang="el-GR" dirty="0" smtClean="0"/>
              <a:t>ην ανοίγετε οποιοδήποτε εισερχόμενο μήνυμα  ή σύνδεσμο που σας φαίνεται </a:t>
            </a:r>
            <a:r>
              <a:rPr lang="el-GR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ύποπτο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099" y="4658996"/>
            <a:ext cx="1800225" cy="14401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450057"/>
            <a:ext cx="1514474" cy="1514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552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30621" y="3011214"/>
            <a:ext cx="7827579" cy="30879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81025"/>
            <a:ext cx="6886575" cy="1252539"/>
          </a:xfrm>
        </p:spPr>
        <p:txBody>
          <a:bodyPr>
            <a:normAutofit fontScale="90000"/>
          </a:bodyPr>
          <a:lstStyle/>
          <a:p>
            <a:pPr algn="ctr"/>
            <a:r>
              <a:rPr lang="el-G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Προσοχή στα μηνύματα 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Phising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dirty="0"/>
              <a:t>Μην απαντάτε σε </a:t>
            </a:r>
            <a:r>
              <a:rPr lang="el-GR" dirty="0" smtClean="0"/>
              <a:t>αιτήματα </a:t>
            </a:r>
            <a:r>
              <a:rPr lang="el-GR" dirty="0"/>
              <a:t>για </a:t>
            </a:r>
            <a:r>
              <a:rPr lang="el-GR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οικονομική πληροφόρηση</a:t>
            </a:r>
            <a:r>
              <a:rPr lang="el-GR" dirty="0"/>
              <a:t> που λαμβάνετε με μήνυμα ηλεκτρονικού ταχυδρομείου.</a:t>
            </a:r>
          </a:p>
          <a:p>
            <a:pPr marL="0" indent="0">
              <a:buNone/>
            </a:pPr>
            <a:r>
              <a:rPr lang="el-GR" dirty="0" err="1"/>
              <a:t>Χάκερ</a:t>
            </a:r>
            <a:r>
              <a:rPr lang="el-GR" dirty="0"/>
              <a:t> στέλνουν </a:t>
            </a:r>
            <a:r>
              <a:rPr lang="en-US" dirty="0" smtClean="0"/>
              <a:t>email </a:t>
            </a:r>
            <a:r>
              <a:rPr lang="el-GR" dirty="0" smtClean="0"/>
              <a:t>και ζητούν δήθεν </a:t>
            </a:r>
            <a:r>
              <a:rPr lang="el-GR" dirty="0"/>
              <a:t>να </a:t>
            </a:r>
            <a:r>
              <a:rPr lang="el-GR" dirty="0" smtClean="0"/>
              <a:t>ενημερώσετε </a:t>
            </a:r>
            <a:r>
              <a:rPr lang="el-GR" dirty="0"/>
              <a:t>τις πληροφορίες του τραπεζικού λογαριασμού </a:t>
            </a:r>
            <a:r>
              <a:rPr lang="el-GR" dirty="0" smtClean="0"/>
              <a:t>σας, </a:t>
            </a:r>
            <a:r>
              <a:rPr lang="el-GR" dirty="0"/>
              <a:t>πιστωτικές κάρτες, ή άλλες δημοφιλείς περιοχές αγορών. </a:t>
            </a:r>
            <a:r>
              <a:rPr lang="el-GR" dirty="0" smtClean="0"/>
              <a:t>Το email </a:t>
            </a:r>
            <a:r>
              <a:rPr lang="el-GR" dirty="0"/>
              <a:t>μπορεί </a:t>
            </a:r>
            <a:r>
              <a:rPr lang="el-GR" dirty="0" smtClean="0"/>
              <a:t>επίσης ψευδώς να </a:t>
            </a:r>
            <a:r>
              <a:rPr lang="el-GR" dirty="0"/>
              <a:t>αναφέρει ότι τα στοιχεία του λογαριασμού σας έχουν λήξει, έχουν παραβιαστεί ή χαθεί και ότι θα πρέπει να τα στείλετε ξανά αμέσως στην εταιρεία. </a:t>
            </a:r>
            <a:r>
              <a:rPr lang="el-GR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Μη το κάνετε</a:t>
            </a:r>
            <a:r>
              <a:rPr lang="el-GR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 Η </a:t>
            </a:r>
            <a:r>
              <a:rPr lang="el-GR" b="1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τραπεζά</a:t>
            </a:r>
            <a:r>
              <a:rPr lang="el-GR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σας δεν θα σας ζητούσε ποτέ κάτι μέσω </a:t>
            </a:r>
            <a:r>
              <a:rPr lang="en-US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e-mail,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136" y="628445"/>
            <a:ext cx="2484564" cy="1292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3348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457200" y="4335780"/>
            <a:ext cx="8237220" cy="15316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81025"/>
            <a:ext cx="7705725" cy="1194435"/>
          </a:xfrm>
        </p:spPr>
        <p:txBody>
          <a:bodyPr>
            <a:normAutofit/>
          </a:bodyPr>
          <a:lstStyle/>
          <a:p>
            <a:pPr algn="ctr"/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Μην εμπιστεύεστε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57424"/>
            <a:ext cx="7886700" cy="3716656"/>
          </a:xfrm>
        </p:spPr>
        <p:txBody>
          <a:bodyPr>
            <a:normAutofit/>
          </a:bodyPr>
          <a:lstStyle/>
          <a:p>
            <a:pPr marL="0" indent="0">
              <a:buClr>
                <a:srgbClr val="92D050"/>
              </a:buClr>
              <a:buNone/>
            </a:pPr>
            <a:r>
              <a:rPr lang="el-GR" dirty="0" smtClean="0"/>
              <a:t>Μην </a:t>
            </a:r>
            <a:r>
              <a:rPr lang="el-GR" dirty="0"/>
              <a:t>είστε εύπιστοι σε </a:t>
            </a:r>
            <a:r>
              <a:rPr lang="el-GR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έρευνες που σας υπόσχονται </a:t>
            </a:r>
            <a:r>
              <a:rPr lang="el-GR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χρήματα.</a:t>
            </a:r>
            <a:r>
              <a:rPr lang="el-GR" dirty="0" smtClean="0"/>
              <a:t> </a:t>
            </a:r>
            <a:r>
              <a:rPr lang="el-GR" dirty="0"/>
              <a:t>Συνήθως είναι απάτες και εμφανίζονται αρκετά συχνά σε μέσα κοινωνικής δικτύωσης ως </a:t>
            </a:r>
            <a:r>
              <a:rPr lang="el-GR" dirty="0" smtClean="0"/>
              <a:t>προσφορές. </a:t>
            </a:r>
          </a:p>
          <a:p>
            <a:pPr>
              <a:buClr>
                <a:srgbClr val="92D050"/>
              </a:buClr>
              <a:buFont typeface="Wingdings" panose="05000000000000000000" pitchFamily="2" charset="2"/>
              <a:buChar char="§"/>
            </a:pPr>
            <a:endParaRPr lang="el-GR" dirty="0" smtClean="0"/>
          </a:p>
          <a:p>
            <a:pPr marL="0" indent="0" algn="ctr">
              <a:buNone/>
            </a:pPr>
            <a:r>
              <a:rPr lang="el-G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Εάν </a:t>
            </a:r>
            <a:r>
              <a:rPr lang="el-G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έχετε αμφιβολίες κλείστε αμέσως το παράθυρο και </a:t>
            </a:r>
            <a:r>
              <a:rPr lang="el-G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σαρώστε τη </a:t>
            </a:r>
            <a:r>
              <a:rPr lang="el-G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συσκευή σας για κακόβουλο λογισμικό.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5783"/>
            <a:ext cx="1323699" cy="11516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365" y="414327"/>
            <a:ext cx="2293620" cy="197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1128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541020" y="5044440"/>
            <a:ext cx="8054340" cy="952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81025"/>
            <a:ext cx="7943850" cy="1252539"/>
          </a:xfrm>
        </p:spPr>
        <p:txBody>
          <a:bodyPr>
            <a:normAutofit/>
          </a:bodyPr>
          <a:lstStyle/>
          <a:p>
            <a:pPr algn="ctr"/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Σιγουρευτείτε ότι το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site </a:t>
            </a: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που επιλέξατε για τις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online </a:t>
            </a: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αγορές σας είναι αξιόπιστο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20874"/>
            <a:ext cx="7757160" cy="4807185"/>
          </a:xfrm>
        </p:spPr>
        <p:txBody>
          <a:bodyPr>
            <a:normAutofit/>
          </a:bodyPr>
          <a:lstStyle/>
          <a:p>
            <a:pPr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l-GR" sz="2400" dirty="0" smtClean="0"/>
              <a:t>Αναζητήστε </a:t>
            </a:r>
            <a:r>
              <a:rPr lang="el-GR" sz="24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πρωτόκολλο </a:t>
            </a:r>
            <a:r>
              <a:rPr lang="el-GR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SSL </a:t>
            </a:r>
            <a:r>
              <a:rPr lang="el-GR" sz="2400" dirty="0"/>
              <a:t>στην ιστοσελίδα </a:t>
            </a:r>
            <a:r>
              <a:rPr lang="el-GR" sz="2400" dirty="0" smtClean="0"/>
              <a:t>του </a:t>
            </a:r>
            <a:r>
              <a:rPr lang="en-US" sz="2400" dirty="0" smtClean="0"/>
              <a:t>e-shop </a:t>
            </a:r>
            <a:r>
              <a:rPr lang="el-GR" sz="2400" dirty="0" smtClean="0"/>
              <a:t>που επιλέξατε. </a:t>
            </a:r>
            <a:r>
              <a:rPr lang="el-GR" sz="2400" dirty="0"/>
              <a:t>Όταν το πρωτόκολλο SSL είναι </a:t>
            </a:r>
            <a:r>
              <a:rPr lang="el-GR" sz="2400" dirty="0" smtClean="0"/>
              <a:t>ενεργό, </a:t>
            </a:r>
            <a:r>
              <a:rPr lang="el-GR" sz="2400" dirty="0"/>
              <a:t>θα δείτε τα γράμματα «</a:t>
            </a:r>
            <a:r>
              <a:rPr lang="el-GR" sz="2400" dirty="0" err="1"/>
              <a:t>https</a:t>
            </a:r>
            <a:r>
              <a:rPr lang="el-GR" sz="2400" dirty="0" smtClean="0"/>
              <a:t>» μπροστά </a:t>
            </a:r>
            <a:r>
              <a:rPr lang="el-GR" sz="2400" dirty="0"/>
              <a:t>από τη διαδικτυακή </a:t>
            </a:r>
            <a:r>
              <a:rPr lang="el-GR" sz="2400" dirty="0" smtClean="0"/>
              <a:t>διεύθυνση. Το </a:t>
            </a:r>
            <a:r>
              <a:rPr lang="el-GR" sz="2400" dirty="0"/>
              <a:t>«s» </a:t>
            </a:r>
            <a:r>
              <a:rPr lang="el-GR" sz="2400" dirty="0" smtClean="0"/>
              <a:t>σημαίνει ασφάλεια</a:t>
            </a:r>
            <a:r>
              <a:rPr lang="en-US" sz="2400" dirty="0" smtClean="0"/>
              <a:t> </a:t>
            </a:r>
            <a:r>
              <a:rPr lang="en-US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“secure”</a:t>
            </a:r>
            <a:r>
              <a:rPr lang="el-GR" sz="2400" dirty="0" smtClean="0"/>
              <a:t>. </a:t>
            </a:r>
            <a:endParaRPr lang="el-GR" sz="1000" dirty="0" smtClean="0"/>
          </a:p>
          <a:p>
            <a:pPr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l-GR" sz="2400" dirty="0" smtClean="0"/>
              <a:t>Αναζητήστε το </a:t>
            </a:r>
            <a:r>
              <a:rPr lang="el-GR" sz="24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σύμβολο του κλειδωμένου λουκέτου</a:t>
            </a:r>
            <a:r>
              <a:rPr lang="el-GR" sz="2400" dirty="0" smtClean="0">
                <a:solidFill>
                  <a:srgbClr val="92D050"/>
                </a:solidFill>
              </a:rPr>
              <a:t> </a:t>
            </a:r>
            <a:r>
              <a:rPr lang="el-GR" sz="2400" dirty="0" smtClean="0"/>
              <a:t>ως </a:t>
            </a:r>
            <a:r>
              <a:rPr lang="el-GR" sz="2400" dirty="0"/>
              <a:t>απόδειξη της αξιοπιστίας </a:t>
            </a:r>
            <a:r>
              <a:rPr lang="el-GR" sz="2400" dirty="0" smtClean="0"/>
              <a:t>του </a:t>
            </a:r>
            <a:r>
              <a:rPr lang="en-US" sz="2400" dirty="0" smtClean="0"/>
              <a:t>e-shop</a:t>
            </a:r>
            <a:r>
              <a:rPr lang="el-GR" sz="2400" dirty="0" smtClean="0"/>
              <a:t>. Το εικονίδιο θα </a:t>
            </a:r>
            <a:r>
              <a:rPr lang="el-GR" sz="2400" dirty="0"/>
              <a:t>πρέπει να </a:t>
            </a:r>
            <a:r>
              <a:rPr lang="el-GR" sz="2400" dirty="0" smtClean="0"/>
              <a:t>είναι στο </a:t>
            </a:r>
            <a:r>
              <a:rPr lang="el-GR" sz="2400" dirty="0"/>
              <a:t>πλαίσιο του παραθύρου </a:t>
            </a:r>
            <a:r>
              <a:rPr lang="el-GR" sz="2400" dirty="0" smtClean="0"/>
              <a:t>του προγράμματος </a:t>
            </a:r>
            <a:r>
              <a:rPr lang="el-GR" sz="2400" dirty="0"/>
              <a:t>περιήγησης</a:t>
            </a:r>
            <a:r>
              <a:rPr lang="el-GR" sz="2400" dirty="0" smtClean="0"/>
              <a:t>.</a:t>
            </a:r>
            <a:r>
              <a:rPr lang="en-US" sz="2400" dirty="0" smtClean="0"/>
              <a:t> </a:t>
            </a:r>
            <a:r>
              <a:rPr lang="el-GR" sz="2400" dirty="0" smtClean="0"/>
              <a:t>Είναι πράσινο στις νέες εκδόσεις των </a:t>
            </a:r>
            <a:r>
              <a:rPr lang="en-US" sz="2400" dirty="0" smtClean="0"/>
              <a:t>browsers.</a:t>
            </a:r>
            <a:endParaRPr lang="el-GR" sz="100" dirty="0" smtClean="0"/>
          </a:p>
          <a:p>
            <a:pPr marL="0" indent="0" algn="ctr">
              <a:spcBef>
                <a:spcPts val="400"/>
              </a:spcBef>
              <a:buNone/>
            </a:pPr>
            <a:r>
              <a:rPr lang="el-GR" sz="2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Στην </a:t>
            </a:r>
            <a:r>
              <a:rPr lang="el-GR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ηλεκτρονική διεύθυνση της </a:t>
            </a:r>
            <a:r>
              <a:rPr lang="el-GR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Γενικής Γραμματείας </a:t>
            </a:r>
            <a:r>
              <a:rPr lang="el-GR" sz="2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Καταναλωτή</a:t>
            </a:r>
            <a:r>
              <a:rPr lang="en-US" sz="2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 </a:t>
            </a:r>
            <a:r>
              <a:rPr lang="el-GR" sz="2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 </a:t>
            </a:r>
            <a:r>
              <a:rPr lang="el-GR" sz="2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μπορείτε να βρείτε </a:t>
            </a:r>
            <a:r>
              <a:rPr lang="el-GR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όλα τα ηλεκτρονικά καταστήματα που είναι εγγεγραμμένα στο Γενικό Εμπορικό </a:t>
            </a:r>
            <a:r>
              <a:rPr lang="el-GR" sz="2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Μητρώο.</a:t>
            </a:r>
            <a:r>
              <a:rPr lang="el-GR" sz="2100" dirty="0" smtClean="0"/>
              <a:t/>
            </a:r>
            <a:br>
              <a:rPr lang="el-GR" sz="2100" dirty="0" smtClean="0"/>
            </a:br>
            <a:endParaRPr lang="el-GR" sz="2100" dirty="0" smtClean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00" y="5255504"/>
            <a:ext cx="688600" cy="688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125" y="664133"/>
            <a:ext cx="1385428" cy="11239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65538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6721"/>
            <a:ext cx="9144000" cy="1252539"/>
          </a:xfrm>
        </p:spPr>
        <p:txBody>
          <a:bodyPr>
            <a:normAutofit/>
          </a:bodyPr>
          <a:lstStyle/>
          <a:p>
            <a:pPr algn="ctr"/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Πληρωμή με κάρτα. Τι πρέπει να προσέχετε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3896" y="1699260"/>
            <a:ext cx="4890044" cy="4491989"/>
          </a:xfrm>
        </p:spPr>
        <p:txBody>
          <a:bodyPr>
            <a:normAutofit/>
          </a:bodyPr>
          <a:lstStyle/>
          <a:p>
            <a:pPr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l-GR" sz="2400" dirty="0" smtClean="0"/>
              <a:t>Ποτέ </a:t>
            </a:r>
            <a:r>
              <a:rPr lang="el-GR" sz="22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μην </a:t>
            </a:r>
            <a:r>
              <a:rPr lang="el-GR" sz="22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αποθηκεύετε </a:t>
            </a:r>
            <a:r>
              <a:rPr lang="el-GR" sz="22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τα στοιχεία </a:t>
            </a:r>
            <a:r>
              <a:rPr lang="el-GR" sz="2400" dirty="0" smtClean="0"/>
              <a:t>της κάρτας σας στο </a:t>
            </a:r>
            <a:r>
              <a:rPr lang="en-US" sz="2400" dirty="0" smtClean="0"/>
              <a:t>site </a:t>
            </a:r>
            <a:r>
              <a:rPr lang="el-GR" sz="2400" dirty="0" smtClean="0"/>
              <a:t>που χρησιμοποιείτε.</a:t>
            </a:r>
          </a:p>
          <a:p>
            <a:pPr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l-GR" sz="2400" dirty="0" smtClean="0"/>
              <a:t>Ποτέ </a:t>
            </a:r>
            <a:r>
              <a:rPr lang="el-GR" sz="22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μη </a:t>
            </a:r>
            <a:r>
              <a:rPr lang="el-GR" sz="22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δίνετε </a:t>
            </a:r>
            <a:r>
              <a:rPr lang="el-GR" sz="22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τα στοιχεία της πιστωτικής σας μέσω </a:t>
            </a:r>
            <a:r>
              <a:rPr lang="en-US" sz="22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email</a:t>
            </a:r>
            <a:r>
              <a:rPr lang="el-GR" sz="22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400" dirty="0" smtClean="0"/>
              <a:t>ή μέσω τηλεφώνου.</a:t>
            </a:r>
          </a:p>
          <a:p>
            <a:pPr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l-GR" sz="2400" dirty="0" smtClean="0"/>
              <a:t>Ποτέ </a:t>
            </a:r>
            <a:r>
              <a:rPr lang="el-GR" sz="22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μη </a:t>
            </a:r>
            <a:r>
              <a:rPr lang="el-GR" sz="22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πληρώνετε </a:t>
            </a:r>
            <a:r>
              <a:rPr lang="el-GR" sz="22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με μεταφορά χρημάτων </a:t>
            </a:r>
            <a:r>
              <a:rPr lang="el-GR" sz="2400" dirty="0"/>
              <a:t>σε </a:t>
            </a:r>
            <a:r>
              <a:rPr lang="el-GR" sz="2400" dirty="0" smtClean="0"/>
              <a:t>λογαριασμό.</a:t>
            </a:r>
            <a:endParaRPr lang="el-G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01" y="2453640"/>
            <a:ext cx="3317835" cy="22174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735259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81025"/>
            <a:ext cx="9144000" cy="1252539"/>
          </a:xfrm>
        </p:spPr>
        <p:txBody>
          <a:bodyPr>
            <a:noAutofit/>
          </a:bodyPr>
          <a:lstStyle/>
          <a:p>
            <a:pPr algn="ctr"/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Προσοχή στα προσωπικά σας δεδομένα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Μη δίνετε περισσότερες πληροφορίες απ' ό,τι χρειάζεται. </a:t>
            </a:r>
            <a:r>
              <a:rPr lang="el-GR" dirty="0"/>
              <a:t>Εάν π.χ. μια ιστοσελίδα που πουλάει ρούχα σας ζητήσει τον αριθμό κοινωνικής ασφάλισης, κλείστε τη συναλλαγή, σαρώστε τη συσκευή σας και αποφύγετε τις συναλλαγές σε αυτή τη σελίδα στο μέλλον.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8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145" y="4003720"/>
            <a:ext cx="2492380" cy="2008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6696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Τι πρέπει να προσέχουμε όταν χρησιμοποιούμε κοινωνικά δίκτυα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8580" y="2103121"/>
            <a:ext cx="5181600" cy="39960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3600" dirty="0" smtClean="0"/>
              <a:t>Να θυμάστε  πάντα πως </a:t>
            </a:r>
            <a:r>
              <a:rPr lang="en-US" sz="36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l-GR" sz="36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,τι </a:t>
            </a:r>
            <a:r>
              <a:rPr lang="el-GR" sz="36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ανεβαίνει στο διαδίκτυο μένει εκεί </a:t>
            </a:r>
            <a:r>
              <a:rPr lang="el-GR" sz="36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για</a:t>
            </a:r>
            <a:r>
              <a:rPr lang="en-US" sz="36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36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πάντα. </a:t>
            </a:r>
            <a:endParaRPr lang="en-US" sz="3600" b="1" dirty="0" smtClean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l-GR" sz="36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Να σκέφτεστε</a:t>
            </a:r>
            <a:r>
              <a:rPr lang="el-GR" sz="3600" dirty="0" smtClean="0"/>
              <a:t> </a:t>
            </a:r>
            <a:r>
              <a:rPr lang="el-GR" sz="36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διπλά</a:t>
            </a:r>
            <a:r>
              <a:rPr lang="el-GR" sz="3600" dirty="0" smtClean="0"/>
              <a:t> πριν δημοσιεύσετε οτιδήποτε.</a:t>
            </a:r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32" y="2331720"/>
            <a:ext cx="2925883" cy="2754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408183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520</TotalTime>
  <Words>1081</Words>
  <Application>Microsoft Office PowerPoint</Application>
  <PresentationFormat>On-screen Show (4:3)</PresentationFormat>
  <Paragraphs>89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Calibri</vt:lpstr>
      <vt:lpstr>Calibri Light</vt:lpstr>
      <vt:lpstr>Open Sans</vt:lpstr>
      <vt:lpstr>Wingdings</vt:lpstr>
      <vt:lpstr>Office Theme</vt:lpstr>
      <vt:lpstr>1_Office Theme</vt:lpstr>
      <vt:lpstr>2_Office Theme</vt:lpstr>
      <vt:lpstr>3_Office Theme</vt:lpstr>
      <vt:lpstr>4_Office Theme</vt:lpstr>
      <vt:lpstr>Συμβουλές Ασφαλείας </vt:lpstr>
      <vt:lpstr>Δημιουργούμε έναν «ισχυρό» κωδικό πρόσβασης</vt:lpstr>
      <vt:lpstr>Προστασία από ιούς</vt:lpstr>
      <vt:lpstr>Προσοχή στα μηνύματα “Phising”</vt:lpstr>
      <vt:lpstr>Μην εμπιστεύεστε </vt:lpstr>
      <vt:lpstr>Σιγουρευτείτε ότι το site που επιλέξατε για τις online αγορές σας είναι αξιόπιστο</vt:lpstr>
      <vt:lpstr>Πληρωμή με κάρτα. Τι πρέπει να προσέχετε</vt:lpstr>
      <vt:lpstr>Προσοχή στα προσωπικά σας δεδομένα</vt:lpstr>
      <vt:lpstr>Τι πρέπει να προσέχουμε όταν χρησιμοποιούμε κοινωνικά δίκτυα</vt:lpstr>
      <vt:lpstr>Τι πρέπει να προσέχουμε όταν χρησιμοποιούμε κοινωνικά δίκτυα</vt:lpstr>
      <vt:lpstr>Τι πρέπει να προσέχουμε όταν χρησιμοποιούμε κοινωνικά δίκτυα</vt:lpstr>
      <vt:lpstr>Τι πρέπει να προσέχουμε όταν χρησιμοποιούμε κοινωνικά δίκτυα</vt:lpstr>
      <vt:lpstr>Κρατώντας τα παιδιά ασφαλή στο διαδίκτυο…</vt:lpstr>
      <vt:lpstr>Κρατώντας τα παιδιά ασφαλή στο διαδίκτυο…</vt:lpstr>
      <vt:lpstr>Κρατώντας τα παιδιά ασφαλή στο διαδίκτυο…</vt:lpstr>
      <vt:lpstr>Κρατώντας τα παιδιά ασφαλή στο διαδίκτυο…</vt:lpstr>
      <vt:lpstr>Κρατώντας τα παιδιά ασφαλή στο διαδίκτυο…</vt:lpstr>
      <vt:lpstr>Κρατώντας τα παιδιά ασφαλή στο διαδίκτυο…</vt:lpstr>
      <vt:lpstr>Κρατώντας τα παιδιά ασφαλή στο διαδίκτυο…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EVANGELIA DASKALAKI</dc:creator>
  <cp:lastModifiedBy>EVANGELIA DASKALAKI</cp:lastModifiedBy>
  <cp:revision>59</cp:revision>
  <dcterms:created xsi:type="dcterms:W3CDTF">2017-02-20T07:48:45Z</dcterms:created>
  <dcterms:modified xsi:type="dcterms:W3CDTF">2017-06-26T09:02:35Z</dcterms:modified>
</cp:coreProperties>
</file>