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64" r:id="rId3"/>
    <p:sldId id="265" r:id="rId4"/>
    <p:sldId id="266" r:id="rId5"/>
    <p:sldId id="267" r:id="rId6"/>
    <p:sldId id="268" r:id="rId7"/>
    <p:sldId id="269" r:id="rId8"/>
    <p:sldId id="270" r:id="rId9"/>
    <p:sldId id="271" r:id="rId10"/>
    <p:sldId id="272" r:id="rId11"/>
    <p:sldId id="273" r:id="rId12"/>
    <p:sldId id="257" r:id="rId13"/>
    <p:sldId id="258" r:id="rId14"/>
    <p:sldId id="259" r:id="rId15"/>
    <p:sldId id="260" r:id="rId16"/>
    <p:sldId id="261" r:id="rId17"/>
    <p:sldId id="262" r:id="rId18"/>
    <p:sldId id="274" r:id="rId19"/>
    <p:sldId id="275" r:id="rId20"/>
    <p:sldId id="263"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88" autoAdjust="0"/>
    <p:restoredTop sz="94641" autoAdjust="0"/>
  </p:normalViewPr>
  <p:slideViewPr>
    <p:cSldViewPr snapToGrid="0">
      <p:cViewPr varScale="1">
        <p:scale>
          <a:sx n="61" d="100"/>
          <a:sy n="61" d="100"/>
        </p:scale>
        <p:origin x="11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E5DEC-208E-4F1B-9E5B-1814BEC09653}" type="datetimeFigureOut">
              <a:rPr lang="en-GB" smtClean="0"/>
              <a:t>22/06/2017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876CF-27DD-4CDF-96EA-263FE6FCFA62}" type="slidenum">
              <a:rPr lang="en-GB" smtClean="0"/>
              <a:t>‹#›</a:t>
            </a:fld>
            <a:endParaRPr lang="en-GB"/>
          </a:p>
        </p:txBody>
      </p:sp>
    </p:spTree>
    <p:extLst>
      <p:ext uri="{BB962C8B-B14F-4D97-AF65-F5344CB8AC3E}">
        <p14:creationId xmlns:p14="http://schemas.microsoft.com/office/powerpoint/2010/main" val="3562913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2" descr="C:\Roomates\docs\Presentation_cov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27383"/>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609974" y="733426"/>
            <a:ext cx="4848225" cy="25527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2227262"/>
          </a:xfrm>
        </p:spPr>
        <p:txBody>
          <a:bodyPr/>
          <a:lstStyle>
            <a:lvl1pPr marL="0" indent="0" algn="ctr">
              <a:buNone/>
              <a:defRPr sz="2400" b="1">
                <a:solidFill>
                  <a:srgbClr val="92D0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5351385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730885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46005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Roomates\docs\Presentatio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581025"/>
            <a:ext cx="7886700" cy="1252539"/>
          </a:xfrm>
        </p:spPr>
        <p:txBody>
          <a:bodyPr>
            <a:normAutofit/>
          </a:bodyPr>
          <a:lstStyle>
            <a:lvl1pPr>
              <a:defRPr lang="en-US" sz="4000" kern="1200" dirty="0" smtClean="0">
                <a:solidFill>
                  <a:srgbClr val="92D05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920874"/>
            <a:ext cx="7886700" cy="427037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6400800" y="6099176"/>
            <a:ext cx="2057400" cy="365125"/>
          </a:xfrm>
        </p:spPr>
        <p:txBody>
          <a:bodyPr/>
          <a:lstStyle>
            <a:lvl1pPr>
              <a:defRPr sz="1200"/>
            </a:lvl1pPr>
          </a:lstStyle>
          <a:p>
            <a:fld id="{615CEDE7-6E4D-4068-BBEE-DAA1B27CDCAF}" type="slidenum">
              <a:rPr lang="en-GB" smtClean="0"/>
              <a:pPr/>
              <a:t>‹#›</a:t>
            </a:fld>
            <a:endParaRPr lang="en-GB" dirty="0"/>
          </a:p>
        </p:txBody>
      </p:sp>
    </p:spTree>
    <p:extLst>
      <p:ext uri="{BB962C8B-B14F-4D97-AF65-F5344CB8AC3E}">
        <p14:creationId xmlns:p14="http://schemas.microsoft.com/office/powerpoint/2010/main" val="28446456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2088357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249059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823498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2474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770818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3105646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380917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CEDE7-6E4D-4068-BBEE-DAA1B27CDCAF}" type="slidenum">
              <a:rPr lang="en-GB" smtClean="0"/>
              <a:t>‹#›</a:t>
            </a:fld>
            <a:endParaRPr lang="en-GB"/>
          </a:p>
        </p:txBody>
      </p:sp>
    </p:spTree>
    <p:extLst>
      <p:ext uri="{BB962C8B-B14F-4D97-AF65-F5344CB8AC3E}">
        <p14:creationId xmlns:p14="http://schemas.microsoft.com/office/powerpoint/2010/main" val="2954577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9974" y="733426"/>
            <a:ext cx="5149015" cy="2552700"/>
          </a:xfrm>
        </p:spPr>
        <p:txBody>
          <a:bodyPr>
            <a:normAutofit fontScale="90000"/>
          </a:bodyPr>
          <a:lstStyle/>
          <a:p>
            <a:r>
              <a:rPr lang="el-GR" dirty="0" smtClean="0"/>
              <a:t>Άνοιγμα/κλείσιμο Υπολογιστή</a:t>
            </a:r>
            <a:br>
              <a:rPr lang="el-GR" dirty="0" smtClean="0"/>
            </a:br>
            <a:endParaRPr lang="en-GB"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1" y="3273684"/>
            <a:ext cx="7469969" cy="2947034"/>
          </a:xfrm>
          <a:prstGeom prst="rect">
            <a:avLst/>
          </a:prstGeom>
        </p:spPr>
      </p:pic>
    </p:spTree>
    <p:extLst>
      <p:ext uri="{BB962C8B-B14F-4D97-AF65-F5344CB8AC3E}">
        <p14:creationId xmlns:p14="http://schemas.microsoft.com/office/powerpoint/2010/main" val="593771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40" y="1647822"/>
            <a:ext cx="8233410" cy="4543427"/>
          </a:xfrm>
        </p:spPr>
        <p:txBody>
          <a:bodyPr>
            <a:normAutofit lnSpcReduction="10000"/>
          </a:bodyPr>
          <a:lstStyle/>
          <a:p>
            <a:r>
              <a:rPr lang="el-GR" dirty="0"/>
              <a:t>Ανάμεσα στο δεξί και το αριστερό άκρο της γραμμής εργασιών / </a:t>
            </a:r>
            <a:r>
              <a:rPr lang="el-GR" dirty="0" err="1"/>
              <a:t>taskbar</a:t>
            </a:r>
            <a:r>
              <a:rPr lang="el-GR" dirty="0"/>
              <a:t> βρίσκεται μία περιοχή στην οποία τοποθετείται μία εικόνα - κουμπί για κάθε πρόγραμμα που τρέχουμε κάθε στιγμή στον υπολογιστή.</a:t>
            </a:r>
          </a:p>
          <a:p>
            <a:endParaRPr lang="el-GR" dirty="0"/>
          </a:p>
          <a:p>
            <a:endParaRPr lang="el-GR" dirty="0"/>
          </a:p>
          <a:p>
            <a:r>
              <a:rPr lang="el-GR" dirty="0" smtClean="0"/>
              <a:t>Στο </a:t>
            </a:r>
            <a:r>
              <a:rPr lang="el-GR" dirty="0"/>
              <a:t>αριστερό άκρο της εικόνας φαίνονται δύο εικονίδια - κουμπιά για προγράμματα που τρέχουν. Το αριστερό είναι για το </a:t>
            </a:r>
            <a:r>
              <a:rPr lang="el-GR" dirty="0" err="1"/>
              <a:t>Firefox</a:t>
            </a:r>
            <a:r>
              <a:rPr lang="el-GR" dirty="0"/>
              <a:t> και το δεξιό για το Σημειωματάριο / </a:t>
            </a:r>
            <a:r>
              <a:rPr lang="el-GR" dirty="0" err="1"/>
              <a:t>Notepad</a:t>
            </a:r>
            <a:r>
              <a:rPr lang="el-GR" dirty="0" smtClean="0"/>
              <a:t>.</a:t>
            </a:r>
            <a:endParaRPr lang="el-GR" dirty="0"/>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10</a:t>
            </a:fld>
            <a:endParaRPr lang="en-GB" dirty="0">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960" y="3540077"/>
            <a:ext cx="6801799" cy="666843"/>
          </a:xfrm>
          <a:prstGeom prst="rect">
            <a:avLst/>
          </a:prstGeom>
        </p:spPr>
      </p:pic>
      <p:sp>
        <p:nvSpPr>
          <p:cNvPr id="6" name="Right Arrow 5"/>
          <p:cNvSpPr/>
          <p:nvPr/>
        </p:nvSpPr>
        <p:spPr>
          <a:xfrm>
            <a:off x="281940" y="3919535"/>
            <a:ext cx="960120" cy="2216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1"/>
          <p:cNvSpPr>
            <a:spLocks noGrp="1"/>
          </p:cNvSpPr>
          <p:nvPr>
            <p:ph type="title"/>
          </p:nvPr>
        </p:nvSpPr>
        <p:spPr>
          <a:xfrm>
            <a:off x="0" y="581025"/>
            <a:ext cx="9144000" cy="1066797"/>
          </a:xfrm>
        </p:spPr>
        <p:txBody>
          <a:bodyPr>
            <a:normAutofit/>
          </a:bodyPr>
          <a:lstStyle/>
          <a:p>
            <a:pPr algn="ctr"/>
            <a:r>
              <a:rPr lang="el-GR" b="1" dirty="0">
                <a:effectLst>
                  <a:outerShdw blurRad="38100" dist="38100" dir="2700000" algn="tl">
                    <a:srgbClr val="000000">
                      <a:alpha val="43137"/>
                    </a:srgbClr>
                  </a:outerShdw>
                </a:effectLst>
              </a:rPr>
              <a:t>Γραμμή εργασιών (</a:t>
            </a:r>
            <a:r>
              <a:rPr lang="el-GR" b="1" dirty="0" err="1">
                <a:effectLst>
                  <a:outerShdw blurRad="38100" dist="38100" dir="2700000" algn="tl">
                    <a:srgbClr val="000000">
                      <a:alpha val="43137"/>
                    </a:srgbClr>
                  </a:outerShdw>
                </a:effectLst>
              </a:rPr>
              <a:t>taskbar</a:t>
            </a:r>
            <a:r>
              <a:rPr lang="el-GR" b="1" dirty="0">
                <a:effectLst>
                  <a:outerShdw blurRad="38100" dist="38100" dir="2700000" algn="tl">
                    <a:srgbClr val="000000">
                      <a:alpha val="43137"/>
                    </a:srgbClr>
                  </a:outerShdw>
                </a:effectLst>
              </a:rPr>
              <a:t>) σε έναν υπολογιστή</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3938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68780"/>
            <a:ext cx="7886700" cy="4522469"/>
          </a:xfrm>
        </p:spPr>
        <p:txBody>
          <a:bodyPr>
            <a:normAutofit fontScale="77500" lnSpcReduction="20000"/>
          </a:bodyPr>
          <a:lstStyle/>
          <a:p>
            <a:pPr marL="0" indent="0">
              <a:buNone/>
            </a:pPr>
            <a:r>
              <a:rPr lang="el-GR" dirty="0"/>
              <a:t>Στο αριστερό άκρο της γραμμής εργασιών βρίσκεται το βασικό κουμπί </a:t>
            </a:r>
            <a:r>
              <a:rPr lang="el-GR" dirty="0" err="1"/>
              <a:t>Start</a:t>
            </a:r>
            <a:r>
              <a:rPr lang="el-GR" dirty="0"/>
              <a:t> </a:t>
            </a:r>
            <a:r>
              <a:rPr lang="el-GR" dirty="0" smtClean="0"/>
              <a:t>/Έναρξη </a:t>
            </a:r>
            <a:r>
              <a:rPr lang="el-GR" dirty="0"/>
              <a:t>από το οποίο ξεκινάμε όλες τις λειτουργίες και ρυθμίσεις του υπολογιστή.</a:t>
            </a:r>
          </a:p>
          <a:p>
            <a:endParaRPr lang="el-GR" dirty="0"/>
          </a:p>
          <a:p>
            <a:pPr marL="0" indent="0">
              <a:buNone/>
            </a:pPr>
            <a:endParaRPr lang="el-GR" dirty="0"/>
          </a:p>
          <a:p>
            <a:endParaRPr lang="el-GR" dirty="0"/>
          </a:p>
          <a:p>
            <a:pPr marL="0" indent="0">
              <a:buNone/>
            </a:pPr>
            <a:endParaRPr lang="en-US" dirty="0" smtClean="0"/>
          </a:p>
          <a:p>
            <a:pPr marL="0" indent="0">
              <a:buNone/>
            </a:pPr>
            <a:endParaRPr lang="en-US" dirty="0"/>
          </a:p>
          <a:p>
            <a:pPr marL="0" indent="0">
              <a:buNone/>
            </a:pPr>
            <a:endParaRPr lang="el-GR" dirty="0" smtClean="0"/>
          </a:p>
          <a:p>
            <a:pPr marL="0" indent="0">
              <a:buNone/>
            </a:pPr>
            <a:endParaRPr lang="en-US" dirty="0" smtClean="0"/>
          </a:p>
          <a:p>
            <a:pPr marL="0" indent="0">
              <a:buNone/>
            </a:pPr>
            <a:r>
              <a:rPr lang="el-GR" dirty="0" smtClean="0"/>
              <a:t>Όταν </a:t>
            </a:r>
            <a:r>
              <a:rPr lang="el-GR" dirty="0"/>
              <a:t>πατήσουμε το κουμπί </a:t>
            </a:r>
            <a:r>
              <a:rPr lang="el-GR" dirty="0" err="1"/>
              <a:t>Start</a:t>
            </a:r>
            <a:r>
              <a:rPr lang="el-GR" dirty="0"/>
              <a:t> / Έναρξη </a:t>
            </a:r>
            <a:r>
              <a:rPr lang="el-GR" dirty="0" smtClean="0"/>
              <a:t>εμφανίζονται τα πιο συχνά χρησιμοποιούμενα προγράμματα του Η/Υ. Αν κάνουμε κλικ πανω στο </a:t>
            </a:r>
            <a:r>
              <a:rPr lang="en-US" dirty="0" smtClean="0"/>
              <a:t>“</a:t>
            </a:r>
            <a:r>
              <a:rPr lang="el-GR" dirty="0" err="1"/>
              <a:t>All</a:t>
            </a:r>
            <a:r>
              <a:rPr lang="el-GR" dirty="0"/>
              <a:t> </a:t>
            </a:r>
            <a:r>
              <a:rPr lang="el-GR" dirty="0" err="1"/>
              <a:t>Programs</a:t>
            </a:r>
            <a:r>
              <a:rPr lang="el-GR" dirty="0"/>
              <a:t> / Όλα τα προγράμματα</a:t>
            </a:r>
            <a:r>
              <a:rPr lang="en-US" dirty="0" smtClean="0"/>
              <a:t>”</a:t>
            </a:r>
            <a:r>
              <a:rPr lang="el-GR" dirty="0" smtClean="0"/>
              <a:t> θα εμφανιστούν στην λίστα μας όλα τα προγράμματα του υπολογιστή.</a:t>
            </a:r>
            <a:endParaRPr lang="el-GR" dirty="0"/>
          </a:p>
          <a:p>
            <a:pPr marL="0" indent="0">
              <a:buNone/>
            </a:pPr>
            <a:endParaRPr lang="el-GR" dirty="0"/>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11</a:t>
            </a:fld>
            <a:endParaRPr lang="en-GB" dirty="0">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060" y="2548696"/>
            <a:ext cx="3806532" cy="2220091"/>
          </a:xfrm>
          <a:prstGeom prst="rect">
            <a:avLst/>
          </a:prstGeom>
        </p:spPr>
      </p:pic>
      <p:sp>
        <p:nvSpPr>
          <p:cNvPr id="6" name="Right Arrow 5"/>
          <p:cNvSpPr/>
          <p:nvPr/>
        </p:nvSpPr>
        <p:spPr>
          <a:xfrm>
            <a:off x="1735650" y="4668394"/>
            <a:ext cx="563880" cy="91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1"/>
          <p:cNvSpPr>
            <a:spLocks noGrp="1"/>
          </p:cNvSpPr>
          <p:nvPr>
            <p:ph type="title"/>
          </p:nvPr>
        </p:nvSpPr>
        <p:spPr>
          <a:xfrm>
            <a:off x="0" y="581025"/>
            <a:ext cx="9144000" cy="1066797"/>
          </a:xfrm>
        </p:spPr>
        <p:txBody>
          <a:bodyPr>
            <a:normAutofit/>
          </a:bodyPr>
          <a:lstStyle/>
          <a:p>
            <a:pPr algn="ctr"/>
            <a:r>
              <a:rPr lang="el-GR" b="1" dirty="0">
                <a:effectLst>
                  <a:outerShdw blurRad="38100" dist="38100" dir="2700000" algn="tl">
                    <a:srgbClr val="000000">
                      <a:alpha val="43137"/>
                    </a:srgbClr>
                  </a:outerShdw>
                </a:effectLst>
              </a:rPr>
              <a:t>Γραμμή εργασιών (</a:t>
            </a:r>
            <a:r>
              <a:rPr lang="el-GR" b="1" dirty="0" err="1">
                <a:effectLst>
                  <a:outerShdw blurRad="38100" dist="38100" dir="2700000" algn="tl">
                    <a:srgbClr val="000000">
                      <a:alpha val="43137"/>
                    </a:srgbClr>
                  </a:outerShdw>
                </a:effectLst>
              </a:rPr>
              <a:t>taskbar</a:t>
            </a:r>
            <a:r>
              <a:rPr lang="el-GR" b="1" dirty="0">
                <a:effectLst>
                  <a:outerShdw blurRad="38100" dist="38100" dir="2700000" algn="tl">
                    <a:srgbClr val="000000">
                      <a:alpha val="43137"/>
                    </a:srgbClr>
                  </a:outerShdw>
                </a:effectLst>
              </a:rPr>
              <a:t>) σε έναν υπολογιστή</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6237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effectLst>
                  <a:outerShdw blurRad="38100" dist="38100" dir="2700000" algn="tl">
                    <a:srgbClr val="000000">
                      <a:alpha val="43137"/>
                    </a:srgbClr>
                  </a:outerShdw>
                </a:effectLst>
              </a:rPr>
              <a:t>Χρήση πληκτρολογίου/ποντικιού</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l-GR" dirty="0" smtClean="0"/>
              <a:t>Με το πληκτρολόγιο και το ποντίκι ο χρήστης δίνει εντολές στον υπολογιστή.</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12</a:t>
            </a:fld>
            <a:endParaRPr lang="en-GB" dirty="0">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125" y="3558540"/>
            <a:ext cx="5081027" cy="212629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4031775"/>
            <a:ext cx="2551112" cy="1530667"/>
          </a:xfrm>
          <a:prstGeom prst="rect">
            <a:avLst/>
          </a:prstGeom>
        </p:spPr>
      </p:pic>
    </p:spTree>
    <p:extLst>
      <p:ext uri="{BB962C8B-B14F-4D97-AF65-F5344CB8AC3E}">
        <p14:creationId xmlns:p14="http://schemas.microsoft.com/office/powerpoint/2010/main" val="3621070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effectLst>
                  <a:outerShdw blurRad="38100" dist="38100" dir="2700000" algn="tl">
                    <a:srgbClr val="000000">
                      <a:alpha val="43137"/>
                    </a:srgbClr>
                  </a:outerShdw>
                </a:effectLst>
              </a:rPr>
              <a:t>Πως χρησιμοποιούμε το ποντίκι</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7645" y="1546861"/>
            <a:ext cx="8728710" cy="2598420"/>
          </a:xfrm>
        </p:spPr>
        <p:txBody>
          <a:bodyPr>
            <a:normAutofit/>
          </a:bodyPr>
          <a:lstStyle/>
          <a:p>
            <a:pPr marL="0" indent="0">
              <a:buNone/>
            </a:pPr>
            <a:r>
              <a:rPr lang="el-GR" dirty="0" smtClean="0"/>
              <a:t>Τοποθετήστε </a:t>
            </a:r>
            <a:r>
              <a:rPr lang="el-GR" dirty="0"/>
              <a:t>τον αντίχειρά σας στην αριστερή πλευρά του ποντικιού, τον δείκτη στο αριστερό πλήκτρο </a:t>
            </a:r>
            <a:r>
              <a:rPr lang="el-GR" dirty="0" smtClean="0"/>
              <a:t>του</a:t>
            </a:r>
            <a:r>
              <a:rPr lang="en-US" dirty="0" smtClean="0"/>
              <a:t> </a:t>
            </a:r>
            <a:r>
              <a:rPr lang="el-GR" dirty="0" smtClean="0"/>
              <a:t>ποντικιού</a:t>
            </a:r>
            <a:r>
              <a:rPr lang="el-GR" dirty="0"/>
              <a:t>, τον µ</a:t>
            </a:r>
            <a:r>
              <a:rPr lang="el-GR" dirty="0" err="1"/>
              <a:t>έσο</a:t>
            </a:r>
            <a:r>
              <a:rPr lang="el-GR" dirty="0"/>
              <a:t> στο δεξί πλήκτρο του ποντικιού και τα υπόλοιπα δάκτυλά σας στην δεξιά πλευρά </a:t>
            </a:r>
            <a:r>
              <a:rPr lang="el-GR" dirty="0" smtClean="0"/>
              <a:t>του</a:t>
            </a:r>
            <a:r>
              <a:rPr lang="en-US" dirty="0" smtClean="0"/>
              <a:t> </a:t>
            </a:r>
            <a:r>
              <a:rPr lang="el-GR" dirty="0" smtClean="0"/>
              <a:t>ποντικιού</a:t>
            </a:r>
            <a:r>
              <a:rPr lang="el-GR" dirty="0"/>
              <a:t>. Η επάνω επιφάνεια του ποντικιού µ</a:t>
            </a:r>
            <a:r>
              <a:rPr lang="el-GR" dirty="0" err="1"/>
              <a:t>παίνει</a:t>
            </a:r>
            <a:r>
              <a:rPr lang="el-GR" dirty="0"/>
              <a:t> µ</a:t>
            </a:r>
            <a:r>
              <a:rPr lang="el-GR" dirty="0" err="1"/>
              <a:t>έσα</a:t>
            </a:r>
            <a:r>
              <a:rPr lang="el-GR" dirty="0"/>
              <a:t> στην </a:t>
            </a:r>
            <a:r>
              <a:rPr lang="el-GR" dirty="0" err="1"/>
              <a:t>παλάµη</a:t>
            </a:r>
            <a:r>
              <a:rPr lang="el-GR" dirty="0"/>
              <a:t> σας.</a:t>
            </a:r>
          </a:p>
          <a:p>
            <a:endParaRPr lang="el-GR" dirty="0"/>
          </a:p>
          <a:p>
            <a:pPr marL="0" indent="0">
              <a:buNone/>
            </a:pP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13</a:t>
            </a:fld>
            <a:endParaRPr lang="en-GB" dirty="0">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2468" y="3619500"/>
            <a:ext cx="3899021" cy="2563178"/>
          </a:xfrm>
          <a:prstGeom prst="rect">
            <a:avLst/>
          </a:prstGeom>
        </p:spPr>
      </p:pic>
      <p:sp>
        <p:nvSpPr>
          <p:cNvPr id="6" name="TextBox 5"/>
          <p:cNvSpPr txBox="1"/>
          <p:nvPr/>
        </p:nvSpPr>
        <p:spPr>
          <a:xfrm>
            <a:off x="207645" y="3848100"/>
            <a:ext cx="3861435" cy="2334578"/>
          </a:xfrm>
          <a:prstGeom prst="rect">
            <a:avLst/>
          </a:prstGeom>
          <a:noFill/>
        </p:spPr>
        <p:txBody>
          <a:bodyPr wrap="square" rtlCol="0">
            <a:spAutoFit/>
          </a:bodyPr>
          <a:lstStyle/>
          <a:p>
            <a:r>
              <a:rPr lang="el-GR" sz="2400" b="1" dirty="0" err="1">
                <a:solidFill>
                  <a:srgbClr val="92D050"/>
                </a:solidFill>
                <a:effectLst>
                  <a:outerShdw blurRad="38100" dist="38100" dir="2700000" algn="tl">
                    <a:srgbClr val="000000">
                      <a:alpha val="43137"/>
                    </a:srgbClr>
                  </a:outerShdw>
                </a:effectLst>
              </a:rPr>
              <a:t>Πατάµε</a:t>
            </a:r>
            <a:r>
              <a:rPr lang="el-GR" sz="2400" b="1" dirty="0">
                <a:solidFill>
                  <a:srgbClr val="92D050"/>
                </a:solidFill>
                <a:effectLst>
                  <a:outerShdw blurRad="38100" dist="38100" dir="2700000" algn="tl">
                    <a:srgbClr val="000000">
                      <a:alpha val="43137"/>
                    </a:srgbClr>
                  </a:outerShdw>
                </a:effectLst>
              </a:rPr>
              <a:t> το πλήκτρο του ποντικιού απαλά και </a:t>
            </a:r>
            <a:r>
              <a:rPr lang="el-GR" sz="2400" b="1" dirty="0" err="1">
                <a:solidFill>
                  <a:srgbClr val="92D050"/>
                </a:solidFill>
                <a:effectLst>
                  <a:outerShdw blurRad="38100" dist="38100" dir="2700000" algn="tl">
                    <a:srgbClr val="000000">
                      <a:alpha val="43137"/>
                    </a:srgbClr>
                  </a:outerShdw>
                </a:effectLst>
              </a:rPr>
              <a:t>στιγµιαία</a:t>
            </a:r>
            <a:r>
              <a:rPr lang="el-GR" sz="2400" b="1" dirty="0">
                <a:solidFill>
                  <a:srgbClr val="92D050"/>
                </a:solidFill>
                <a:effectLst>
                  <a:outerShdw blurRad="38100" dist="38100" dir="2700000" algn="tl">
                    <a:srgbClr val="000000">
                      <a:alpha val="43137"/>
                    </a:srgbClr>
                  </a:outerShdw>
                </a:effectLst>
              </a:rPr>
              <a:t> κρατώντας το ποντίκι ακίνητο. </a:t>
            </a:r>
            <a:r>
              <a:rPr lang="el-GR" sz="2400" b="1" dirty="0" smtClean="0">
                <a:solidFill>
                  <a:srgbClr val="92D050"/>
                </a:solidFill>
                <a:effectLst>
                  <a:outerShdw blurRad="38100" dist="38100" dir="2700000" algn="tl">
                    <a:srgbClr val="000000">
                      <a:alpha val="43137"/>
                    </a:srgbClr>
                  </a:outerShdw>
                </a:effectLst>
              </a:rPr>
              <a:t>Είναι </a:t>
            </a:r>
            <a:r>
              <a:rPr lang="el-GR" sz="2400" b="1" dirty="0" err="1" smtClean="0">
                <a:solidFill>
                  <a:srgbClr val="92D050"/>
                </a:solidFill>
                <a:effectLst>
                  <a:outerShdw blurRad="38100" dist="38100" dir="2700000" algn="tl">
                    <a:srgbClr val="000000">
                      <a:alpha val="43137"/>
                    </a:srgbClr>
                  </a:outerShdw>
                </a:effectLst>
              </a:rPr>
              <a:t>σηµαντικό</a:t>
            </a:r>
            <a:r>
              <a:rPr lang="el-GR" sz="2400" b="1" dirty="0" smtClean="0">
                <a:solidFill>
                  <a:srgbClr val="92D050"/>
                </a:solidFill>
                <a:effectLst>
                  <a:outerShdw blurRad="38100" dist="38100" dir="2700000" algn="tl">
                    <a:srgbClr val="000000">
                      <a:alpha val="43137"/>
                    </a:srgbClr>
                  </a:outerShdw>
                </a:effectLst>
              </a:rPr>
              <a:t> </a:t>
            </a:r>
            <a:r>
              <a:rPr lang="el-GR" sz="2400" b="1" dirty="0">
                <a:solidFill>
                  <a:srgbClr val="92D050"/>
                </a:solidFill>
                <a:effectLst>
                  <a:outerShdw blurRad="38100" dist="38100" dir="2700000" algn="tl">
                    <a:srgbClr val="000000">
                      <a:alpha val="43137"/>
                    </a:srgbClr>
                  </a:outerShdw>
                </a:effectLst>
              </a:rPr>
              <a:t>να </a:t>
            </a:r>
            <a:r>
              <a:rPr lang="el-GR" sz="2400" b="1" dirty="0" err="1">
                <a:solidFill>
                  <a:srgbClr val="92D050"/>
                </a:solidFill>
                <a:effectLst>
                  <a:outerShdw blurRad="38100" dist="38100" dir="2700000" algn="tl">
                    <a:srgbClr val="000000">
                      <a:alpha val="43137"/>
                    </a:srgbClr>
                  </a:outerShdw>
                </a:effectLst>
              </a:rPr>
              <a:t>έχουµε</a:t>
            </a:r>
            <a:r>
              <a:rPr lang="el-GR" sz="2400" b="1" dirty="0">
                <a:solidFill>
                  <a:srgbClr val="92D050"/>
                </a:solidFill>
                <a:effectLst>
                  <a:outerShdw blurRad="38100" dist="38100" dir="2700000" algn="tl">
                    <a:srgbClr val="000000">
                      <a:alpha val="43137"/>
                    </a:srgbClr>
                  </a:outerShdw>
                </a:effectLst>
              </a:rPr>
              <a:t> το ποντίκι </a:t>
            </a:r>
            <a:r>
              <a:rPr lang="el-GR" sz="2400" b="1" dirty="0" smtClean="0">
                <a:solidFill>
                  <a:srgbClr val="92D050"/>
                </a:solidFill>
                <a:effectLst>
                  <a:outerShdw blurRad="38100" dist="38100" dir="2700000" algn="tl">
                    <a:srgbClr val="000000">
                      <a:alpha val="43137"/>
                    </a:srgbClr>
                  </a:outerShdw>
                </a:effectLst>
              </a:rPr>
              <a:t>ακίνητο.</a:t>
            </a:r>
            <a:endParaRPr lang="en-US" sz="2400" b="1" dirty="0">
              <a:solidFill>
                <a:srgbClr val="92D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6480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normAutofit/>
          </a:bodyPr>
          <a:lstStyle/>
          <a:p>
            <a:pPr algn="ctr"/>
            <a:r>
              <a:rPr lang="el-GR" b="1" dirty="0">
                <a:effectLst>
                  <a:outerShdw blurRad="38100" dist="38100" dir="2700000" algn="tl">
                    <a:srgbClr val="000000">
                      <a:alpha val="43137"/>
                    </a:srgbClr>
                  </a:outerShdw>
                </a:effectLst>
              </a:rPr>
              <a:t>Πως χρησιμοποιούμε το ποντίκι</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7500" lnSpcReduction="20000"/>
          </a:bodyPr>
          <a:lstStyle/>
          <a:p>
            <a:pPr marL="0" indent="0">
              <a:buNone/>
            </a:pPr>
            <a:r>
              <a:rPr lang="el-GR" dirty="0" smtClean="0"/>
              <a:t>• </a:t>
            </a:r>
            <a:r>
              <a:rPr lang="el-GR" b="1" dirty="0" err="1">
                <a:solidFill>
                  <a:srgbClr val="92D050"/>
                </a:solidFill>
                <a:effectLst>
                  <a:outerShdw blurRad="38100" dist="38100" dir="2700000" algn="tl">
                    <a:srgbClr val="000000">
                      <a:alpha val="43137"/>
                    </a:srgbClr>
                  </a:outerShdw>
                </a:effectLst>
              </a:rPr>
              <a:t>Πάτηµα</a:t>
            </a:r>
            <a:r>
              <a:rPr lang="el-GR" b="1" dirty="0">
                <a:solidFill>
                  <a:srgbClr val="92D050"/>
                </a:solidFill>
                <a:effectLst>
                  <a:outerShdw blurRad="38100" dist="38100" dir="2700000" algn="tl">
                    <a:srgbClr val="000000">
                      <a:alpha val="43137"/>
                    </a:srgbClr>
                  </a:outerShdw>
                </a:effectLst>
              </a:rPr>
              <a:t> του Αριστερού Πλήκτρου του </a:t>
            </a:r>
            <a:r>
              <a:rPr lang="el-GR" b="1" dirty="0" smtClean="0">
                <a:solidFill>
                  <a:srgbClr val="92D050"/>
                </a:solidFill>
                <a:effectLst>
                  <a:outerShdw blurRad="38100" dist="38100" dir="2700000" algn="tl">
                    <a:srgbClr val="000000">
                      <a:alpha val="43137"/>
                    </a:srgbClr>
                  </a:outerShdw>
                </a:effectLst>
              </a:rPr>
              <a:t>Ποντικιού</a:t>
            </a:r>
            <a:r>
              <a:rPr lang="el-GR" dirty="0" smtClean="0"/>
              <a:t>: </a:t>
            </a:r>
            <a:r>
              <a:rPr lang="el-GR" dirty="0"/>
              <a:t>Επιλέγει ένα αρχείο ή φάκελο, ή ενεργοποιεί </a:t>
            </a:r>
            <a:r>
              <a:rPr lang="el-GR" dirty="0" err="1" smtClean="0"/>
              <a:t>ορισµένες</a:t>
            </a:r>
            <a:r>
              <a:rPr lang="el-GR" dirty="0" smtClean="0"/>
              <a:t> εντολές </a:t>
            </a:r>
            <a:r>
              <a:rPr lang="el-GR" dirty="0"/>
              <a:t>ή επιλογές σε µ</a:t>
            </a:r>
            <a:r>
              <a:rPr lang="el-GR" dirty="0" err="1"/>
              <a:t>ενού</a:t>
            </a:r>
            <a:r>
              <a:rPr lang="el-GR" dirty="0"/>
              <a:t>, παράθυρα διαλόγων κτλ.</a:t>
            </a:r>
          </a:p>
          <a:p>
            <a:pPr marL="0" indent="0">
              <a:buNone/>
            </a:pPr>
            <a:r>
              <a:rPr lang="el-GR" dirty="0"/>
              <a:t>• </a:t>
            </a:r>
            <a:r>
              <a:rPr lang="el-GR" b="1" dirty="0">
                <a:solidFill>
                  <a:srgbClr val="92D050"/>
                </a:solidFill>
                <a:effectLst>
                  <a:outerShdw blurRad="38100" dist="38100" dir="2700000" algn="tl">
                    <a:srgbClr val="000000">
                      <a:alpha val="43137"/>
                    </a:srgbClr>
                  </a:outerShdw>
                </a:effectLst>
              </a:rPr>
              <a:t>∆</a:t>
            </a:r>
            <a:r>
              <a:rPr lang="el-GR" b="1" dirty="0" err="1">
                <a:solidFill>
                  <a:srgbClr val="92D050"/>
                </a:solidFill>
                <a:effectLst>
                  <a:outerShdw blurRad="38100" dist="38100" dir="2700000" algn="tl">
                    <a:srgbClr val="000000">
                      <a:alpha val="43137"/>
                    </a:srgbClr>
                  </a:outerShdw>
                </a:effectLst>
              </a:rPr>
              <a:t>ιπλό</a:t>
            </a:r>
            <a:r>
              <a:rPr lang="el-GR" b="1" dirty="0">
                <a:solidFill>
                  <a:srgbClr val="92D050"/>
                </a:solidFill>
                <a:effectLst>
                  <a:outerShdw blurRad="38100" dist="38100" dir="2700000" algn="tl">
                    <a:srgbClr val="000000">
                      <a:alpha val="43137"/>
                    </a:srgbClr>
                  </a:outerShdw>
                </a:effectLst>
              </a:rPr>
              <a:t> </a:t>
            </a:r>
            <a:r>
              <a:rPr lang="el-GR" b="1" dirty="0" err="1">
                <a:solidFill>
                  <a:srgbClr val="92D050"/>
                </a:solidFill>
                <a:effectLst>
                  <a:outerShdw blurRad="38100" dist="38100" dir="2700000" algn="tl">
                    <a:srgbClr val="000000">
                      <a:alpha val="43137"/>
                    </a:srgbClr>
                  </a:outerShdw>
                </a:effectLst>
              </a:rPr>
              <a:t>Πάτηµα</a:t>
            </a:r>
            <a:r>
              <a:rPr lang="el-GR" b="1" dirty="0">
                <a:solidFill>
                  <a:srgbClr val="92D050"/>
                </a:solidFill>
                <a:effectLst>
                  <a:outerShdw blurRad="38100" dist="38100" dir="2700000" algn="tl">
                    <a:srgbClr val="000000">
                      <a:alpha val="43137"/>
                    </a:srgbClr>
                  </a:outerShdw>
                </a:effectLst>
              </a:rPr>
              <a:t> του Αριστερού Πλήκτρου του </a:t>
            </a:r>
            <a:r>
              <a:rPr lang="el-GR" b="1" dirty="0" smtClean="0">
                <a:solidFill>
                  <a:srgbClr val="92D050"/>
                </a:solidFill>
                <a:effectLst>
                  <a:outerShdw blurRad="38100" dist="38100" dir="2700000" algn="tl">
                    <a:srgbClr val="000000">
                      <a:alpha val="43137"/>
                    </a:srgbClr>
                  </a:outerShdw>
                </a:effectLst>
              </a:rPr>
              <a:t>Ποντικιού</a:t>
            </a:r>
            <a:r>
              <a:rPr lang="el-GR" dirty="0" smtClean="0"/>
              <a:t>: Ενεργοποιεί </a:t>
            </a:r>
            <a:r>
              <a:rPr lang="el-GR" dirty="0"/>
              <a:t>τα </a:t>
            </a:r>
            <a:r>
              <a:rPr lang="el-GR" dirty="0" err="1"/>
              <a:t>αντικείµενα</a:t>
            </a:r>
            <a:r>
              <a:rPr lang="el-GR" dirty="0"/>
              <a:t> όπως </a:t>
            </a:r>
            <a:r>
              <a:rPr lang="el-GR" dirty="0" err="1" smtClean="0"/>
              <a:t>προγρά</a:t>
            </a:r>
            <a:r>
              <a:rPr lang="el-GR" dirty="0" smtClean="0"/>
              <a:t>µµ</a:t>
            </a:r>
            <a:r>
              <a:rPr lang="el-GR" dirty="0" err="1" smtClean="0"/>
              <a:t>ατα</a:t>
            </a:r>
            <a:r>
              <a:rPr lang="el-GR" dirty="0" smtClean="0"/>
              <a:t> </a:t>
            </a:r>
            <a:r>
              <a:rPr lang="el-GR" dirty="0" err="1"/>
              <a:t>κτλ</a:t>
            </a:r>
            <a:endParaRPr lang="el-GR" dirty="0"/>
          </a:p>
          <a:p>
            <a:pPr marL="0" indent="0">
              <a:buNone/>
            </a:pPr>
            <a:r>
              <a:rPr lang="el-GR" dirty="0"/>
              <a:t>• </a:t>
            </a:r>
            <a:r>
              <a:rPr lang="el-GR" b="1" dirty="0" err="1">
                <a:solidFill>
                  <a:srgbClr val="92D050"/>
                </a:solidFill>
                <a:effectLst>
                  <a:outerShdw blurRad="38100" dist="38100" dir="2700000" algn="tl">
                    <a:srgbClr val="000000">
                      <a:alpha val="43137"/>
                    </a:srgbClr>
                  </a:outerShdw>
                </a:effectLst>
              </a:rPr>
              <a:t>Πάτηµα</a:t>
            </a:r>
            <a:r>
              <a:rPr lang="el-GR" b="1" dirty="0">
                <a:solidFill>
                  <a:srgbClr val="92D050"/>
                </a:solidFill>
                <a:effectLst>
                  <a:outerShdw blurRad="38100" dist="38100" dir="2700000" algn="tl">
                    <a:srgbClr val="000000">
                      <a:alpha val="43137"/>
                    </a:srgbClr>
                  </a:outerShdw>
                </a:effectLst>
              </a:rPr>
              <a:t> του ∆</a:t>
            </a:r>
            <a:r>
              <a:rPr lang="el-GR" b="1" dirty="0" err="1">
                <a:solidFill>
                  <a:srgbClr val="92D050"/>
                </a:solidFill>
                <a:effectLst>
                  <a:outerShdw blurRad="38100" dist="38100" dir="2700000" algn="tl">
                    <a:srgbClr val="000000">
                      <a:alpha val="43137"/>
                    </a:srgbClr>
                  </a:outerShdw>
                </a:effectLst>
              </a:rPr>
              <a:t>εξιού</a:t>
            </a:r>
            <a:r>
              <a:rPr lang="el-GR" b="1" dirty="0">
                <a:solidFill>
                  <a:srgbClr val="92D050"/>
                </a:solidFill>
                <a:effectLst>
                  <a:outerShdw blurRad="38100" dist="38100" dir="2700000" algn="tl">
                    <a:srgbClr val="000000">
                      <a:alpha val="43137"/>
                    </a:srgbClr>
                  </a:outerShdw>
                </a:effectLst>
              </a:rPr>
              <a:t> Πλήκτρου του </a:t>
            </a:r>
            <a:r>
              <a:rPr lang="el-GR" b="1" dirty="0" smtClean="0">
                <a:solidFill>
                  <a:srgbClr val="92D050"/>
                </a:solidFill>
                <a:effectLst>
                  <a:outerShdw blurRad="38100" dist="38100" dir="2700000" algn="tl">
                    <a:srgbClr val="000000">
                      <a:alpha val="43137"/>
                    </a:srgbClr>
                  </a:outerShdw>
                </a:effectLst>
              </a:rPr>
              <a:t>Ποντικιού</a:t>
            </a:r>
            <a:r>
              <a:rPr lang="el-GR" dirty="0" smtClean="0"/>
              <a:t>: </a:t>
            </a:r>
            <a:r>
              <a:rPr lang="el-GR" dirty="0"/>
              <a:t>Πατώντας σε διαφορετικά </a:t>
            </a:r>
            <a:r>
              <a:rPr lang="el-GR" dirty="0" err="1"/>
              <a:t>σηµεία</a:t>
            </a:r>
            <a:r>
              <a:rPr lang="el-GR" dirty="0"/>
              <a:t> της οθόνης των </a:t>
            </a:r>
            <a:r>
              <a:rPr lang="el-GR" dirty="0" smtClean="0"/>
              <a:t>Windows ενεργοποιούνται </a:t>
            </a:r>
            <a:r>
              <a:rPr lang="el-GR" dirty="0"/>
              <a:t>τα µ</a:t>
            </a:r>
            <a:r>
              <a:rPr lang="el-GR" dirty="0" err="1"/>
              <a:t>ενού</a:t>
            </a:r>
            <a:r>
              <a:rPr lang="el-GR" dirty="0"/>
              <a:t> </a:t>
            </a:r>
            <a:r>
              <a:rPr lang="el-GR" dirty="0" err="1"/>
              <a:t>συντόµευσης</a:t>
            </a:r>
            <a:r>
              <a:rPr lang="el-GR" dirty="0"/>
              <a:t> του αντίστοιχου </a:t>
            </a:r>
            <a:r>
              <a:rPr lang="el-GR" dirty="0" err="1"/>
              <a:t>αντικειµένου</a:t>
            </a:r>
            <a:r>
              <a:rPr lang="el-GR" dirty="0"/>
              <a:t>.</a:t>
            </a:r>
          </a:p>
          <a:p>
            <a:pPr marL="0" indent="0">
              <a:buNone/>
            </a:pPr>
            <a:r>
              <a:rPr lang="el-GR" dirty="0"/>
              <a:t>• </a:t>
            </a:r>
            <a:r>
              <a:rPr lang="el-GR" b="1" dirty="0" err="1">
                <a:solidFill>
                  <a:srgbClr val="92D050"/>
                </a:solidFill>
                <a:effectLst>
                  <a:outerShdw blurRad="38100" dist="38100" dir="2700000" algn="tl">
                    <a:srgbClr val="000000">
                      <a:alpha val="43137"/>
                    </a:srgbClr>
                  </a:outerShdw>
                </a:effectLst>
              </a:rPr>
              <a:t>Σύρσιµο</a:t>
            </a:r>
            <a:r>
              <a:rPr lang="el-GR" b="1" dirty="0">
                <a:solidFill>
                  <a:srgbClr val="92D050"/>
                </a:solidFill>
                <a:effectLst>
                  <a:outerShdw blurRad="38100" dist="38100" dir="2700000" algn="tl">
                    <a:srgbClr val="000000">
                      <a:alpha val="43137"/>
                    </a:srgbClr>
                  </a:outerShdw>
                </a:effectLst>
              </a:rPr>
              <a:t> και </a:t>
            </a:r>
            <a:r>
              <a:rPr lang="el-GR" b="1" dirty="0" smtClean="0">
                <a:solidFill>
                  <a:srgbClr val="92D050"/>
                </a:solidFill>
                <a:effectLst>
                  <a:outerShdw blurRad="38100" dist="38100" dir="2700000" algn="tl">
                    <a:srgbClr val="000000">
                      <a:alpha val="43137"/>
                    </a:srgbClr>
                  </a:outerShdw>
                </a:effectLst>
              </a:rPr>
              <a:t>Απόθεση</a:t>
            </a:r>
            <a:r>
              <a:rPr lang="el-GR" dirty="0" smtClean="0"/>
              <a:t>: </a:t>
            </a:r>
            <a:r>
              <a:rPr lang="el-GR" dirty="0" err="1" smtClean="0"/>
              <a:t>Επιλέγουµε</a:t>
            </a:r>
            <a:r>
              <a:rPr lang="el-GR" dirty="0" smtClean="0"/>
              <a:t> </a:t>
            </a:r>
            <a:r>
              <a:rPr lang="el-GR" dirty="0"/>
              <a:t>ένα </a:t>
            </a:r>
            <a:r>
              <a:rPr lang="el-GR" dirty="0" err="1"/>
              <a:t>αντικείµενο</a:t>
            </a:r>
            <a:r>
              <a:rPr lang="el-GR" dirty="0"/>
              <a:t> και κρατώντας </a:t>
            </a:r>
            <a:r>
              <a:rPr lang="el-GR" dirty="0" err="1"/>
              <a:t>πατηµένο</a:t>
            </a:r>
            <a:r>
              <a:rPr lang="el-GR" dirty="0"/>
              <a:t> το αριστερό πλήκτρο </a:t>
            </a:r>
            <a:r>
              <a:rPr lang="el-GR" dirty="0" smtClean="0"/>
              <a:t>του ποντικιού </a:t>
            </a:r>
            <a:r>
              <a:rPr lang="el-GR" dirty="0"/>
              <a:t>µ</a:t>
            </a:r>
            <a:r>
              <a:rPr lang="el-GR" dirty="0" err="1"/>
              <a:t>εταφέρουµε</a:t>
            </a:r>
            <a:r>
              <a:rPr lang="el-GR" dirty="0"/>
              <a:t> το </a:t>
            </a:r>
            <a:r>
              <a:rPr lang="el-GR" dirty="0" err="1"/>
              <a:t>αντικείµενο</a:t>
            </a:r>
            <a:r>
              <a:rPr lang="el-GR" dirty="0"/>
              <a:t> µε την κίνηση του ποντικιού σε όποιο </a:t>
            </a:r>
            <a:r>
              <a:rPr lang="el-GR" dirty="0" err="1"/>
              <a:t>σηµείο</a:t>
            </a:r>
            <a:r>
              <a:rPr lang="el-GR" dirty="0"/>
              <a:t> </a:t>
            </a:r>
            <a:r>
              <a:rPr lang="el-GR" dirty="0" smtClean="0"/>
              <a:t>που </a:t>
            </a:r>
            <a:r>
              <a:rPr lang="el-GR" dirty="0" err="1" smtClean="0"/>
              <a:t>θέλουµε</a:t>
            </a:r>
            <a:r>
              <a:rPr lang="el-GR" dirty="0"/>
              <a:t>. Ελευθερώνοντας το </a:t>
            </a:r>
            <a:r>
              <a:rPr lang="el-GR" dirty="0" smtClean="0"/>
              <a:t>πλήκτρο, </a:t>
            </a:r>
            <a:r>
              <a:rPr lang="el-GR" dirty="0"/>
              <a:t>το </a:t>
            </a:r>
            <a:r>
              <a:rPr lang="el-GR" dirty="0" err="1"/>
              <a:t>αντικείµενο</a:t>
            </a:r>
            <a:r>
              <a:rPr lang="el-GR" dirty="0"/>
              <a:t> τοποθετείται στη θέση όπου </a:t>
            </a:r>
            <a:r>
              <a:rPr lang="el-GR" dirty="0" err="1"/>
              <a:t>ελευθερώσαµε</a:t>
            </a:r>
            <a:r>
              <a:rPr lang="el-GR" dirty="0"/>
              <a:t> το </a:t>
            </a:r>
            <a:r>
              <a:rPr lang="el-GR" dirty="0" smtClean="0"/>
              <a:t>πλήκτρο του </a:t>
            </a:r>
            <a:r>
              <a:rPr lang="el-GR" dirty="0"/>
              <a:t>ποντικιού. </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14</a:t>
            </a:fld>
            <a:endParaRPr lang="en-GB" dirty="0">
              <a:solidFill>
                <a:prstClr val="black">
                  <a:tint val="75000"/>
                </a:prstClr>
              </a:solidFill>
            </a:endParaRPr>
          </a:p>
        </p:txBody>
      </p:sp>
    </p:spTree>
    <p:extLst>
      <p:ext uri="{BB962C8B-B14F-4D97-AF65-F5344CB8AC3E}">
        <p14:creationId xmlns:p14="http://schemas.microsoft.com/office/powerpoint/2010/main" val="1113327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effectLst>
                  <a:outerShdw blurRad="38100" dist="38100" dir="2700000" algn="tl">
                    <a:srgbClr val="000000">
                      <a:alpha val="43137"/>
                    </a:srgbClr>
                  </a:outerShdw>
                </a:effectLst>
              </a:rPr>
              <a:t>Τα βασικά πλήκτρα του πληκτρολογίου</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71500" y="1691800"/>
            <a:ext cx="7886700" cy="4549140"/>
          </a:xfrm>
        </p:spPr>
        <p:txBody>
          <a:bodyPr>
            <a:normAutofit fontScale="40000" lnSpcReduction="20000"/>
          </a:bodyPr>
          <a:lstStyle/>
          <a:p>
            <a:pPr marL="0" indent="0">
              <a:buNone/>
            </a:pPr>
            <a:r>
              <a:rPr lang="el-GR" sz="4200" dirty="0"/>
              <a:t>Τα πλήκτρα στο πληκτρολόγιο μπορούν να χωριστούν σε διάφορες ομάδες, ανάλογα με τη </a:t>
            </a:r>
            <a:r>
              <a:rPr lang="el-GR" sz="4200" dirty="0" smtClean="0"/>
              <a:t>λειτουργία τους</a:t>
            </a:r>
            <a:r>
              <a:rPr lang="el-GR" sz="4200" dirty="0"/>
              <a:t>:</a:t>
            </a:r>
          </a:p>
          <a:p>
            <a:r>
              <a:rPr lang="el-GR" sz="4200" dirty="0" smtClean="0"/>
              <a:t> </a:t>
            </a:r>
            <a:r>
              <a:rPr lang="el-GR" sz="4200" b="1" dirty="0">
                <a:solidFill>
                  <a:srgbClr val="92D050"/>
                </a:solidFill>
                <a:effectLst>
                  <a:outerShdw blurRad="38100" dist="38100" dir="2700000" algn="tl">
                    <a:srgbClr val="000000">
                      <a:alpha val="43137"/>
                    </a:srgbClr>
                  </a:outerShdw>
                </a:effectLst>
              </a:rPr>
              <a:t>Πλήκτρα πληκτρολόγησης (αλφαριθμητικά</a:t>
            </a:r>
            <a:r>
              <a:rPr lang="el-GR" sz="4200" dirty="0"/>
              <a:t>). Τα πλήκτρα αυτά περιλαμβάνουν τα </a:t>
            </a:r>
            <a:r>
              <a:rPr lang="el-GR" sz="4200" dirty="0" smtClean="0"/>
              <a:t>ίδια πλήκτρα </a:t>
            </a:r>
            <a:r>
              <a:rPr lang="el-GR" sz="4200" dirty="0"/>
              <a:t>γραμμάτων, αριθμών, στίξης και συμβόλων με μια παραδοσιακή γραφομηχανή.</a:t>
            </a:r>
          </a:p>
          <a:p>
            <a:r>
              <a:rPr lang="el-GR" sz="4200" dirty="0" smtClean="0"/>
              <a:t> </a:t>
            </a:r>
            <a:r>
              <a:rPr lang="el-GR" sz="4200" b="1" dirty="0">
                <a:solidFill>
                  <a:srgbClr val="92D050"/>
                </a:solidFill>
                <a:effectLst>
                  <a:outerShdw blurRad="38100" dist="38100" dir="2700000" algn="tl">
                    <a:srgbClr val="000000">
                      <a:alpha val="43137"/>
                    </a:srgbClr>
                  </a:outerShdw>
                </a:effectLst>
              </a:rPr>
              <a:t>Πλήκτρα ελέγχου</a:t>
            </a:r>
            <a:r>
              <a:rPr lang="el-GR" sz="4200" dirty="0"/>
              <a:t>. Τα πλήκτρα αυτά χρησιμοποιούνται μόνα τους ή σε συνδυασμό με </a:t>
            </a:r>
            <a:r>
              <a:rPr lang="el-GR" sz="4200" dirty="0" smtClean="0"/>
              <a:t>άλλα πλήκτρα </a:t>
            </a:r>
            <a:r>
              <a:rPr lang="el-GR" sz="4200" dirty="0"/>
              <a:t>για την εκτέλεση συγκεκριμένων ενεργειών. Τα πλήκτρα ελέγχου που </a:t>
            </a:r>
            <a:r>
              <a:rPr lang="el-GR" sz="4200" dirty="0" smtClean="0"/>
              <a:t>χρησιμοποιούνται συχνότερα </a:t>
            </a:r>
            <a:r>
              <a:rPr lang="el-GR" sz="4200" dirty="0"/>
              <a:t>είναι τα CTRL, ALT, το πλήκτρο με το λογότυπο των Windows και το ESC.</a:t>
            </a:r>
          </a:p>
          <a:p>
            <a:r>
              <a:rPr lang="el-GR" sz="4200" b="1" dirty="0" smtClean="0">
                <a:solidFill>
                  <a:srgbClr val="92D050"/>
                </a:solidFill>
                <a:effectLst>
                  <a:outerShdw blurRad="38100" dist="38100" dir="2700000" algn="tl">
                    <a:srgbClr val="000000">
                      <a:alpha val="43137"/>
                    </a:srgbClr>
                  </a:outerShdw>
                </a:effectLst>
              </a:rPr>
              <a:t>Πλήκτρα </a:t>
            </a:r>
            <a:r>
              <a:rPr lang="el-GR" sz="4200" b="1" dirty="0">
                <a:solidFill>
                  <a:srgbClr val="92D050"/>
                </a:solidFill>
                <a:effectLst>
                  <a:outerShdw blurRad="38100" dist="38100" dir="2700000" algn="tl">
                    <a:srgbClr val="000000">
                      <a:alpha val="43137"/>
                    </a:srgbClr>
                  </a:outerShdw>
                </a:effectLst>
              </a:rPr>
              <a:t>λειτουργιών</a:t>
            </a:r>
            <a:r>
              <a:rPr lang="el-GR" sz="4200" dirty="0">
                <a:solidFill>
                  <a:srgbClr val="92D050"/>
                </a:solidFill>
              </a:rPr>
              <a:t>. </a:t>
            </a:r>
            <a:r>
              <a:rPr lang="el-GR" sz="4200" dirty="0"/>
              <a:t>Τα πλήκτρα λειτουργιών χρησιμοποιούνται για την </a:t>
            </a:r>
            <a:r>
              <a:rPr lang="el-GR" sz="4200" dirty="0" smtClean="0"/>
              <a:t>εκτέλεση συγκεκριμένων </a:t>
            </a:r>
            <a:r>
              <a:rPr lang="el-GR" sz="4200" dirty="0"/>
              <a:t>εργασιών. Έχουν την ετικέτα F1, F2, F3 και ούτω καθεξής, μέχρι το F12. </a:t>
            </a:r>
            <a:r>
              <a:rPr lang="el-GR" sz="4200" dirty="0" smtClean="0"/>
              <a:t>Η λειτουργικότητα </a:t>
            </a:r>
            <a:r>
              <a:rPr lang="el-GR" sz="4200" dirty="0"/>
              <a:t>αυτών των πλήκτρων διαφέρει ανάλογα με το πρόγραμμα.</a:t>
            </a:r>
          </a:p>
          <a:p>
            <a:r>
              <a:rPr lang="el-GR" sz="4200" b="1" dirty="0" smtClean="0">
                <a:solidFill>
                  <a:srgbClr val="92D050"/>
                </a:solidFill>
                <a:effectLst>
                  <a:outerShdw blurRad="38100" dist="38100" dir="2700000" algn="tl">
                    <a:srgbClr val="000000">
                      <a:alpha val="43137"/>
                    </a:srgbClr>
                  </a:outerShdw>
                </a:effectLst>
              </a:rPr>
              <a:t>Πλήκτρα </a:t>
            </a:r>
            <a:r>
              <a:rPr lang="el-GR" sz="4200" b="1" dirty="0">
                <a:solidFill>
                  <a:srgbClr val="92D050"/>
                </a:solidFill>
                <a:effectLst>
                  <a:outerShdw blurRad="38100" dist="38100" dir="2700000" algn="tl">
                    <a:srgbClr val="000000">
                      <a:alpha val="43137"/>
                    </a:srgbClr>
                  </a:outerShdw>
                </a:effectLst>
              </a:rPr>
              <a:t>περιήγησης</a:t>
            </a:r>
            <a:r>
              <a:rPr lang="el-GR" sz="4200" dirty="0">
                <a:solidFill>
                  <a:srgbClr val="92D050"/>
                </a:solidFill>
              </a:rPr>
              <a:t>. </a:t>
            </a:r>
            <a:r>
              <a:rPr lang="el-GR" sz="4200" dirty="0"/>
              <a:t>Τα πλήκτρα αυτά χρησιμοποιούνται για την περιήγηση σε έγγραφα </a:t>
            </a:r>
            <a:r>
              <a:rPr lang="el-GR" sz="4200" dirty="0" smtClean="0"/>
              <a:t>ή ιστοσελίδες </a:t>
            </a:r>
            <a:r>
              <a:rPr lang="el-GR" sz="4200" dirty="0"/>
              <a:t>και για την επεξεργασία κειμένου. Περιλαμβάνουν τα πλήκτρα βέλους, τα </a:t>
            </a:r>
            <a:r>
              <a:rPr lang="el-GR" sz="4200" dirty="0" smtClean="0"/>
              <a:t>πλήκτρα HOME</a:t>
            </a:r>
            <a:r>
              <a:rPr lang="el-GR" sz="4200" dirty="0"/>
              <a:t>, END, PAGE UP, PAGE DOWN, DELETE και INSERT.</a:t>
            </a:r>
          </a:p>
          <a:p>
            <a:r>
              <a:rPr lang="el-GR" sz="4200" b="1" dirty="0" smtClean="0">
                <a:solidFill>
                  <a:srgbClr val="92D050"/>
                </a:solidFill>
                <a:effectLst>
                  <a:outerShdw blurRad="38100" dist="38100" dir="2700000" algn="tl">
                    <a:srgbClr val="000000">
                      <a:alpha val="43137"/>
                    </a:srgbClr>
                  </a:outerShdw>
                </a:effectLst>
              </a:rPr>
              <a:t>Αριθμητικό </a:t>
            </a:r>
            <a:r>
              <a:rPr lang="el-GR" sz="4200" b="1" dirty="0">
                <a:solidFill>
                  <a:srgbClr val="92D050"/>
                </a:solidFill>
                <a:effectLst>
                  <a:outerShdw blurRad="38100" dist="38100" dir="2700000" algn="tl">
                    <a:srgbClr val="000000">
                      <a:alpha val="43137"/>
                    </a:srgbClr>
                  </a:outerShdw>
                </a:effectLst>
              </a:rPr>
              <a:t>πληκτρολόγιο</a:t>
            </a:r>
            <a:r>
              <a:rPr lang="el-GR" sz="4200" dirty="0">
                <a:solidFill>
                  <a:srgbClr val="92D050"/>
                </a:solidFill>
              </a:rPr>
              <a:t>. </a:t>
            </a:r>
            <a:r>
              <a:rPr lang="el-GR" sz="4200" dirty="0"/>
              <a:t>Το αριθμητικό πληκτρολόγιο χρησιμεύει στη γρήγορη </a:t>
            </a:r>
            <a:r>
              <a:rPr lang="el-GR" sz="4200" dirty="0" smtClean="0"/>
              <a:t>εισαγωγή αριθμών</a:t>
            </a:r>
            <a:r>
              <a:rPr lang="el-GR" sz="4200" dirty="0"/>
              <a:t>. Τα πλήκτρα είναι ομαδοποιημένα σε ένα τμήμα που μοιάζει με </a:t>
            </a:r>
            <a:r>
              <a:rPr lang="el-GR" sz="4200" dirty="0" smtClean="0"/>
              <a:t>συμβατική αριθμομηχανή </a:t>
            </a:r>
            <a:r>
              <a:rPr lang="el-GR" sz="4200" dirty="0"/>
              <a:t>ή αθροιστική μηχανή.</a:t>
            </a:r>
          </a:p>
          <a:p>
            <a:pPr marL="0" indent="0">
              <a:buNone/>
            </a:pPr>
            <a:endParaRPr lang="el-GR" sz="4200" dirty="0"/>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15</a:t>
            </a:fld>
            <a:endParaRPr lang="en-GB" dirty="0">
              <a:solidFill>
                <a:prstClr val="black">
                  <a:tint val="75000"/>
                </a:prstClr>
              </a:solidFill>
            </a:endParaRPr>
          </a:p>
        </p:txBody>
      </p:sp>
    </p:spTree>
    <p:extLst>
      <p:ext uri="{BB962C8B-B14F-4D97-AF65-F5344CB8AC3E}">
        <p14:creationId xmlns:p14="http://schemas.microsoft.com/office/powerpoint/2010/main" val="3976917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effectLst>
                  <a:outerShdw blurRad="38100" dist="38100" dir="2700000" algn="tl">
                    <a:srgbClr val="000000">
                      <a:alpha val="43137"/>
                    </a:srgbClr>
                  </a:outerShdw>
                </a:effectLst>
              </a:rPr>
              <a:t>Τα βασικά πλήκτρα του πληκτρολογίου</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l-GR" dirty="0"/>
              <a:t>Στην παρακάτω εικόνα φαίνεται ο τρόπος διάταξης των πλήκτρων σε ένα τυπικό πληκτρολόγιο. </a:t>
            </a:r>
            <a:r>
              <a:rPr lang="el-GR" dirty="0" smtClean="0"/>
              <a:t>Η διάταξη </a:t>
            </a:r>
            <a:r>
              <a:rPr lang="el-GR" dirty="0"/>
              <a:t>του δικού σας πληκτρολογίου ίσως είναι διαφορετική.</a:t>
            </a:r>
          </a:p>
          <a:p>
            <a:endParaRPr lang="el-GR" dirty="0"/>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16</a:t>
            </a:fld>
            <a:endParaRPr lang="en-GB" dirty="0">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7144" y="3230178"/>
            <a:ext cx="5344271" cy="2781688"/>
          </a:xfrm>
          <a:prstGeom prst="rect">
            <a:avLst/>
          </a:prstGeom>
        </p:spPr>
      </p:pic>
    </p:spTree>
    <p:extLst>
      <p:ext uri="{BB962C8B-B14F-4D97-AF65-F5344CB8AC3E}">
        <p14:creationId xmlns:p14="http://schemas.microsoft.com/office/powerpoint/2010/main" val="947551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325" y="1580776"/>
            <a:ext cx="8515350" cy="2918461"/>
          </a:xfrm>
        </p:spPr>
        <p:txBody>
          <a:bodyPr>
            <a:normAutofit fontScale="70000" lnSpcReduction="20000"/>
          </a:bodyPr>
          <a:lstStyle/>
          <a:p>
            <a:pPr marL="0" indent="0">
              <a:buNone/>
            </a:pPr>
            <a:r>
              <a:rPr lang="el-GR" dirty="0"/>
              <a:t>Εκτός από τα γράμματα, τους αριθμούς, τα σημεία στίξης και τα σύμβολα, στα </a:t>
            </a:r>
            <a:r>
              <a:rPr lang="el-GR" dirty="0" smtClean="0"/>
              <a:t>πλήκτρα</a:t>
            </a:r>
            <a:r>
              <a:rPr lang="en-US" dirty="0" smtClean="0"/>
              <a:t> </a:t>
            </a:r>
            <a:r>
              <a:rPr lang="el-GR" dirty="0" smtClean="0"/>
              <a:t>πληκτρολόγησης </a:t>
            </a:r>
            <a:r>
              <a:rPr lang="el-GR" dirty="0"/>
              <a:t>περιλαμβάνονται επίσης τα SHIFT, CAPS LOCK, TAB, ENTER, SPACEBAR (</a:t>
            </a:r>
            <a:r>
              <a:rPr lang="el-GR" dirty="0" smtClean="0"/>
              <a:t>πλήκτρο</a:t>
            </a:r>
            <a:r>
              <a:rPr lang="en-US" dirty="0" smtClean="0"/>
              <a:t> </a:t>
            </a:r>
            <a:r>
              <a:rPr lang="el-GR" dirty="0" smtClean="0"/>
              <a:t>διαστήματος</a:t>
            </a:r>
            <a:r>
              <a:rPr lang="el-GR" dirty="0"/>
              <a:t>) και BACKSPACE.</a:t>
            </a:r>
          </a:p>
          <a:p>
            <a:pPr marL="0" indent="0">
              <a:buNone/>
            </a:pPr>
            <a:r>
              <a:rPr lang="el-GR" b="1" dirty="0" smtClean="0">
                <a:solidFill>
                  <a:srgbClr val="92D050"/>
                </a:solidFill>
                <a:effectLst>
                  <a:outerShdw blurRad="38100" dist="38100" dir="2700000" algn="tl">
                    <a:srgbClr val="000000">
                      <a:alpha val="43137"/>
                    </a:srgbClr>
                  </a:outerShdw>
                </a:effectLst>
              </a:rPr>
              <a:t>SHIFT</a:t>
            </a:r>
            <a:r>
              <a:rPr lang="el-GR" b="1" dirty="0">
                <a:solidFill>
                  <a:srgbClr val="92D050"/>
                </a:solidFill>
                <a:effectLst>
                  <a:outerShdw blurRad="38100" dist="38100" dir="2700000" algn="tl">
                    <a:srgbClr val="000000">
                      <a:alpha val="43137"/>
                    </a:srgbClr>
                  </a:outerShdw>
                </a:effectLst>
              </a:rPr>
              <a:t>:</a:t>
            </a:r>
            <a:r>
              <a:rPr lang="el-GR" b="1" dirty="0" smtClean="0">
                <a:solidFill>
                  <a:srgbClr val="92D050"/>
                </a:solidFill>
                <a:effectLst>
                  <a:outerShdw blurRad="38100" dist="38100" dir="2700000" algn="tl">
                    <a:srgbClr val="000000">
                      <a:alpha val="43137"/>
                    </a:srgbClr>
                  </a:outerShdw>
                </a:effectLst>
              </a:rPr>
              <a:t> </a:t>
            </a:r>
            <a:r>
              <a:rPr lang="el-GR" dirty="0"/>
              <a:t>Πατήστε SHIFT σε συνδυασμό με κάποιο γράμμα για να </a:t>
            </a:r>
            <a:r>
              <a:rPr lang="el-GR" dirty="0" smtClean="0"/>
              <a:t>πληκτρολογήσετε ένα </a:t>
            </a:r>
            <a:r>
              <a:rPr lang="el-GR" dirty="0"/>
              <a:t>κεφαλαίο γράμμα. Πατήστε SHIFT σε συνδυασμό με κάποιο </a:t>
            </a:r>
            <a:r>
              <a:rPr lang="el-GR" dirty="0" smtClean="0"/>
              <a:t>άλλο πλήκτρο</a:t>
            </a:r>
            <a:r>
              <a:rPr lang="el-GR" dirty="0"/>
              <a:t>, για να πληκτρολογήσετε το σύμβολο που εμφανίζεται στο </a:t>
            </a:r>
            <a:r>
              <a:rPr lang="el-GR" dirty="0" smtClean="0"/>
              <a:t>επάνω μέρος </a:t>
            </a:r>
            <a:r>
              <a:rPr lang="el-GR" dirty="0"/>
              <a:t>του πλήκτρου.</a:t>
            </a:r>
          </a:p>
          <a:p>
            <a:pPr marL="0" indent="0">
              <a:buNone/>
            </a:pPr>
            <a:r>
              <a:rPr lang="el-GR" b="1" dirty="0">
                <a:solidFill>
                  <a:srgbClr val="92D050"/>
                </a:solidFill>
                <a:effectLst>
                  <a:outerShdw blurRad="38100" dist="38100" dir="2700000" algn="tl">
                    <a:srgbClr val="000000">
                      <a:alpha val="43137"/>
                    </a:srgbClr>
                  </a:outerShdw>
                </a:effectLst>
              </a:rPr>
              <a:t>CAPS </a:t>
            </a:r>
            <a:r>
              <a:rPr lang="el-GR" b="1" dirty="0" smtClean="0">
                <a:solidFill>
                  <a:srgbClr val="92D050"/>
                </a:solidFill>
                <a:effectLst>
                  <a:outerShdw blurRad="38100" dist="38100" dir="2700000" algn="tl">
                    <a:srgbClr val="000000">
                      <a:alpha val="43137"/>
                    </a:srgbClr>
                  </a:outerShdw>
                </a:effectLst>
              </a:rPr>
              <a:t>LOCK</a:t>
            </a:r>
            <a:r>
              <a:rPr lang="el-GR" dirty="0" smtClean="0"/>
              <a:t>: </a:t>
            </a:r>
            <a:r>
              <a:rPr lang="el-GR" dirty="0"/>
              <a:t>Πατήστε CAPS LOCK μία φορά, για να πληκτρολογείτε όλα τα </a:t>
            </a:r>
            <a:r>
              <a:rPr lang="el-GR" dirty="0" smtClean="0"/>
              <a:t>γράμματα κεφαλαία</a:t>
            </a:r>
            <a:r>
              <a:rPr lang="el-GR" dirty="0"/>
              <a:t>. Πατήστε CAPS LOCK ξανά, για να απενεργοποιήσετε αυτή </a:t>
            </a:r>
            <a:r>
              <a:rPr lang="el-GR" dirty="0" smtClean="0"/>
              <a:t>τη λειτουργία</a:t>
            </a:r>
            <a:r>
              <a:rPr lang="el-GR" dirty="0"/>
              <a:t>. Το πληκτρολόγιό σας ίσως διαθέτει μια φωτεινή ένδειξη </a:t>
            </a:r>
            <a:r>
              <a:rPr lang="el-GR" dirty="0" smtClean="0"/>
              <a:t>που δηλώνει </a:t>
            </a:r>
            <a:r>
              <a:rPr lang="el-GR" dirty="0"/>
              <a:t>πότε είναι ενεργοποιημένη η λειτουργία CAPS LOCK</a:t>
            </a:r>
            <a:r>
              <a:rPr lang="el-GR" dirty="0" smtClean="0"/>
              <a:t>.</a:t>
            </a:r>
            <a:endParaRPr lang="el-GR" dirty="0"/>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17</a:t>
            </a:fld>
            <a:endParaRPr lang="en-GB" dirty="0">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761" y="4246448"/>
            <a:ext cx="4130040" cy="1918131"/>
          </a:xfrm>
          <a:prstGeom prst="rect">
            <a:avLst/>
          </a:prstGeom>
        </p:spPr>
      </p:pic>
      <p:sp>
        <p:nvSpPr>
          <p:cNvPr id="8" name="Title 1"/>
          <p:cNvSpPr>
            <a:spLocks noGrp="1"/>
          </p:cNvSpPr>
          <p:nvPr>
            <p:ph type="title"/>
          </p:nvPr>
        </p:nvSpPr>
        <p:spPr>
          <a:xfrm>
            <a:off x="628650" y="581025"/>
            <a:ext cx="7886700" cy="1252539"/>
          </a:xfrm>
        </p:spPr>
        <p:txBody>
          <a:bodyPr>
            <a:normAutofit/>
          </a:bodyPr>
          <a:lstStyle/>
          <a:p>
            <a:pPr algn="ctr"/>
            <a:r>
              <a:rPr lang="el-GR" b="1" dirty="0">
                <a:effectLst>
                  <a:outerShdw blurRad="38100" dist="38100" dir="2700000" algn="tl">
                    <a:srgbClr val="000000">
                      <a:alpha val="43137"/>
                    </a:srgbClr>
                  </a:outerShdw>
                </a:effectLst>
              </a:rPr>
              <a:t>Τα βασικά πλήκτρα του πληκτρολογίου</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8180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normAutofit/>
          </a:bodyPr>
          <a:lstStyle/>
          <a:p>
            <a:pPr algn="ctr"/>
            <a:r>
              <a:rPr lang="el-GR" b="1" dirty="0">
                <a:effectLst>
                  <a:outerShdw blurRad="38100" dist="38100" dir="2700000" algn="tl">
                    <a:srgbClr val="000000">
                      <a:alpha val="43137"/>
                    </a:srgbClr>
                  </a:outerShdw>
                </a:effectLst>
              </a:rPr>
              <a:t>Τα βασικά πλήκτρα του πληκτρολογίου</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5"/>
            <a:ext cx="7886700" cy="2437766"/>
          </a:xfrm>
        </p:spPr>
        <p:txBody>
          <a:bodyPr>
            <a:normAutofit fontScale="85000" lnSpcReduction="20000"/>
          </a:bodyPr>
          <a:lstStyle/>
          <a:p>
            <a:r>
              <a:rPr lang="el-GR" b="1" dirty="0">
                <a:solidFill>
                  <a:srgbClr val="92D050"/>
                </a:solidFill>
                <a:effectLst>
                  <a:outerShdw blurRad="38100" dist="38100" dir="2700000" algn="tl">
                    <a:srgbClr val="000000">
                      <a:alpha val="43137"/>
                    </a:srgbClr>
                  </a:outerShdw>
                </a:effectLst>
              </a:rPr>
              <a:t>TAB</a:t>
            </a:r>
            <a:r>
              <a:rPr lang="el-GR" dirty="0"/>
              <a:t>: Πατήστε το πλήκτρο TAB για να μετακινήσετε το δρομέα αρκετά διαστήματα προς τα εμπρός. Μπορείτε επίσης να πατήσετε το πλήκτρο TAB για να μετακινηθείτε στο επόμενο πλαίσιο κειμένου σε μια φόρμα.</a:t>
            </a:r>
          </a:p>
          <a:p>
            <a:r>
              <a:rPr lang="el-GR" b="1" dirty="0">
                <a:solidFill>
                  <a:srgbClr val="92D050"/>
                </a:solidFill>
                <a:effectLst>
                  <a:outerShdw blurRad="38100" dist="38100" dir="2700000" algn="tl">
                    <a:srgbClr val="000000">
                      <a:alpha val="43137"/>
                    </a:srgbClr>
                  </a:outerShdw>
                </a:effectLst>
              </a:rPr>
              <a:t>ENTER: </a:t>
            </a:r>
            <a:r>
              <a:rPr lang="el-GR" dirty="0"/>
              <a:t>Πατήστε ENTER για να μετακινήσετε το δρομέα στην αρχή της επόμενης γραμμής. Σε ένα παράθυρο διαλόγου, πατήστε ENTER για να επιλέξετε το επισημασμένο κουμπί.</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18</a:t>
            </a:fld>
            <a:endParaRPr lang="en-GB" dirty="0"/>
          </a:p>
        </p:txBody>
      </p:sp>
      <p:pic>
        <p:nvPicPr>
          <p:cNvPr id="5" name="Picture 4"/>
          <p:cNvPicPr>
            <a:picLocks noChangeAspect="1"/>
          </p:cNvPicPr>
          <p:nvPr/>
        </p:nvPicPr>
        <p:blipFill>
          <a:blip r:embed="rId2"/>
          <a:stretch>
            <a:fillRect/>
          </a:stretch>
        </p:blipFill>
        <p:spPr>
          <a:xfrm>
            <a:off x="1973580" y="4151118"/>
            <a:ext cx="4975859" cy="2038441"/>
          </a:xfrm>
          <a:prstGeom prst="rect">
            <a:avLst/>
          </a:prstGeom>
        </p:spPr>
      </p:pic>
    </p:spTree>
    <p:extLst>
      <p:ext uri="{BB962C8B-B14F-4D97-AF65-F5344CB8AC3E}">
        <p14:creationId xmlns:p14="http://schemas.microsoft.com/office/powerpoint/2010/main" val="155135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normAutofit/>
          </a:bodyPr>
          <a:lstStyle/>
          <a:p>
            <a:pPr algn="ctr"/>
            <a:r>
              <a:rPr lang="el-GR" b="1" dirty="0">
                <a:effectLst>
                  <a:outerShdw blurRad="38100" dist="38100" dir="2700000" algn="tl">
                    <a:srgbClr val="000000">
                      <a:alpha val="43137"/>
                    </a:srgbClr>
                  </a:outerShdw>
                </a:effectLst>
              </a:rPr>
              <a:t>Τα βασικά πλήκτρα του πληκτρολογίου</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5"/>
            <a:ext cx="7886700" cy="2445386"/>
          </a:xfrm>
        </p:spPr>
        <p:txBody>
          <a:bodyPr>
            <a:normAutofit lnSpcReduction="10000"/>
          </a:bodyPr>
          <a:lstStyle/>
          <a:p>
            <a:r>
              <a:rPr lang="el-GR" b="1" dirty="0">
                <a:solidFill>
                  <a:srgbClr val="92D050"/>
                </a:solidFill>
                <a:effectLst>
                  <a:outerShdw blurRad="38100" dist="38100" dir="2700000" algn="tl">
                    <a:srgbClr val="000000">
                      <a:alpha val="43137"/>
                    </a:srgbClr>
                  </a:outerShdw>
                </a:effectLst>
              </a:rPr>
              <a:t>SPACEBAR</a:t>
            </a:r>
            <a:r>
              <a:rPr lang="el-GR" dirty="0"/>
              <a:t> (πλήκτρο διαστήματος): Πατήστε το πλήκτρο SPACEBAR για να μετακινήσετε το δρομέα ένα διάστημα προς τα εμπρός.</a:t>
            </a:r>
          </a:p>
          <a:p>
            <a:r>
              <a:rPr lang="el-GR" b="1" dirty="0">
                <a:solidFill>
                  <a:srgbClr val="92D050"/>
                </a:solidFill>
                <a:effectLst>
                  <a:outerShdw blurRad="38100" dist="38100" dir="2700000" algn="tl">
                    <a:srgbClr val="000000">
                      <a:alpha val="43137"/>
                    </a:srgbClr>
                  </a:outerShdw>
                </a:effectLst>
              </a:rPr>
              <a:t>BACKSPACE</a:t>
            </a:r>
            <a:r>
              <a:rPr lang="el-GR" dirty="0"/>
              <a:t>: Πατήστε BACKSPACE για να διαγράψετε το χαρακτήρα που βρίσκεται πριν το δρομέα ή το επιλεγμένο κείμενο.</a:t>
            </a:r>
          </a:p>
          <a:p>
            <a:endParaRPr lang="el-GR" dirty="0"/>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19</a:t>
            </a:fld>
            <a:endParaRPr lang="en-GB" dirty="0"/>
          </a:p>
        </p:txBody>
      </p:sp>
      <p:pic>
        <p:nvPicPr>
          <p:cNvPr id="5" name="Picture 4"/>
          <p:cNvPicPr>
            <a:picLocks noChangeAspect="1"/>
          </p:cNvPicPr>
          <p:nvPr/>
        </p:nvPicPr>
        <p:blipFill>
          <a:blip r:embed="rId2"/>
          <a:stretch>
            <a:fillRect/>
          </a:stretch>
        </p:blipFill>
        <p:spPr>
          <a:xfrm>
            <a:off x="2026921" y="4152374"/>
            <a:ext cx="4512732" cy="2022949"/>
          </a:xfrm>
          <a:prstGeom prst="rect">
            <a:avLst/>
          </a:prstGeom>
        </p:spPr>
      </p:pic>
    </p:spTree>
    <p:extLst>
      <p:ext uri="{BB962C8B-B14F-4D97-AF65-F5344CB8AC3E}">
        <p14:creationId xmlns:p14="http://schemas.microsoft.com/office/powerpoint/2010/main" val="3607161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effectLst>
                  <a:outerShdw blurRad="38100" dist="38100" dir="2700000" algn="tl">
                    <a:srgbClr val="000000">
                      <a:alpha val="43137"/>
                    </a:srgbClr>
                  </a:outerShdw>
                </a:effectLst>
              </a:rPr>
              <a:t>Πως ανοίγουμε/κλείνουμε τον υπολογιστή</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632634"/>
            <a:ext cx="5520690" cy="4558615"/>
          </a:xfrm>
        </p:spPr>
        <p:txBody>
          <a:bodyPr>
            <a:normAutofit lnSpcReduction="10000"/>
          </a:bodyPr>
          <a:lstStyle/>
          <a:p>
            <a:r>
              <a:rPr lang="el-GR" dirty="0"/>
              <a:t>Ανοίγουμε τον υπολογιστή πατώντας το κουμπί On/</a:t>
            </a:r>
            <a:r>
              <a:rPr lang="el-GR" dirty="0" err="1"/>
              <a:t>Off</a:t>
            </a:r>
            <a:r>
              <a:rPr lang="el-GR" dirty="0"/>
              <a:t> </a:t>
            </a:r>
            <a:r>
              <a:rPr lang="el-GR" dirty="0" smtClean="0"/>
              <a:t> που βρίσκεται στην κεντρική μονάδα επεξεργασίας</a:t>
            </a:r>
            <a:r>
              <a:rPr lang="en-US" dirty="0" smtClean="0"/>
              <a:t>.</a:t>
            </a:r>
          </a:p>
          <a:p>
            <a:endParaRPr lang="en-US" dirty="0"/>
          </a:p>
          <a:p>
            <a:r>
              <a:rPr lang="en-US" dirty="0"/>
              <a:t>A</a:t>
            </a:r>
            <a:r>
              <a:rPr lang="el-GR" dirty="0" err="1" smtClean="0"/>
              <a:t>νοίγουμε</a:t>
            </a:r>
            <a:r>
              <a:rPr lang="el-GR" dirty="0" smtClean="0"/>
              <a:t> την οθόνη από το κουμπί  </a:t>
            </a:r>
            <a:r>
              <a:rPr lang="en-US" dirty="0"/>
              <a:t>On/Off </a:t>
            </a:r>
            <a:r>
              <a:rPr lang="el-GR" dirty="0" smtClean="0"/>
              <a:t>που βρίσκεται συνήθως κάτω δεξιά και περιμένουμε </a:t>
            </a:r>
            <a:r>
              <a:rPr lang="el-GR" dirty="0"/>
              <a:t>λίγα δευτερόλεπτα </a:t>
            </a:r>
            <a:r>
              <a:rPr lang="el-GR" dirty="0" smtClean="0"/>
              <a:t>για </a:t>
            </a:r>
            <a:r>
              <a:rPr lang="el-GR" dirty="0"/>
              <a:t>να ολοκληρωθεί η διαδικασία εκκίνησης </a:t>
            </a:r>
            <a:r>
              <a:rPr lang="el-GR" dirty="0" smtClean="0"/>
              <a:t>.</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2</a:t>
            </a:fld>
            <a:endParaRPr lang="en-GB" dirty="0">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9951" y="4198621"/>
            <a:ext cx="2587799" cy="153542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250" y="1632634"/>
            <a:ext cx="2476500" cy="1847850"/>
          </a:xfrm>
          <a:prstGeom prst="rect">
            <a:avLst/>
          </a:prstGeom>
        </p:spPr>
      </p:pic>
      <p:sp>
        <p:nvSpPr>
          <p:cNvPr id="7" name="Right Arrow 6"/>
          <p:cNvSpPr/>
          <p:nvPr/>
        </p:nvSpPr>
        <p:spPr>
          <a:xfrm>
            <a:off x="5321761" y="2749392"/>
            <a:ext cx="71628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ight Arrow 7"/>
          <p:cNvSpPr/>
          <p:nvPr/>
        </p:nvSpPr>
        <p:spPr>
          <a:xfrm>
            <a:off x="5272231" y="5311140"/>
            <a:ext cx="765810" cy="278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26659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45" y="1581912"/>
            <a:ext cx="8994710" cy="2948941"/>
          </a:xfrm>
        </p:spPr>
        <p:txBody>
          <a:bodyPr>
            <a:normAutofit fontScale="85000" lnSpcReduction="20000"/>
          </a:bodyPr>
          <a:lstStyle/>
          <a:p>
            <a:pPr marL="0" indent="0">
              <a:buNone/>
            </a:pPr>
            <a:r>
              <a:rPr lang="el-GR" b="1" dirty="0">
                <a:solidFill>
                  <a:srgbClr val="92D050"/>
                </a:solidFill>
                <a:effectLst>
                  <a:outerShdw blurRad="38100" dist="38100" dir="2700000" algn="tl">
                    <a:srgbClr val="000000">
                      <a:alpha val="43137"/>
                    </a:srgbClr>
                  </a:outerShdw>
                </a:effectLst>
              </a:rPr>
              <a:t>ΑΡΙΣΤΕΡΟ ΒΕΛΟΣ, </a:t>
            </a:r>
            <a:r>
              <a:rPr lang="el-GR" b="1" dirty="0" smtClean="0">
                <a:solidFill>
                  <a:srgbClr val="92D050"/>
                </a:solidFill>
                <a:effectLst>
                  <a:outerShdw blurRad="38100" dist="38100" dir="2700000" algn="tl">
                    <a:srgbClr val="000000">
                      <a:alpha val="43137"/>
                    </a:srgbClr>
                  </a:outerShdw>
                </a:effectLst>
              </a:rPr>
              <a:t>ΔΕΞΙΟ</a:t>
            </a:r>
            <a:r>
              <a:rPr lang="en-US" b="1" dirty="0" smtClean="0">
                <a:solidFill>
                  <a:srgbClr val="92D050"/>
                </a:solidFill>
                <a:effectLst>
                  <a:outerShdw blurRad="38100" dist="38100" dir="2700000" algn="tl">
                    <a:srgbClr val="000000">
                      <a:alpha val="43137"/>
                    </a:srgbClr>
                  </a:outerShdw>
                </a:effectLst>
              </a:rPr>
              <a:t> </a:t>
            </a:r>
            <a:r>
              <a:rPr lang="el-GR" b="1" dirty="0" smtClean="0">
                <a:solidFill>
                  <a:srgbClr val="92D050"/>
                </a:solidFill>
                <a:effectLst>
                  <a:outerShdw blurRad="38100" dist="38100" dir="2700000" algn="tl">
                    <a:srgbClr val="000000">
                      <a:alpha val="43137"/>
                    </a:srgbClr>
                  </a:outerShdw>
                </a:effectLst>
              </a:rPr>
              <a:t>ΒΕΛΟΣ</a:t>
            </a:r>
            <a:r>
              <a:rPr lang="el-GR" b="1" dirty="0">
                <a:solidFill>
                  <a:srgbClr val="92D050"/>
                </a:solidFill>
                <a:effectLst>
                  <a:outerShdw blurRad="38100" dist="38100" dir="2700000" algn="tl">
                    <a:srgbClr val="000000">
                      <a:alpha val="43137"/>
                    </a:srgbClr>
                  </a:outerShdw>
                </a:effectLst>
              </a:rPr>
              <a:t>, ΕΠΑΝΩ ΒΕΛΟΣ </a:t>
            </a:r>
            <a:r>
              <a:rPr lang="el-GR" b="1" dirty="0" smtClean="0">
                <a:solidFill>
                  <a:srgbClr val="92D050"/>
                </a:solidFill>
                <a:effectLst>
                  <a:outerShdw blurRad="38100" dist="38100" dir="2700000" algn="tl">
                    <a:srgbClr val="000000">
                      <a:alpha val="43137"/>
                    </a:srgbClr>
                  </a:outerShdw>
                </a:effectLst>
              </a:rPr>
              <a:t>ή</a:t>
            </a:r>
            <a:r>
              <a:rPr lang="en-US" b="1" dirty="0" smtClean="0">
                <a:solidFill>
                  <a:srgbClr val="92D050"/>
                </a:solidFill>
                <a:effectLst>
                  <a:outerShdw blurRad="38100" dist="38100" dir="2700000" algn="tl">
                    <a:srgbClr val="000000">
                      <a:alpha val="43137"/>
                    </a:srgbClr>
                  </a:outerShdw>
                </a:effectLst>
              </a:rPr>
              <a:t> </a:t>
            </a:r>
            <a:r>
              <a:rPr lang="el-GR" b="1" dirty="0" smtClean="0">
                <a:solidFill>
                  <a:srgbClr val="92D050"/>
                </a:solidFill>
                <a:effectLst>
                  <a:outerShdw blurRad="38100" dist="38100" dir="2700000" algn="tl">
                    <a:srgbClr val="000000">
                      <a:alpha val="43137"/>
                    </a:srgbClr>
                  </a:outerShdw>
                </a:effectLst>
              </a:rPr>
              <a:t>ΚΑΤΩ ΒΕΛΟΣ</a:t>
            </a:r>
            <a:r>
              <a:rPr lang="el-GR" dirty="0" smtClean="0"/>
              <a:t>: Μετακίνηση </a:t>
            </a:r>
            <a:r>
              <a:rPr lang="el-GR" dirty="0"/>
              <a:t>του δρομέα ή επιλογή ενός διαστήματος ή γραμμής </a:t>
            </a:r>
            <a:r>
              <a:rPr lang="el-GR" dirty="0" smtClean="0"/>
              <a:t>στην κατεύθυνση </a:t>
            </a:r>
            <a:r>
              <a:rPr lang="el-GR" dirty="0"/>
              <a:t>του βέλους, ή κύλιση σε μια ιστοσελίδα στην κατεύθυνση </a:t>
            </a:r>
            <a:r>
              <a:rPr lang="el-GR" dirty="0" smtClean="0"/>
              <a:t>του βέλους</a:t>
            </a:r>
            <a:endParaRPr lang="el-GR" dirty="0"/>
          </a:p>
          <a:p>
            <a:pPr marL="0" indent="0">
              <a:buNone/>
            </a:pPr>
            <a:r>
              <a:rPr lang="el-GR" b="1" dirty="0" smtClean="0">
                <a:solidFill>
                  <a:srgbClr val="92D050"/>
                </a:solidFill>
                <a:effectLst>
                  <a:outerShdw blurRad="38100" dist="38100" dir="2700000" algn="tl">
                    <a:srgbClr val="000000">
                      <a:alpha val="43137"/>
                    </a:srgbClr>
                  </a:outerShdw>
                </a:effectLst>
              </a:rPr>
              <a:t>HOME</a:t>
            </a:r>
            <a:r>
              <a:rPr lang="el-GR" dirty="0" smtClean="0"/>
              <a:t>: </a:t>
            </a:r>
            <a:r>
              <a:rPr lang="el-GR" dirty="0"/>
              <a:t>Μετακίνηση του δρομέα στην αρχή μιας γραμμής ή μετακίνηση στην </a:t>
            </a:r>
            <a:r>
              <a:rPr lang="el-GR" dirty="0" smtClean="0"/>
              <a:t>αρχή μιας </a:t>
            </a:r>
            <a:r>
              <a:rPr lang="el-GR" dirty="0"/>
              <a:t>ιστοσελίδας</a:t>
            </a:r>
          </a:p>
          <a:p>
            <a:pPr marL="0" indent="0">
              <a:buNone/>
            </a:pPr>
            <a:r>
              <a:rPr lang="el-GR" b="1" dirty="0" smtClean="0">
                <a:solidFill>
                  <a:srgbClr val="92D050"/>
                </a:solidFill>
                <a:effectLst>
                  <a:outerShdw blurRad="38100" dist="38100" dir="2700000" algn="tl">
                    <a:srgbClr val="000000">
                      <a:alpha val="43137"/>
                    </a:srgbClr>
                  </a:outerShdw>
                </a:effectLst>
              </a:rPr>
              <a:t>END</a:t>
            </a:r>
            <a:r>
              <a:rPr lang="el-GR" dirty="0" smtClean="0"/>
              <a:t>: </a:t>
            </a:r>
            <a:r>
              <a:rPr lang="el-GR" dirty="0"/>
              <a:t>Μετακίνηση του δρομέα στο τέλος μιας γραμμής ή μετακίνηση στο </a:t>
            </a:r>
            <a:r>
              <a:rPr lang="el-GR" dirty="0" smtClean="0"/>
              <a:t>τέλος μιας </a:t>
            </a:r>
            <a:r>
              <a:rPr lang="el-GR" dirty="0"/>
              <a:t>ιστοσελίδας</a:t>
            </a:r>
          </a:p>
          <a:p>
            <a:pPr marL="0" indent="0">
              <a:buNone/>
            </a:pPr>
            <a:r>
              <a:rPr lang="el-GR" b="1" dirty="0" smtClean="0">
                <a:solidFill>
                  <a:srgbClr val="92D050"/>
                </a:solidFill>
                <a:effectLst>
                  <a:outerShdw blurRad="38100" dist="38100" dir="2700000" algn="tl">
                    <a:srgbClr val="000000">
                      <a:alpha val="43137"/>
                    </a:srgbClr>
                  </a:outerShdw>
                </a:effectLst>
              </a:rPr>
              <a:t>CTRL+HOME</a:t>
            </a:r>
            <a:r>
              <a:rPr lang="el-GR" dirty="0" smtClean="0"/>
              <a:t>:</a:t>
            </a:r>
            <a:r>
              <a:rPr lang="en-US" dirty="0" smtClean="0"/>
              <a:t> </a:t>
            </a:r>
            <a:r>
              <a:rPr lang="el-GR" dirty="0" smtClean="0"/>
              <a:t>Μετακίνηση </a:t>
            </a:r>
            <a:r>
              <a:rPr lang="el-GR" dirty="0"/>
              <a:t>στην αρχή ενός </a:t>
            </a:r>
            <a:r>
              <a:rPr lang="el-GR" dirty="0" smtClean="0"/>
              <a:t>εγγράφου</a:t>
            </a:r>
            <a:endParaRPr lang="el-GR" dirty="0"/>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20</a:t>
            </a:fld>
            <a:endParaRPr lang="en-GB" dirty="0">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2454" y="4359622"/>
            <a:ext cx="5139092" cy="1967707"/>
          </a:xfrm>
          <a:prstGeom prst="rect">
            <a:avLst/>
          </a:prstGeom>
        </p:spPr>
      </p:pic>
      <p:sp>
        <p:nvSpPr>
          <p:cNvPr id="7" name="Title 1"/>
          <p:cNvSpPr>
            <a:spLocks noGrp="1"/>
          </p:cNvSpPr>
          <p:nvPr>
            <p:ph type="title"/>
          </p:nvPr>
        </p:nvSpPr>
        <p:spPr>
          <a:xfrm>
            <a:off x="628650" y="581025"/>
            <a:ext cx="7886700" cy="1252539"/>
          </a:xfrm>
        </p:spPr>
        <p:txBody>
          <a:bodyPr>
            <a:normAutofit/>
          </a:bodyPr>
          <a:lstStyle/>
          <a:p>
            <a:pPr algn="ctr"/>
            <a:r>
              <a:rPr lang="el-GR" b="1" dirty="0">
                <a:effectLst>
                  <a:outerShdw blurRad="38100" dist="38100" dir="2700000" algn="tl">
                    <a:srgbClr val="000000">
                      <a:alpha val="43137"/>
                    </a:srgbClr>
                  </a:outerShdw>
                </a:effectLst>
              </a:rPr>
              <a:t>Τα βασικά πλήκτρα του πληκτρολογίου</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1133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l-GR" b="1" dirty="0">
                <a:solidFill>
                  <a:srgbClr val="92D050"/>
                </a:solidFill>
                <a:effectLst>
                  <a:outerShdw blurRad="38100" dist="38100" dir="2700000" algn="tl">
                    <a:srgbClr val="000000">
                      <a:alpha val="43137"/>
                    </a:srgbClr>
                  </a:outerShdw>
                </a:effectLst>
              </a:rPr>
              <a:t>CTRL+END</a:t>
            </a:r>
            <a:r>
              <a:rPr lang="el-GR" dirty="0"/>
              <a:t>: Μετακίνηση στο τέλος ενός εγγράφου</a:t>
            </a:r>
          </a:p>
          <a:p>
            <a:r>
              <a:rPr lang="el-GR" b="1" dirty="0">
                <a:solidFill>
                  <a:srgbClr val="92D050"/>
                </a:solidFill>
                <a:effectLst>
                  <a:outerShdw blurRad="38100" dist="38100" dir="2700000" algn="tl">
                    <a:srgbClr val="000000">
                      <a:alpha val="43137"/>
                    </a:srgbClr>
                  </a:outerShdw>
                </a:effectLst>
              </a:rPr>
              <a:t>PAGE UP</a:t>
            </a:r>
            <a:r>
              <a:rPr lang="el-GR" dirty="0"/>
              <a:t>: Μετακίνηση του δρομέα ή της σελίδας προς τα επάνω κατά μία οθόνη</a:t>
            </a:r>
          </a:p>
          <a:p>
            <a:r>
              <a:rPr lang="el-GR" b="1" dirty="0">
                <a:solidFill>
                  <a:srgbClr val="92D050"/>
                </a:solidFill>
                <a:effectLst>
                  <a:outerShdw blurRad="38100" dist="38100" dir="2700000" algn="tl">
                    <a:srgbClr val="000000">
                      <a:alpha val="43137"/>
                    </a:srgbClr>
                  </a:outerShdw>
                </a:effectLst>
              </a:rPr>
              <a:t>PAGE DOWN</a:t>
            </a:r>
            <a:r>
              <a:rPr lang="el-GR" dirty="0" smtClean="0"/>
              <a:t>:</a:t>
            </a:r>
            <a:r>
              <a:rPr lang="en-US" dirty="0" smtClean="0"/>
              <a:t> </a:t>
            </a:r>
            <a:r>
              <a:rPr lang="el-GR" dirty="0" smtClean="0"/>
              <a:t>Μετακίνηση </a:t>
            </a:r>
            <a:r>
              <a:rPr lang="el-GR" dirty="0"/>
              <a:t>του δρομέα ή της σελίδας προς τα κάτω κατά μία οθόνη</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21</a:t>
            </a:fld>
            <a:endParaRPr lang="en-GB" dirty="0"/>
          </a:p>
        </p:txBody>
      </p:sp>
      <p:pic>
        <p:nvPicPr>
          <p:cNvPr id="5" name="Picture 4"/>
          <p:cNvPicPr>
            <a:picLocks noChangeAspect="1"/>
          </p:cNvPicPr>
          <p:nvPr/>
        </p:nvPicPr>
        <p:blipFill>
          <a:blip r:embed="rId2"/>
          <a:stretch>
            <a:fillRect/>
          </a:stretch>
        </p:blipFill>
        <p:spPr>
          <a:xfrm>
            <a:off x="2255521" y="4122875"/>
            <a:ext cx="5173980" cy="1976301"/>
          </a:xfrm>
          <a:prstGeom prst="rect">
            <a:avLst/>
          </a:prstGeom>
        </p:spPr>
      </p:pic>
      <p:sp>
        <p:nvSpPr>
          <p:cNvPr id="7" name="Title 1"/>
          <p:cNvSpPr>
            <a:spLocks noGrp="1"/>
          </p:cNvSpPr>
          <p:nvPr>
            <p:ph type="title"/>
          </p:nvPr>
        </p:nvSpPr>
        <p:spPr>
          <a:xfrm>
            <a:off x="628650" y="581025"/>
            <a:ext cx="7886700" cy="1252539"/>
          </a:xfrm>
        </p:spPr>
        <p:txBody>
          <a:bodyPr>
            <a:normAutofit/>
          </a:bodyPr>
          <a:lstStyle/>
          <a:p>
            <a:pPr algn="ctr"/>
            <a:r>
              <a:rPr lang="el-GR" b="1" dirty="0">
                <a:effectLst>
                  <a:outerShdw blurRad="38100" dist="38100" dir="2700000" algn="tl">
                    <a:srgbClr val="000000">
                      <a:alpha val="43137"/>
                    </a:srgbClr>
                  </a:outerShdw>
                </a:effectLst>
              </a:rPr>
              <a:t>Τα βασικά πλήκτρα του πληκτρολογίου</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2073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20875"/>
            <a:ext cx="7886700" cy="2399666"/>
          </a:xfrm>
        </p:spPr>
        <p:txBody>
          <a:bodyPr>
            <a:normAutofit fontScale="85000" lnSpcReduction="20000"/>
          </a:bodyPr>
          <a:lstStyle/>
          <a:p>
            <a:r>
              <a:rPr lang="el-GR" b="1" dirty="0">
                <a:solidFill>
                  <a:srgbClr val="92D050"/>
                </a:solidFill>
                <a:effectLst>
                  <a:outerShdw blurRad="38100" dist="38100" dir="2700000" algn="tl">
                    <a:srgbClr val="000000">
                      <a:alpha val="43137"/>
                    </a:srgbClr>
                  </a:outerShdw>
                </a:effectLst>
              </a:rPr>
              <a:t>DELETE</a:t>
            </a:r>
            <a:r>
              <a:rPr lang="el-GR" dirty="0"/>
              <a:t>: Διαγραφή του χαρακτήρα που βρίσκεται μετά από το δρομέα ή του επιλεγμένου κειμένου. </a:t>
            </a:r>
          </a:p>
          <a:p>
            <a:r>
              <a:rPr lang="el-GR" b="1" dirty="0">
                <a:solidFill>
                  <a:srgbClr val="92D050"/>
                </a:solidFill>
                <a:effectLst>
                  <a:outerShdw blurRad="38100" dist="38100" dir="2700000" algn="tl">
                    <a:srgbClr val="000000">
                      <a:alpha val="43137"/>
                    </a:srgbClr>
                  </a:outerShdw>
                </a:effectLst>
              </a:rPr>
              <a:t>INSERT</a:t>
            </a:r>
            <a:r>
              <a:rPr lang="el-GR" dirty="0"/>
              <a:t>: Ενεργοποίηση και απενεργοποίηση της λειτουργίας εισαγωγής. Όταν η λειτουργία εισαγωγής είναι ενεργοποιημένη, το κείμενο που πληκτρολογείτε εισάγεται στο σημείο που βρίσκεται ο δρομέας. Όταν η λειτουργία εισαγωγής είναι απενεργοποιημένη, το κείμενο που πληκτρολογείτε αντικαθιστά τους υπάρχοντες χαρακτήρες.</a:t>
            </a:r>
          </a:p>
        </p:txBody>
      </p:sp>
      <p:sp>
        <p:nvSpPr>
          <p:cNvPr id="4" name="Slide Number Placeholder 3"/>
          <p:cNvSpPr>
            <a:spLocks noGrp="1"/>
          </p:cNvSpPr>
          <p:nvPr>
            <p:ph type="sldNum" sz="quarter" idx="12"/>
          </p:nvPr>
        </p:nvSpPr>
        <p:spPr/>
        <p:txBody>
          <a:bodyPr/>
          <a:lstStyle/>
          <a:p>
            <a:fld id="{615CEDE7-6E4D-4068-BBEE-DAA1B27CDCAF}" type="slidenum">
              <a:rPr lang="en-GB" smtClean="0"/>
              <a:pPr/>
              <a:t>22</a:t>
            </a:fld>
            <a:endParaRPr lang="en-GB" dirty="0"/>
          </a:p>
        </p:txBody>
      </p:sp>
      <p:pic>
        <p:nvPicPr>
          <p:cNvPr id="5" name="Picture 4"/>
          <p:cNvPicPr>
            <a:picLocks noChangeAspect="1"/>
          </p:cNvPicPr>
          <p:nvPr/>
        </p:nvPicPr>
        <p:blipFill>
          <a:blip r:embed="rId2"/>
          <a:stretch>
            <a:fillRect/>
          </a:stretch>
        </p:blipFill>
        <p:spPr>
          <a:xfrm>
            <a:off x="1984023" y="4117804"/>
            <a:ext cx="5175953" cy="1981372"/>
          </a:xfrm>
          <a:prstGeom prst="rect">
            <a:avLst/>
          </a:prstGeom>
        </p:spPr>
      </p:pic>
      <p:sp>
        <p:nvSpPr>
          <p:cNvPr id="7" name="Title 1"/>
          <p:cNvSpPr>
            <a:spLocks noGrp="1"/>
          </p:cNvSpPr>
          <p:nvPr>
            <p:ph type="title"/>
          </p:nvPr>
        </p:nvSpPr>
        <p:spPr>
          <a:xfrm>
            <a:off x="628650" y="581025"/>
            <a:ext cx="7886700" cy="1252539"/>
          </a:xfrm>
        </p:spPr>
        <p:txBody>
          <a:bodyPr>
            <a:normAutofit/>
          </a:bodyPr>
          <a:lstStyle/>
          <a:p>
            <a:pPr algn="ctr"/>
            <a:r>
              <a:rPr lang="el-GR" b="1" dirty="0">
                <a:effectLst>
                  <a:outerShdw blurRad="38100" dist="38100" dir="2700000" algn="tl">
                    <a:srgbClr val="000000">
                      <a:alpha val="43137"/>
                    </a:srgbClr>
                  </a:outerShdw>
                </a:effectLst>
              </a:rPr>
              <a:t>Τα βασικά πλήκτρα του πληκτρολογίου</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2022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324"/>
            <a:ext cx="9144000" cy="194856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32049"/>
            <a:ext cx="9144000" cy="14257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94989"/>
            <a:ext cx="9144000" cy="1463801"/>
          </a:xfrm>
          <a:prstGeom prst="rect">
            <a:avLst/>
          </a:prstGeom>
        </p:spPr>
      </p:pic>
    </p:spTree>
    <p:extLst>
      <p:ext uri="{BB962C8B-B14F-4D97-AF65-F5344CB8AC3E}">
        <p14:creationId xmlns:p14="http://schemas.microsoft.com/office/powerpoint/2010/main" val="22332308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0-#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ppt_x"/>
                                          </p:val>
                                        </p:tav>
                                        <p:tav tm="100000">
                                          <p:val>
                                            <p:strVal val="#ppt_x"/>
                                          </p:val>
                                        </p:tav>
                                      </p:tavLst>
                                    </p:anim>
                                    <p:anim calcmode="lin" valueType="num">
                                      <p:cBhvr additive="base">
                                        <p:cTn id="1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effectLst>
                  <a:outerShdw blurRad="38100" dist="38100" dir="2700000" algn="tl">
                    <a:srgbClr val="000000">
                      <a:alpha val="43137"/>
                    </a:srgbClr>
                  </a:outerShdw>
                </a:effectLst>
              </a:rPr>
              <a:t>Πως ανοίγουμε/κλείνουμε τον υπολογιστή</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630680"/>
            <a:ext cx="5581650" cy="4560569"/>
          </a:xfrm>
        </p:spPr>
        <p:txBody>
          <a:bodyPr>
            <a:normAutofit fontScale="85000" lnSpcReduction="20000"/>
          </a:bodyPr>
          <a:lstStyle/>
          <a:p>
            <a:r>
              <a:rPr lang="el-GR" dirty="0" smtClean="0"/>
              <a:t>Κλείνουμε </a:t>
            </a:r>
            <a:r>
              <a:rPr lang="el-GR" dirty="0"/>
              <a:t>το υπολογιστή με τον εξής τρόπο</a:t>
            </a:r>
            <a:r>
              <a:rPr lang="el-GR" dirty="0" smtClean="0"/>
              <a:t>:</a:t>
            </a:r>
            <a:endParaRPr lang="el-GR" dirty="0"/>
          </a:p>
          <a:p>
            <a:pPr marL="0" indent="0">
              <a:buNone/>
            </a:pPr>
            <a:r>
              <a:rPr lang="el-GR" dirty="0" smtClean="0"/>
              <a:t>Πατάμε </a:t>
            </a:r>
            <a:r>
              <a:rPr lang="el-GR" dirty="0"/>
              <a:t>με το ποντίκι (αριστερό κλικ) στο κουμπί </a:t>
            </a:r>
            <a:r>
              <a:rPr lang="el-GR" dirty="0" err="1"/>
              <a:t>Start</a:t>
            </a:r>
            <a:r>
              <a:rPr lang="el-GR" dirty="0"/>
              <a:t> με το σήμα των Windows στο κάτω αριστερό μέρος της οθόνης. Ακολούθως στο κουμπί στο κάτω δεξιό μέρος του παραθύρου που ανοίγει, αν γράφει Σβήσιμο/</a:t>
            </a:r>
            <a:r>
              <a:rPr lang="el-GR" dirty="0" err="1"/>
              <a:t>Turn</a:t>
            </a:r>
            <a:r>
              <a:rPr lang="el-GR" dirty="0"/>
              <a:t> </a:t>
            </a:r>
            <a:r>
              <a:rPr lang="el-GR" dirty="0" err="1"/>
              <a:t>Off</a:t>
            </a:r>
            <a:r>
              <a:rPr lang="el-GR" dirty="0"/>
              <a:t> πατάμε εκεί. Ειδάλλως, αν γράφει κάτι άλλο στο κουμπί, πατάμε στο διπλανό του βελάκι που δείχνει προς τα δεξιά και στη λίστα εντολών ("μενού") που ανοίγει πατάμε Σβήσιμο/</a:t>
            </a:r>
            <a:r>
              <a:rPr lang="el-GR" dirty="0" err="1"/>
              <a:t>Turn</a:t>
            </a:r>
            <a:r>
              <a:rPr lang="el-GR" dirty="0"/>
              <a:t> </a:t>
            </a:r>
            <a:r>
              <a:rPr lang="el-GR" dirty="0" err="1"/>
              <a:t>Off</a:t>
            </a:r>
            <a:r>
              <a:rPr lang="el-GR" dirty="0" smtClean="0"/>
              <a:t>. </a:t>
            </a:r>
          </a:p>
          <a:p>
            <a:pPr marL="0" indent="0">
              <a:buNone/>
            </a:pPr>
            <a:r>
              <a:rPr lang="el-GR" dirty="0" smtClean="0"/>
              <a:t>Το κλείσιμο της οθόνης δεν είναι υποχρεωτικό. </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3</a:t>
            </a:fld>
            <a:endParaRPr lang="en-GB" dirty="0">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3680" y="2121855"/>
            <a:ext cx="2028954" cy="847141"/>
          </a:xfrm>
          <a:prstGeom prst="rect">
            <a:avLst/>
          </a:prstGeom>
        </p:spPr>
      </p:pic>
      <p:sp>
        <p:nvSpPr>
          <p:cNvPr id="6" name="Right Arrow 5"/>
          <p:cNvSpPr/>
          <p:nvPr/>
        </p:nvSpPr>
        <p:spPr>
          <a:xfrm>
            <a:off x="6084570" y="2621335"/>
            <a:ext cx="59436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0918" y="3061785"/>
            <a:ext cx="2468516" cy="1389964"/>
          </a:xfrm>
          <a:prstGeom prst="rect">
            <a:avLst/>
          </a:prstGeom>
        </p:spPr>
      </p:pic>
      <p:sp>
        <p:nvSpPr>
          <p:cNvPr id="8" name="Right Arrow 7"/>
          <p:cNvSpPr/>
          <p:nvPr/>
        </p:nvSpPr>
        <p:spPr>
          <a:xfrm>
            <a:off x="6077994" y="3848501"/>
            <a:ext cx="455113" cy="2006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1172" y="4562013"/>
            <a:ext cx="1768008" cy="1426898"/>
          </a:xfrm>
          <a:prstGeom prst="rect">
            <a:avLst/>
          </a:prstGeom>
        </p:spPr>
      </p:pic>
      <p:sp>
        <p:nvSpPr>
          <p:cNvPr id="10" name="Right Arrow 9"/>
          <p:cNvSpPr/>
          <p:nvPr/>
        </p:nvSpPr>
        <p:spPr>
          <a:xfrm rot="1233910">
            <a:off x="6400427" y="4743202"/>
            <a:ext cx="1203960" cy="2162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13506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effectLst>
                  <a:outerShdw blurRad="38100" dist="38100" dir="2700000" algn="tl">
                    <a:srgbClr val="000000">
                      <a:alpha val="43137"/>
                    </a:srgbClr>
                  </a:outerShdw>
                </a:effectLst>
              </a:rPr>
              <a:t>Πως ανοίγουμε/κλείνουμε τον υπολογιστή</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592580"/>
            <a:ext cx="5307330" cy="4598669"/>
          </a:xfrm>
        </p:spPr>
        <p:txBody>
          <a:bodyPr>
            <a:normAutofit fontScale="85000" lnSpcReduction="20000"/>
          </a:bodyPr>
          <a:lstStyle/>
          <a:p>
            <a:pPr marL="0" indent="0">
              <a:buNone/>
            </a:pPr>
            <a:r>
              <a:rPr lang="el-GR" dirty="0" smtClean="0"/>
              <a:t>Υπάρχει και μία </a:t>
            </a:r>
            <a:r>
              <a:rPr lang="el-GR" dirty="0"/>
              <a:t>άλλη διαδικασία που ονομάζεται Επανεκκίνηση / </a:t>
            </a:r>
            <a:r>
              <a:rPr lang="el-GR" dirty="0" err="1"/>
              <a:t>Restart</a:t>
            </a:r>
            <a:r>
              <a:rPr lang="el-GR" dirty="0"/>
              <a:t>. Η διαδικασία αυτή εκτελεί ένα κλείσιμο του υπολογιστή και αμέσως μετά τον ξανανοίγει. Χρειάζεται σε αρκετές περιπτώσεις στις οποίες αλλάξαμε κάποιες ρυθμίσεις στον υπολογιστή μας ή στις οποίες βλέπουμε ότι κάτι δε λειτουργεί σωστά. Το κλείσιμο και το άνοιγμα επαναφέρουν των υπολογιστή σε λειτουργία με τις σωστές ρυθμίσεις.</a:t>
            </a:r>
          </a:p>
          <a:p>
            <a:endParaRPr lang="el-GR" dirty="0"/>
          </a:p>
          <a:p>
            <a:pPr marL="0" indent="0">
              <a:buNone/>
            </a:pPr>
            <a:r>
              <a:rPr lang="el-GR" dirty="0"/>
              <a:t>Η επανεκκίνηση γίνεται όπως ακριβώς το κλείσιμο που περιγράψαμε παραπάνω, αλλά πατώντας </a:t>
            </a:r>
            <a:r>
              <a:rPr lang="el-GR" dirty="0" err="1"/>
              <a:t>Restart</a:t>
            </a:r>
            <a:r>
              <a:rPr lang="el-GR" dirty="0"/>
              <a:t>/ Επανεκκίνηση αντί για Απενεργοποίηση/</a:t>
            </a:r>
            <a:r>
              <a:rPr lang="el-GR" dirty="0" err="1"/>
              <a:t>Turn</a:t>
            </a:r>
            <a:r>
              <a:rPr lang="el-GR" dirty="0"/>
              <a:t> </a:t>
            </a:r>
            <a:r>
              <a:rPr lang="el-GR" dirty="0" err="1"/>
              <a:t>Off</a:t>
            </a:r>
            <a:r>
              <a:rPr lang="el-GR" dirty="0"/>
              <a:t>.</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4</a:t>
            </a:fld>
            <a:endParaRPr lang="en-GB" dirty="0">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020" y="2546384"/>
            <a:ext cx="2430780" cy="1961798"/>
          </a:xfrm>
          <a:prstGeom prst="rect">
            <a:avLst/>
          </a:prstGeom>
        </p:spPr>
      </p:pic>
      <p:sp>
        <p:nvSpPr>
          <p:cNvPr id="6" name="Down Arrow 5"/>
          <p:cNvSpPr/>
          <p:nvPr/>
        </p:nvSpPr>
        <p:spPr>
          <a:xfrm>
            <a:off x="7970520" y="2095500"/>
            <a:ext cx="137160" cy="9360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25025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effectLst>
                  <a:outerShdw blurRad="38100" dist="38100" dir="2700000" algn="tl">
                    <a:srgbClr val="000000">
                      <a:alpha val="43137"/>
                    </a:srgbClr>
                  </a:outerShdw>
                </a:effectLst>
              </a:rPr>
              <a:t>Επιφάνεια εργασίας</a:t>
            </a:r>
            <a:r>
              <a:rPr lang="en-US" b="1" dirty="0">
                <a:effectLst>
                  <a:outerShdw blurRad="38100" dist="38100" dir="2700000" algn="tl">
                    <a:srgbClr val="000000">
                      <a:alpha val="43137"/>
                    </a:srgbClr>
                  </a:outerShdw>
                </a:effectLst>
              </a:rPr>
              <a:t> </a:t>
            </a:r>
            <a:r>
              <a:rPr lang="el-GR" b="1" dirty="0">
                <a:effectLst>
                  <a:outerShdw blurRad="38100" dist="38100" dir="2700000" algn="tl">
                    <a:srgbClr val="000000">
                      <a:alpha val="43137"/>
                    </a:srgbClr>
                  </a:outerShdw>
                </a:effectLst>
              </a:rPr>
              <a:t>ενός υπολογιστή</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5"/>
            <a:ext cx="7886700" cy="3641726"/>
          </a:xfrm>
        </p:spPr>
        <p:txBody>
          <a:bodyPr/>
          <a:lstStyle/>
          <a:p>
            <a:r>
              <a:rPr lang="el-GR" dirty="0"/>
              <a:t>Όταν κοιτάζουμε την οθόνη ενός υπολογιστή με λειτουργικό σύστημα Windows στον οποίο δεν εκτελείται καμία λειτουργία, αυτό που βλέπουμε είναι η </a:t>
            </a:r>
            <a:r>
              <a:rPr lang="el-GR" b="1" dirty="0">
                <a:solidFill>
                  <a:srgbClr val="92D050"/>
                </a:solidFill>
                <a:effectLst>
                  <a:outerShdw blurRad="38100" dist="38100" dir="2700000" algn="tl">
                    <a:srgbClr val="000000">
                      <a:alpha val="43137"/>
                    </a:srgbClr>
                  </a:outerShdw>
                </a:effectLst>
              </a:rPr>
              <a:t>επιφάνεια εργασίας ή </a:t>
            </a:r>
            <a:r>
              <a:rPr lang="el-GR" b="1" dirty="0" err="1">
                <a:solidFill>
                  <a:srgbClr val="92D050"/>
                </a:solidFill>
                <a:effectLst>
                  <a:outerShdw blurRad="38100" dist="38100" dir="2700000" algn="tl">
                    <a:srgbClr val="000000">
                      <a:alpha val="43137"/>
                    </a:srgbClr>
                  </a:outerShdw>
                </a:effectLst>
              </a:rPr>
              <a:t>desktop</a:t>
            </a:r>
            <a:r>
              <a:rPr lang="el-GR" dirty="0"/>
              <a:t>.</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5</a:t>
            </a:fld>
            <a:endParaRPr lang="en-GB" dirty="0">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760" y="3630108"/>
            <a:ext cx="2758440" cy="2051503"/>
          </a:xfrm>
          <a:prstGeom prst="rect">
            <a:avLst/>
          </a:prstGeom>
        </p:spPr>
      </p:pic>
      <p:sp>
        <p:nvSpPr>
          <p:cNvPr id="6" name="TextBox 5"/>
          <p:cNvSpPr txBox="1"/>
          <p:nvPr/>
        </p:nvSpPr>
        <p:spPr>
          <a:xfrm>
            <a:off x="167641" y="4023360"/>
            <a:ext cx="4579620" cy="1569660"/>
          </a:xfrm>
          <a:prstGeom prst="rect">
            <a:avLst/>
          </a:prstGeom>
          <a:noFill/>
        </p:spPr>
        <p:txBody>
          <a:bodyPr wrap="square" rtlCol="0">
            <a:spAutoFit/>
          </a:bodyPr>
          <a:lstStyle/>
          <a:p>
            <a:r>
              <a:rPr lang="el-GR" sz="2400" b="1" dirty="0">
                <a:solidFill>
                  <a:srgbClr val="002060"/>
                </a:solidFill>
              </a:rPr>
              <a:t>Βασικό τμήμα της επιφάνειας εργασίας είναι </a:t>
            </a:r>
            <a:r>
              <a:rPr lang="el-GR" sz="2400" b="1" dirty="0">
                <a:solidFill>
                  <a:srgbClr val="92D050"/>
                </a:solidFill>
              </a:rPr>
              <a:t>η Γραμμή Εργασιών (</a:t>
            </a:r>
            <a:r>
              <a:rPr lang="el-GR" sz="2400" b="1" dirty="0" err="1">
                <a:solidFill>
                  <a:srgbClr val="92D050"/>
                </a:solidFill>
              </a:rPr>
              <a:t>Taskbar</a:t>
            </a:r>
            <a:r>
              <a:rPr lang="el-GR" sz="2400" b="1" dirty="0">
                <a:solidFill>
                  <a:srgbClr val="92D050"/>
                </a:solidFill>
              </a:rPr>
              <a:t>) </a:t>
            </a:r>
            <a:r>
              <a:rPr lang="el-GR" sz="2400" b="1" dirty="0">
                <a:solidFill>
                  <a:srgbClr val="002060"/>
                </a:solidFill>
              </a:rPr>
              <a:t>η οποία βρίσκεται στο κάτω μέρος.</a:t>
            </a:r>
            <a:endParaRPr lang="en-US" sz="2400" b="1" dirty="0">
              <a:solidFill>
                <a:srgbClr val="002060"/>
              </a:solidFill>
            </a:endParaRPr>
          </a:p>
        </p:txBody>
      </p:sp>
      <p:sp>
        <p:nvSpPr>
          <p:cNvPr id="7" name="Right Arrow 6"/>
          <p:cNvSpPr/>
          <p:nvPr/>
        </p:nvSpPr>
        <p:spPr>
          <a:xfrm>
            <a:off x="3905250" y="5501610"/>
            <a:ext cx="1333500" cy="1828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12270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9565"/>
            <a:ext cx="9144000" cy="1252539"/>
          </a:xfrm>
        </p:spPr>
        <p:txBody>
          <a:bodyPr>
            <a:normAutofit/>
          </a:bodyPr>
          <a:lstStyle/>
          <a:p>
            <a:pPr algn="ctr"/>
            <a:r>
              <a:rPr lang="el-GR" b="1" dirty="0">
                <a:effectLst>
                  <a:outerShdw blurRad="38100" dist="38100" dir="2700000" algn="tl">
                    <a:srgbClr val="000000">
                      <a:alpha val="43137"/>
                    </a:srgbClr>
                  </a:outerShdw>
                </a:effectLst>
              </a:rPr>
              <a:t>Γραμμή εργασιών (</a:t>
            </a:r>
            <a:r>
              <a:rPr lang="en-US" b="1" dirty="0">
                <a:effectLst>
                  <a:outerShdw blurRad="38100" dist="38100" dir="2700000" algn="tl">
                    <a:srgbClr val="000000">
                      <a:alpha val="43137"/>
                    </a:srgbClr>
                  </a:outerShdw>
                </a:effectLst>
              </a:rPr>
              <a:t>taskbar)</a:t>
            </a:r>
            <a:r>
              <a:rPr lang="el-GR" b="1" dirty="0">
                <a:effectLst>
                  <a:outerShdw blurRad="38100" dist="38100" dir="2700000" algn="tl">
                    <a:srgbClr val="000000">
                      <a:alpha val="43137"/>
                    </a:srgbClr>
                  </a:outerShdw>
                </a:effectLst>
              </a:rPr>
              <a:t> σε έναν υπολογιστή</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63930" y="1462766"/>
            <a:ext cx="7886700" cy="3365182"/>
          </a:xfrm>
        </p:spPr>
        <p:txBody>
          <a:bodyPr>
            <a:normAutofit fontScale="55000" lnSpcReduction="20000"/>
          </a:bodyPr>
          <a:lstStyle/>
          <a:p>
            <a:pPr marL="0" indent="0">
              <a:buNone/>
            </a:pPr>
            <a:r>
              <a:rPr lang="el-GR" sz="6000" dirty="0"/>
              <a:t>Στο δεξιό άκρο της γραμμής εργασιών </a:t>
            </a:r>
            <a:r>
              <a:rPr lang="el-GR" sz="6000" dirty="0" smtClean="0"/>
              <a:t>:</a:t>
            </a:r>
            <a:endParaRPr lang="el-GR" sz="6000" dirty="0"/>
          </a:p>
          <a:p>
            <a:pPr marL="0" indent="0">
              <a:buNone/>
            </a:pPr>
            <a:r>
              <a:rPr lang="el-GR" sz="6000" dirty="0" smtClean="0"/>
              <a:t>Αναγράφεται </a:t>
            </a:r>
            <a:r>
              <a:rPr lang="el-GR" sz="6000" dirty="0"/>
              <a:t>η </a:t>
            </a:r>
            <a:r>
              <a:rPr lang="el-GR" sz="6000" b="1" dirty="0">
                <a:solidFill>
                  <a:srgbClr val="92D050"/>
                </a:solidFill>
                <a:effectLst>
                  <a:outerShdw blurRad="38100" dist="38100" dir="2700000" algn="tl">
                    <a:srgbClr val="000000">
                      <a:alpha val="43137"/>
                    </a:srgbClr>
                  </a:outerShdw>
                </a:effectLst>
              </a:rPr>
              <a:t>ώρα </a:t>
            </a:r>
            <a:r>
              <a:rPr lang="el-GR" sz="6000" b="1" dirty="0" smtClean="0">
                <a:solidFill>
                  <a:srgbClr val="92D050"/>
                </a:solidFill>
                <a:effectLst>
                  <a:outerShdw blurRad="38100" dist="38100" dir="2700000" algn="tl">
                    <a:srgbClr val="000000">
                      <a:alpha val="43137"/>
                    </a:srgbClr>
                  </a:outerShdw>
                </a:effectLst>
              </a:rPr>
              <a:t>και </a:t>
            </a:r>
            <a:r>
              <a:rPr lang="el-GR" sz="6000" b="1" dirty="0">
                <a:solidFill>
                  <a:srgbClr val="92D050"/>
                </a:solidFill>
                <a:effectLst>
                  <a:outerShdw blurRad="38100" dist="38100" dir="2700000" algn="tl">
                    <a:srgbClr val="000000">
                      <a:alpha val="43137"/>
                    </a:srgbClr>
                  </a:outerShdw>
                </a:effectLst>
              </a:rPr>
              <a:t>η ημερομηνία</a:t>
            </a:r>
            <a:r>
              <a:rPr lang="el-GR" sz="6000" dirty="0"/>
              <a:t>. Αν κάνουμε διπλό κλικ επάνω στην ώρα ανοίγει σε παράθυρο το πρόγραμμα του ρολογιού και του ημερολογίου των Windows, απ' όπου μπορούμε να ρυθμίσουμε την τρέχουσα ώρα και ημερομηνία</a:t>
            </a:r>
            <a:r>
              <a:rPr lang="el-GR" sz="6000" dirty="0" smtClean="0"/>
              <a:t>.</a:t>
            </a:r>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smtClean="0"/>
          </a:p>
          <a:p>
            <a:pPr marL="0" indent="0">
              <a:buNone/>
            </a:pPr>
            <a:endParaRPr lang="el-GR" dirty="0"/>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6</a:t>
            </a:fld>
            <a:endParaRPr lang="en-GB" dirty="0">
              <a:solidFill>
                <a:prstClr val="black">
                  <a:tint val="75000"/>
                </a:prstClr>
              </a:solidFill>
            </a:endParaRPr>
          </a:p>
        </p:txBody>
      </p:sp>
      <p:sp>
        <p:nvSpPr>
          <p:cNvPr id="6" name="Up Arrow 5"/>
          <p:cNvSpPr/>
          <p:nvPr/>
        </p:nvSpPr>
        <p:spPr>
          <a:xfrm>
            <a:off x="7113270" y="5763896"/>
            <a:ext cx="167640" cy="3352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a:stretch>
            <a:fillRect/>
          </a:stretch>
        </p:blipFill>
        <p:spPr>
          <a:xfrm>
            <a:off x="330992" y="4582291"/>
            <a:ext cx="8519638" cy="1108579"/>
          </a:xfrm>
          <a:prstGeom prst="rect">
            <a:avLst/>
          </a:prstGeom>
        </p:spPr>
      </p:pic>
    </p:spTree>
    <p:extLst>
      <p:ext uri="{BB962C8B-B14F-4D97-AF65-F5344CB8AC3E}">
        <p14:creationId xmlns:p14="http://schemas.microsoft.com/office/powerpoint/2010/main" val="3669345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581025"/>
            <a:ext cx="9022080" cy="996315"/>
          </a:xfrm>
        </p:spPr>
        <p:txBody>
          <a:bodyPr>
            <a:normAutofit/>
          </a:bodyPr>
          <a:lstStyle/>
          <a:p>
            <a:pPr algn="ctr"/>
            <a:r>
              <a:rPr lang="el-GR" b="1" dirty="0">
                <a:effectLst>
                  <a:outerShdw blurRad="38100" dist="38100" dir="2700000" algn="tl">
                    <a:srgbClr val="000000">
                      <a:alpha val="43137"/>
                    </a:srgbClr>
                  </a:outerShdw>
                </a:effectLst>
              </a:rPr>
              <a:t>Γραμμή εργασιών (</a:t>
            </a:r>
            <a:r>
              <a:rPr lang="el-GR" b="1" dirty="0" err="1">
                <a:effectLst>
                  <a:outerShdw blurRad="38100" dist="38100" dir="2700000" algn="tl">
                    <a:srgbClr val="000000">
                      <a:alpha val="43137"/>
                    </a:srgbClr>
                  </a:outerShdw>
                </a:effectLst>
              </a:rPr>
              <a:t>taskbar</a:t>
            </a:r>
            <a:r>
              <a:rPr lang="el-GR" b="1" dirty="0">
                <a:effectLst>
                  <a:outerShdw blurRad="38100" dist="38100" dir="2700000" algn="tl">
                    <a:srgbClr val="000000">
                      <a:alpha val="43137"/>
                    </a:srgbClr>
                  </a:outerShdw>
                </a:effectLst>
              </a:rPr>
              <a:t>) σε έναν υπολογιστή</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71499" y="1516379"/>
            <a:ext cx="7886700" cy="3314701"/>
          </a:xfrm>
        </p:spPr>
        <p:txBody>
          <a:bodyPr>
            <a:normAutofit fontScale="92500"/>
          </a:bodyPr>
          <a:lstStyle/>
          <a:p>
            <a:r>
              <a:rPr lang="el-GR" dirty="0"/>
              <a:t>Αναγράφεται η γλώσσα στην οποία γράφουμε με το πληκτρολόγιο. Η ένδειξη "ΕΝ" δείχνει ότι γράφουμε στα αγγλικά. Η ένδειξη "</a:t>
            </a:r>
            <a:r>
              <a:rPr lang="el-GR" dirty="0" smtClean="0"/>
              <a:t>ΕΛ" </a:t>
            </a:r>
            <a:r>
              <a:rPr lang="el-GR" dirty="0"/>
              <a:t>δείχνει ότι γράφουμε στα ελληνικά. Κάθε φορά που </a:t>
            </a:r>
            <a:r>
              <a:rPr lang="el-GR" b="1" dirty="0">
                <a:solidFill>
                  <a:srgbClr val="92D050"/>
                </a:solidFill>
                <a:effectLst>
                  <a:outerShdw blurRad="38100" dist="38100" dir="2700000" algn="tl">
                    <a:srgbClr val="000000">
                      <a:alpha val="43137"/>
                    </a:srgbClr>
                  </a:outerShdw>
                </a:effectLst>
              </a:rPr>
              <a:t>πατάμε αριστερό </a:t>
            </a:r>
            <a:r>
              <a:rPr lang="el-GR" b="1" dirty="0" err="1">
                <a:solidFill>
                  <a:srgbClr val="92D050"/>
                </a:solidFill>
                <a:effectLst>
                  <a:outerShdw blurRad="38100" dist="38100" dir="2700000" algn="tl">
                    <a:srgbClr val="000000">
                      <a:alpha val="43137"/>
                    </a:srgbClr>
                  </a:outerShdw>
                </a:effectLst>
              </a:rPr>
              <a:t>Alt</a:t>
            </a:r>
            <a:r>
              <a:rPr lang="el-GR" b="1" dirty="0">
                <a:solidFill>
                  <a:srgbClr val="92D050"/>
                </a:solidFill>
                <a:effectLst>
                  <a:outerShdw blurRad="38100" dist="38100" dir="2700000" algn="tl">
                    <a:srgbClr val="000000">
                      <a:alpha val="43137"/>
                    </a:srgbClr>
                  </a:outerShdw>
                </a:effectLst>
              </a:rPr>
              <a:t> και αριστερό </a:t>
            </a:r>
            <a:r>
              <a:rPr lang="el-GR" b="1" dirty="0" err="1">
                <a:solidFill>
                  <a:srgbClr val="92D050"/>
                </a:solidFill>
                <a:effectLst>
                  <a:outerShdw blurRad="38100" dist="38100" dir="2700000" algn="tl">
                    <a:srgbClr val="000000">
                      <a:alpha val="43137"/>
                    </a:srgbClr>
                  </a:outerShdw>
                </a:effectLst>
              </a:rPr>
              <a:t>Shift</a:t>
            </a:r>
            <a:r>
              <a:rPr lang="el-GR" b="1" dirty="0">
                <a:solidFill>
                  <a:srgbClr val="92D050"/>
                </a:solidFill>
                <a:effectLst>
                  <a:outerShdw blurRad="38100" dist="38100" dir="2700000" algn="tl">
                    <a:srgbClr val="000000">
                      <a:alpha val="43137"/>
                    </a:srgbClr>
                  </a:outerShdw>
                </a:effectLst>
              </a:rPr>
              <a:t> μαζί </a:t>
            </a:r>
            <a:r>
              <a:rPr lang="el-GR" dirty="0"/>
              <a:t>στο πληκτρολόγιό μας, η τρέχουσα γλώσσα αλλάζει. Εναλλακτικά, μπορούμε να κάνουμε </a:t>
            </a:r>
            <a:r>
              <a:rPr lang="el-GR" b="1" dirty="0">
                <a:solidFill>
                  <a:srgbClr val="92D050"/>
                </a:solidFill>
                <a:effectLst>
                  <a:outerShdw blurRad="38100" dist="38100" dir="2700000" algn="tl">
                    <a:srgbClr val="000000">
                      <a:alpha val="43137"/>
                    </a:srgbClr>
                  </a:outerShdw>
                </a:effectLst>
              </a:rPr>
              <a:t>κλικ επάνω στο ΕΝ ή </a:t>
            </a:r>
            <a:r>
              <a:rPr lang="el-GR" b="1" dirty="0" smtClean="0">
                <a:solidFill>
                  <a:srgbClr val="92D050"/>
                </a:solidFill>
                <a:effectLst>
                  <a:outerShdw blurRad="38100" dist="38100" dir="2700000" algn="tl">
                    <a:srgbClr val="000000">
                      <a:alpha val="43137"/>
                    </a:srgbClr>
                  </a:outerShdw>
                </a:effectLst>
              </a:rPr>
              <a:t>ΕΛ</a:t>
            </a:r>
            <a:r>
              <a:rPr lang="el-GR" dirty="0" smtClean="0"/>
              <a:t>, </a:t>
            </a:r>
            <a:r>
              <a:rPr lang="el-GR" dirty="0"/>
              <a:t>και στο παράθυρο που θα ανοίξει να επιλέξουμε </a:t>
            </a:r>
            <a:r>
              <a:rPr lang="el-GR" dirty="0" smtClean="0"/>
              <a:t>ποια </a:t>
            </a:r>
            <a:r>
              <a:rPr lang="el-GR" dirty="0"/>
              <a:t>γλώσσα θέλουμε να είναι τρέχουσα για το πληκτρολόγιο.</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7</a:t>
            </a:fld>
            <a:endParaRPr lang="en-GB"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253376" y="4989608"/>
            <a:ext cx="8522947" cy="1109568"/>
          </a:xfrm>
          <a:prstGeom prst="rect">
            <a:avLst/>
          </a:prstGeom>
        </p:spPr>
      </p:pic>
      <p:sp>
        <p:nvSpPr>
          <p:cNvPr id="6" name="Down Arrow 5"/>
          <p:cNvSpPr/>
          <p:nvPr/>
        </p:nvSpPr>
        <p:spPr>
          <a:xfrm>
            <a:off x="6469380" y="4624483"/>
            <a:ext cx="350520" cy="10083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49820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066797"/>
          </a:xfrm>
        </p:spPr>
        <p:txBody>
          <a:bodyPr>
            <a:normAutofit/>
          </a:bodyPr>
          <a:lstStyle/>
          <a:p>
            <a:pPr algn="ctr"/>
            <a:r>
              <a:rPr lang="el-GR" b="1" dirty="0">
                <a:effectLst>
                  <a:outerShdw blurRad="38100" dist="38100" dir="2700000" algn="tl">
                    <a:srgbClr val="000000">
                      <a:alpha val="43137"/>
                    </a:srgbClr>
                  </a:outerShdw>
                </a:effectLst>
              </a:rPr>
              <a:t>Γραμμή εργασιών (</a:t>
            </a:r>
            <a:r>
              <a:rPr lang="el-GR" b="1" dirty="0" err="1">
                <a:effectLst>
                  <a:outerShdw blurRad="38100" dist="38100" dir="2700000" algn="tl">
                    <a:srgbClr val="000000">
                      <a:alpha val="43137"/>
                    </a:srgbClr>
                  </a:outerShdw>
                </a:effectLst>
              </a:rPr>
              <a:t>taskbar</a:t>
            </a:r>
            <a:r>
              <a:rPr lang="el-GR" b="1" dirty="0">
                <a:effectLst>
                  <a:outerShdw blurRad="38100" dist="38100" dir="2700000" algn="tl">
                    <a:srgbClr val="000000">
                      <a:alpha val="43137"/>
                    </a:srgbClr>
                  </a:outerShdw>
                </a:effectLst>
              </a:rPr>
              <a:t>) σε έναν υπολογιστή</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l-GR" dirty="0"/>
              <a:t>Εμφανίζεται από ένα μικρό εικονίδιο για διάφορα προγράμματα που είναι ενεργά </a:t>
            </a:r>
            <a:r>
              <a:rPr lang="el-GR" dirty="0" smtClean="0"/>
              <a:t>στον </a:t>
            </a:r>
            <a:r>
              <a:rPr lang="el-GR" dirty="0"/>
              <a:t>υπολογιστή μας. Κάνοντας κλικ επάνω σε καθένα από αυτά ανοίγει παράθυρο σχετικό με το πρόγραμμα. Στα Windows  αυτά τα εικονίδια εμφανίζονται όταν κάνουμε κλικ στο μικρό  βελάκι που φαίνεται στην παρακάτω εικόνα:</a:t>
            </a:r>
          </a:p>
          <a:p>
            <a:endParaRPr lang="el-GR" dirty="0"/>
          </a:p>
          <a:p>
            <a:endParaRPr lang="el-GR" dirty="0"/>
          </a:p>
          <a:p>
            <a:endParaRPr lang="el-GR" dirty="0"/>
          </a:p>
          <a:p>
            <a:endParaRPr lang="el-GR" dirty="0"/>
          </a:p>
          <a:p>
            <a:endParaRPr lang="el-GR" dirty="0"/>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8</a:t>
            </a:fld>
            <a:endParaRPr lang="en-GB"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470546" y="4716556"/>
            <a:ext cx="8522947" cy="1109568"/>
          </a:xfrm>
          <a:prstGeom prst="rect">
            <a:avLst/>
          </a:prstGeom>
        </p:spPr>
      </p:pic>
      <p:sp>
        <p:nvSpPr>
          <p:cNvPr id="6" name="Up Arrow 5"/>
          <p:cNvSpPr/>
          <p:nvPr/>
        </p:nvSpPr>
        <p:spPr>
          <a:xfrm>
            <a:off x="5463540" y="5636578"/>
            <a:ext cx="228600" cy="4914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99634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066797"/>
          </a:xfrm>
        </p:spPr>
        <p:txBody>
          <a:bodyPr>
            <a:normAutofit/>
          </a:bodyPr>
          <a:lstStyle/>
          <a:p>
            <a:pPr algn="ctr"/>
            <a:r>
              <a:rPr lang="el-GR" b="1" dirty="0">
                <a:effectLst>
                  <a:outerShdw blurRad="38100" dist="38100" dir="2700000" algn="tl">
                    <a:srgbClr val="000000">
                      <a:alpha val="43137"/>
                    </a:srgbClr>
                  </a:outerShdw>
                </a:effectLst>
              </a:rPr>
              <a:t>Γραμμή εργασιών (</a:t>
            </a:r>
            <a:r>
              <a:rPr lang="el-GR" b="1" dirty="0" err="1">
                <a:effectLst>
                  <a:outerShdw blurRad="38100" dist="38100" dir="2700000" algn="tl">
                    <a:srgbClr val="000000">
                      <a:alpha val="43137"/>
                    </a:srgbClr>
                  </a:outerShdw>
                </a:effectLst>
              </a:rPr>
              <a:t>taskbar</a:t>
            </a:r>
            <a:r>
              <a:rPr lang="el-GR" b="1" dirty="0">
                <a:effectLst>
                  <a:outerShdw blurRad="38100" dist="38100" dir="2700000" algn="tl">
                    <a:srgbClr val="000000">
                      <a:alpha val="43137"/>
                    </a:srgbClr>
                  </a:outerShdw>
                </a:effectLst>
              </a:rPr>
              <a:t>) σε έναν υπολογιστή</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l-GR" dirty="0"/>
              <a:t>Στην ίδια περιοχή ρυθμίζουμε και την </a:t>
            </a:r>
            <a:r>
              <a:rPr lang="el-GR" b="1" dirty="0">
                <a:solidFill>
                  <a:srgbClr val="92D050"/>
                </a:solidFill>
                <a:effectLst>
                  <a:outerShdw blurRad="38100" dist="38100" dir="2700000" algn="tl">
                    <a:srgbClr val="000000">
                      <a:alpha val="43137"/>
                    </a:srgbClr>
                  </a:outerShdw>
                </a:effectLst>
              </a:rPr>
              <a:t>ένταση του ήχου </a:t>
            </a:r>
            <a:r>
              <a:rPr lang="el-GR" dirty="0"/>
              <a:t>που αναπαράγεται από τα ηχεία ή τα ακουστικά μας, κάνοντας κλικ στο εικονίδιο του </a:t>
            </a:r>
            <a:r>
              <a:rPr lang="el-GR" dirty="0" err="1"/>
              <a:t>μεγαφώνου</a:t>
            </a:r>
            <a:r>
              <a:rPr lang="el-GR" dirty="0"/>
              <a:t> και ακολούθως </a:t>
            </a:r>
            <a:r>
              <a:rPr lang="el-GR" b="1" dirty="0">
                <a:solidFill>
                  <a:srgbClr val="92D050"/>
                </a:solidFill>
                <a:effectLst>
                  <a:outerShdw blurRad="38100" dist="38100" dir="2700000" algn="tl">
                    <a:srgbClr val="000000">
                      <a:alpha val="43137"/>
                    </a:srgbClr>
                  </a:outerShdw>
                </a:effectLst>
              </a:rPr>
              <a:t>σύροντας το δείκτη με το ποντίκι,</a:t>
            </a:r>
            <a:r>
              <a:rPr lang="el-GR" dirty="0"/>
              <a:t> κρατώντας πατημένο τα αριστερό κουμπί του ποντικιού.</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solidFill>
                  <a:prstClr val="black">
                    <a:tint val="75000"/>
                  </a:prstClr>
                </a:solidFill>
              </a:rPr>
              <a:pPr/>
              <a:t>9</a:t>
            </a:fld>
            <a:endParaRPr lang="en-GB"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310526" y="4565856"/>
            <a:ext cx="8522947" cy="1109568"/>
          </a:xfrm>
          <a:prstGeom prst="rect">
            <a:avLst/>
          </a:prstGeom>
        </p:spPr>
      </p:pic>
      <p:sp>
        <p:nvSpPr>
          <p:cNvPr id="6" name="Down Arrow 5"/>
          <p:cNvSpPr/>
          <p:nvPr/>
        </p:nvSpPr>
        <p:spPr>
          <a:xfrm>
            <a:off x="6629400" y="4072040"/>
            <a:ext cx="236220" cy="5638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516694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448</TotalTime>
  <Words>1547</Words>
  <Application>Microsoft Office PowerPoint</Application>
  <PresentationFormat>On-screen Show (4:3)</PresentationFormat>
  <Paragraphs>110</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Open Sans</vt:lpstr>
      <vt:lpstr>Office Theme</vt:lpstr>
      <vt:lpstr>Άνοιγμα/κλείσιμο Υπολογιστή </vt:lpstr>
      <vt:lpstr>Πως ανοίγουμε/κλείνουμε τον υπολογιστή</vt:lpstr>
      <vt:lpstr>Πως ανοίγουμε/κλείνουμε τον υπολογιστή</vt:lpstr>
      <vt:lpstr>Πως ανοίγουμε/κλείνουμε τον υπολογιστή</vt:lpstr>
      <vt:lpstr>Επιφάνεια εργασίας ενός υπολογιστή</vt:lpstr>
      <vt:lpstr>Γραμμή εργασιών (taskbar) σε έναν υπολογιστή</vt:lpstr>
      <vt:lpstr>Γραμμή εργασιών (taskbar) σε έναν υπολογιστή</vt:lpstr>
      <vt:lpstr>Γραμμή εργασιών (taskbar) σε έναν υπολογιστή</vt:lpstr>
      <vt:lpstr>Γραμμή εργασιών (taskbar) σε έναν υπολογιστή</vt:lpstr>
      <vt:lpstr>Γραμμή εργασιών (taskbar) σε έναν υπολογιστή</vt:lpstr>
      <vt:lpstr>Γραμμή εργασιών (taskbar) σε έναν υπολογιστή</vt:lpstr>
      <vt:lpstr>Χρήση πληκτρολογίου/ποντικιού</vt:lpstr>
      <vt:lpstr>Πως χρησιμοποιούμε το ποντίκι</vt:lpstr>
      <vt:lpstr>Πως χρησιμοποιούμε το ποντίκι</vt:lpstr>
      <vt:lpstr>Τα βασικά πλήκτρα του πληκτρολογίου</vt:lpstr>
      <vt:lpstr>Τα βασικά πλήκτρα του πληκτρολογίου</vt:lpstr>
      <vt:lpstr>Τα βασικά πλήκτρα του πληκτρολογίου</vt:lpstr>
      <vt:lpstr>Τα βασικά πλήκτρα του πληκτρολογίου</vt:lpstr>
      <vt:lpstr>Τα βασικά πλήκτρα του πληκτρολογίου</vt:lpstr>
      <vt:lpstr>Τα βασικά πλήκτρα του πληκτρολογίου</vt:lpstr>
      <vt:lpstr>Τα βασικά πλήκτρα του πληκτρολογίου</vt:lpstr>
      <vt:lpstr>Τα βασικά πλήκτρα του πληκτρολογίου</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EVANGELIA DASKALAKI</dc:creator>
  <cp:lastModifiedBy>EVANGELIA DASKALAKI</cp:lastModifiedBy>
  <cp:revision>50</cp:revision>
  <dcterms:created xsi:type="dcterms:W3CDTF">2017-02-20T07:48:45Z</dcterms:created>
  <dcterms:modified xsi:type="dcterms:W3CDTF">2017-06-22T12:59:38Z</dcterms:modified>
</cp:coreProperties>
</file>