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3" r:id="rId3"/>
    <p:sldId id="296" r:id="rId4"/>
    <p:sldId id="291" r:id="rId5"/>
    <p:sldId id="274" r:id="rId6"/>
    <p:sldId id="288" r:id="rId7"/>
    <p:sldId id="292" r:id="rId8"/>
    <p:sldId id="293" r:id="rId9"/>
    <p:sldId id="295" r:id="rId10"/>
    <p:sldId id="275"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41" autoAdjust="0"/>
  </p:normalViewPr>
  <p:slideViewPr>
    <p:cSldViewPr snapToGrid="0">
      <p:cViewPr varScale="1">
        <p:scale>
          <a:sx n="61" d="100"/>
          <a:sy n="61" d="100"/>
        </p:scale>
        <p:origin x="10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22/06/2017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7888908" cy="1255885"/>
          </a:xfrm>
          <a:prstGeom prst="rect">
            <a:avLst/>
          </a:prstGeom>
        </p:spPr>
      </p:pic>
      <p:sp>
        <p:nvSpPr>
          <p:cNvPr id="2" name="Title 1"/>
          <p:cNvSpPr>
            <a:spLocks noGrp="1"/>
          </p:cNvSpPr>
          <p:nvPr>
            <p:ph type="ctrTitle"/>
          </p:nvPr>
        </p:nvSpPr>
        <p:spPr>
          <a:xfrm>
            <a:off x="4071982" y="733426"/>
            <a:ext cx="4848225" cy="2552700"/>
          </a:xfrm>
        </p:spPr>
        <p:txBody>
          <a:bodyPr>
            <a:normAutofit fontScale="90000"/>
          </a:bodyPr>
          <a:lstStyle/>
          <a:p>
            <a:r>
              <a:rPr lang="el-GR" dirty="0" smtClean="0">
                <a:solidFill>
                  <a:schemeClr val="bg1"/>
                </a:solidFill>
              </a:rPr>
              <a:t>Γραφικό Περιβάλλον Εργασίας</a:t>
            </a:r>
            <a:r>
              <a:rPr lang="en-US" dirty="0" smtClean="0">
                <a:solidFill>
                  <a:schemeClr val="bg1"/>
                </a:solidFill>
              </a:rPr>
              <a:t> H/Y</a:t>
            </a:r>
            <a:endParaRPr lang="en-GB"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2" y="3286126"/>
            <a:ext cx="7639050" cy="3081179"/>
          </a:xfrm>
          <a:prstGeom prst="rect">
            <a:avLst/>
          </a:prstGeom>
        </p:spPr>
      </p:pic>
    </p:spTree>
    <p:extLst>
      <p:ext uri="{BB962C8B-B14F-4D97-AF65-F5344CB8AC3E}">
        <p14:creationId xmlns:p14="http://schemas.microsoft.com/office/powerpoint/2010/main" val="59377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Οι γραμμές κύλισης</a:t>
            </a:r>
            <a:r>
              <a:rPr lang="en-US"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στον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474970" cy="4270375"/>
          </a:xfrm>
        </p:spPr>
        <p:txBody>
          <a:bodyPr>
            <a:normAutofit fontScale="92500" lnSpcReduction="10000"/>
          </a:bodyPr>
          <a:lstStyle/>
          <a:p>
            <a:pPr marL="0" indent="0">
              <a:buNone/>
            </a:pPr>
            <a:r>
              <a:rPr lang="el-GR" dirty="0"/>
              <a:t>Σε περίπτωση που ένα παράθυρο σε ενδιάμεσο μέγεθος είναι πολύ μικρό για να δείξει όλα τα περιεχόμενά του, στις πλευρές του εμφανίζονται </a:t>
            </a:r>
            <a:r>
              <a:rPr lang="el-GR" b="1" dirty="0">
                <a:solidFill>
                  <a:srgbClr val="92D050"/>
                </a:solidFill>
                <a:effectLst>
                  <a:outerShdw blurRad="38100" dist="38100" dir="2700000" algn="tl">
                    <a:srgbClr val="000000">
                      <a:alpha val="43137"/>
                    </a:srgbClr>
                  </a:outerShdw>
                </a:effectLst>
              </a:rPr>
              <a:t>γραμμές κύλισης </a:t>
            </a:r>
            <a:r>
              <a:rPr lang="el-GR" dirty="0"/>
              <a:t>(</a:t>
            </a:r>
            <a:r>
              <a:rPr lang="el-GR" dirty="0" err="1"/>
              <a:t>scrollbars</a:t>
            </a:r>
            <a:r>
              <a:rPr lang="el-GR" dirty="0"/>
              <a:t>), με τις οποίες μετακινούμε το τι δείχνει το παράθυρο σύροντάς τες με το ποντίκι, κάνοντας αριστερό κλικ επάνω τους και κρατώντας πατημένο του κουμπί του ποντικιού ενώ το μετακινούμε. Εναλλακτικά μπορούμε να κάνουμε κλικ στα βέλη που βρίσκονται στα άκρα των γραμμών κύλισης.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620" y="2400401"/>
            <a:ext cx="2954311" cy="2769667"/>
          </a:xfrm>
          <a:prstGeom prst="rect">
            <a:avLst/>
          </a:prstGeom>
        </p:spPr>
      </p:pic>
      <p:sp>
        <p:nvSpPr>
          <p:cNvPr id="6" name="Down Arrow 5"/>
          <p:cNvSpPr/>
          <p:nvPr/>
        </p:nvSpPr>
        <p:spPr>
          <a:xfrm>
            <a:off x="7246620" y="1554480"/>
            <a:ext cx="274320" cy="1257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642860" y="3840480"/>
            <a:ext cx="102108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57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1975070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33564"/>
            <a:ext cx="7044690" cy="4357685"/>
          </a:xfrm>
        </p:spPr>
        <p:txBody>
          <a:bodyPr>
            <a:normAutofit/>
          </a:bodyPr>
          <a:lstStyle/>
          <a:p>
            <a:pPr marL="0" indent="0">
              <a:buNone/>
            </a:pPr>
            <a:r>
              <a:rPr lang="el-GR" dirty="0"/>
              <a:t>Κάθε πρόγραμμα που τρέχει στον υπολογιστή, παρουσιάζεται στο χρήστη επάνω στην επιφάνεια εργασίας μέσα σε ένα δικό του πλαίσιο, που λέγεται </a:t>
            </a:r>
            <a:r>
              <a:rPr lang="el-GR" b="1" dirty="0">
                <a:solidFill>
                  <a:srgbClr val="92D050"/>
                </a:solidFill>
                <a:effectLst>
                  <a:outerShdw blurRad="38100" dist="38100" dir="2700000" algn="tl">
                    <a:srgbClr val="000000">
                      <a:alpha val="43137"/>
                    </a:srgbClr>
                  </a:outerShdw>
                </a:effectLst>
              </a:rPr>
              <a:t>παράθυρο (</a:t>
            </a:r>
            <a:r>
              <a:rPr lang="el-GR" b="1" dirty="0" err="1">
                <a:solidFill>
                  <a:srgbClr val="92D050"/>
                </a:solidFill>
                <a:effectLst>
                  <a:outerShdw blurRad="38100" dist="38100" dir="2700000" algn="tl">
                    <a:srgbClr val="000000">
                      <a:alpha val="43137"/>
                    </a:srgbClr>
                  </a:outerShdw>
                </a:effectLst>
              </a:rPr>
              <a:t>window</a:t>
            </a:r>
            <a:r>
              <a:rPr lang="el-GR" b="1" dirty="0">
                <a:solidFill>
                  <a:srgbClr val="92D050"/>
                </a:solidFill>
                <a:effectLst>
                  <a:outerShdw blurRad="38100" dist="38100" dir="2700000" algn="tl">
                    <a:srgbClr val="000000">
                      <a:alpha val="43137"/>
                    </a:srgbClr>
                  </a:outerShdw>
                </a:effectLst>
              </a:rPr>
              <a:t>). </a:t>
            </a:r>
            <a:endParaRPr lang="el-GR" b="1" dirty="0" smtClean="0">
              <a:solidFill>
                <a:srgbClr val="92D05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768" y="3648269"/>
            <a:ext cx="4279301" cy="2367087"/>
          </a:xfrm>
          <a:prstGeom prst="rect">
            <a:avLst/>
          </a:prstGeom>
        </p:spPr>
      </p:pic>
      <p:sp>
        <p:nvSpPr>
          <p:cNvPr id="6" name="Right Arrow 5"/>
          <p:cNvSpPr/>
          <p:nvPr/>
        </p:nvSpPr>
        <p:spPr>
          <a:xfrm>
            <a:off x="2270760" y="4640580"/>
            <a:ext cx="223266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28650" y="581025"/>
            <a:ext cx="7886700" cy="1252539"/>
          </a:xfrm>
        </p:spPr>
        <p:txBody>
          <a:bodyPr>
            <a:normAutofit/>
          </a:bodyPr>
          <a:lstStyle/>
          <a:p>
            <a:pPr algn="ctr"/>
            <a:r>
              <a:rPr lang="el-GR" b="1" dirty="0">
                <a:effectLst>
                  <a:outerShdw blurRad="38100" dist="38100" dir="2700000" algn="tl">
                    <a:srgbClr val="000000">
                      <a:alpha val="43137"/>
                    </a:srgbClr>
                  </a:outerShdw>
                </a:effectLst>
              </a:rPr>
              <a:t>Τι είναι ένα παράθυρο στον Η/Υ;</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94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Τα παράθυρα εφαρμογών</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l-GR" dirty="0" smtClean="0"/>
              <a:t>Ενεργοποιώντας κάποια εφαρμογή (πατώντας πάνω της μονό ή διπλό κλικ ανάλογα με τις ρυθμίσεις μας) στον Η/Υ μας ανοίγει ένα παράθυρο εργασίας της εφαρμογής αυτής.</a:t>
            </a:r>
          </a:p>
          <a:p>
            <a:pPr marL="0" indent="0">
              <a:buNone/>
            </a:pPr>
            <a:endParaRPr lang="el-GR" dirty="0" smtClean="0"/>
          </a:p>
          <a:p>
            <a:pPr marL="0" indent="0">
              <a:buNone/>
            </a:pPr>
            <a:r>
              <a:rPr lang="el-GR" dirty="0" smtClean="0"/>
              <a:t>Το παράθυρο εργασίας της εφαρμογής ή απλά παράθυρο, δείχνει αρχικά την πρώτη οθόνη της εφαρμογής και μπορεί να καταλαμβάνει όλη την οθόνη μας ή μόνο ένα μέρος αυτής.</a:t>
            </a:r>
            <a:endParaRPr lang="en-GB"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spTree>
    <p:extLst>
      <p:ext uri="{BB962C8B-B14F-4D97-AF65-F5344CB8AC3E}">
        <p14:creationId xmlns:p14="http://schemas.microsoft.com/office/powerpoint/2010/main" val="265956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581025"/>
            <a:ext cx="9060180" cy="1252539"/>
          </a:xfrm>
        </p:spPr>
        <p:txBody>
          <a:bodyPr>
            <a:normAutofit/>
          </a:bodyPr>
          <a:lstStyle/>
          <a:p>
            <a:pPr algn="ctr"/>
            <a:r>
              <a:rPr lang="el-GR" b="1" dirty="0">
                <a:effectLst>
                  <a:outerShdw blurRad="38100" dist="38100" dir="2700000" algn="tl">
                    <a:srgbClr val="000000">
                      <a:alpha val="43137"/>
                    </a:srgbClr>
                  </a:outerShdw>
                </a:effectLst>
              </a:rPr>
              <a:t>Ελαχιστοποίηση/μεγιστοποίηση παραθύρων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l-GR" dirty="0"/>
              <a:t>Το παράθυρο μπορεί να έχει τρεις καταστάσεις:</a:t>
            </a:r>
          </a:p>
          <a:p>
            <a:r>
              <a:rPr lang="el-GR" dirty="0"/>
              <a:t>Να καταλαμβάνει όλη την επιφάνεια εργασίας. Τότε λέμε ότι έχουμε κάνει </a:t>
            </a:r>
            <a:r>
              <a:rPr lang="el-GR" b="1" dirty="0">
                <a:solidFill>
                  <a:srgbClr val="92D050"/>
                </a:solidFill>
                <a:effectLst>
                  <a:outerShdw blurRad="38100" dist="38100" dir="2700000" algn="tl">
                    <a:srgbClr val="000000">
                      <a:alpha val="43137"/>
                    </a:srgbClr>
                  </a:outerShdw>
                </a:effectLst>
              </a:rPr>
              <a:t>μεγιστοποίηση</a:t>
            </a:r>
            <a:r>
              <a:rPr lang="el-GR" dirty="0"/>
              <a:t> (</a:t>
            </a:r>
            <a:r>
              <a:rPr lang="el-GR" dirty="0" err="1"/>
              <a:t>maximize</a:t>
            </a:r>
            <a:r>
              <a:rPr lang="el-GR" dirty="0"/>
              <a:t>) του παραθύρου.</a:t>
            </a:r>
          </a:p>
          <a:p>
            <a:r>
              <a:rPr lang="el-GR" dirty="0"/>
              <a:t>Να έχει ένα </a:t>
            </a:r>
            <a:r>
              <a:rPr lang="el-GR" b="1" dirty="0">
                <a:solidFill>
                  <a:srgbClr val="92D050"/>
                </a:solidFill>
                <a:effectLst>
                  <a:outerShdw blurRad="38100" dist="38100" dir="2700000" algn="tl">
                    <a:srgbClr val="000000">
                      <a:alpha val="43137"/>
                    </a:srgbClr>
                  </a:outerShdw>
                </a:effectLst>
              </a:rPr>
              <a:t>ενδιάμεσο</a:t>
            </a:r>
            <a:r>
              <a:rPr lang="el-GR" dirty="0"/>
              <a:t>, τυχαίο μέγεθος.</a:t>
            </a:r>
          </a:p>
          <a:p>
            <a:r>
              <a:rPr lang="el-GR" dirty="0"/>
              <a:t>Να μη φαίνεται καθόλου επάνω στην επιφάνεια εργασίας, παρά μόνο ως εικονίδιο - κουμπί στη γραμμή εργασιών. Τότε λέμε ότι έχουμε κάνει </a:t>
            </a:r>
            <a:r>
              <a:rPr lang="el-GR" b="1" dirty="0">
                <a:solidFill>
                  <a:srgbClr val="92D050"/>
                </a:solidFill>
              </a:rPr>
              <a:t>ελαχιστοποίηση</a:t>
            </a:r>
            <a:r>
              <a:rPr lang="el-GR" dirty="0"/>
              <a:t> (</a:t>
            </a:r>
            <a:r>
              <a:rPr lang="el-GR" dirty="0" err="1"/>
              <a:t>minimize</a:t>
            </a:r>
            <a:r>
              <a:rPr lang="el-GR" dirty="0"/>
              <a:t>) του παραθύρου. (Το πρόγραμμα δεν έχει κλείσει όταν είναι ελαχιστοποιημένο, απλώς έχουμε "κρύψει" το παράθυρό </a:t>
            </a:r>
            <a:r>
              <a:rPr lang="el-GR" dirty="0" smtClean="0"/>
              <a:t>του).</a:t>
            </a:r>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spTree>
    <p:extLst>
      <p:ext uri="{BB962C8B-B14F-4D97-AF65-F5344CB8AC3E}">
        <p14:creationId xmlns:p14="http://schemas.microsoft.com/office/powerpoint/2010/main" val="281539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531" y="1591947"/>
            <a:ext cx="8145624" cy="4507229"/>
          </a:xfrm>
        </p:spPr>
        <p:txBody>
          <a:bodyPr/>
          <a:lstStyle/>
          <a:p>
            <a:pPr marL="0" indent="0">
              <a:buNone/>
            </a:pPr>
            <a:r>
              <a:rPr lang="el-GR" sz="2400" dirty="0"/>
              <a:t>Κάθε παράθυρο έχει στην επάνω δεξιά γωνία του τρία κουμπιά, με τα οποία επιλέγουμε κάποια από τις τρεις παραπάνω καταστάσεις. Τα κουμπιά αυτά φαίνονται στην παρακάτω εικόνα:</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6741" t="3022" r="7267" b="3974"/>
          <a:stretch/>
        </p:blipFill>
        <p:spPr>
          <a:xfrm>
            <a:off x="1693506" y="2675059"/>
            <a:ext cx="5691674" cy="3462617"/>
          </a:xfrm>
          <a:prstGeom prst="rect">
            <a:avLst/>
          </a:prstGeom>
        </p:spPr>
      </p:pic>
      <p:sp>
        <p:nvSpPr>
          <p:cNvPr id="7" name="Title 1"/>
          <p:cNvSpPr>
            <a:spLocks noGrp="1"/>
          </p:cNvSpPr>
          <p:nvPr>
            <p:ph type="title"/>
          </p:nvPr>
        </p:nvSpPr>
        <p:spPr>
          <a:xfrm>
            <a:off x="83820" y="581025"/>
            <a:ext cx="9060180" cy="1252539"/>
          </a:xfrm>
        </p:spPr>
        <p:txBody>
          <a:bodyPr>
            <a:normAutofit/>
          </a:bodyPr>
          <a:lstStyle/>
          <a:p>
            <a:pPr algn="ctr"/>
            <a:r>
              <a:rPr lang="el-GR" b="1" dirty="0">
                <a:effectLst>
                  <a:outerShdw blurRad="38100" dist="38100" dir="2700000" algn="tl">
                    <a:srgbClr val="000000">
                      <a:alpha val="43137"/>
                    </a:srgbClr>
                  </a:outerShdw>
                </a:effectLst>
              </a:rPr>
              <a:t>Ελαχιστοποίηση/μεγιστοποίηση παραθύρων</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333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66060"/>
            <a:ext cx="7886700" cy="3467099"/>
          </a:xfrm>
        </p:spPr>
        <p:txBody>
          <a:bodyPr>
            <a:normAutofit fontScale="92500" lnSpcReduction="10000"/>
          </a:bodyPr>
          <a:lstStyle/>
          <a:p>
            <a:r>
              <a:rPr lang="el-GR" dirty="0"/>
              <a:t>Το αριστερό κουμπί (-) </a:t>
            </a:r>
            <a:r>
              <a:rPr lang="el-GR" b="1" dirty="0">
                <a:solidFill>
                  <a:srgbClr val="92D050"/>
                </a:solidFill>
                <a:effectLst>
                  <a:outerShdw blurRad="38100" dist="38100" dir="2700000" algn="tl">
                    <a:srgbClr val="000000">
                      <a:alpha val="43137"/>
                    </a:srgbClr>
                  </a:outerShdw>
                </a:effectLst>
              </a:rPr>
              <a:t>ελαχιστοποιεί</a:t>
            </a:r>
            <a:r>
              <a:rPr lang="el-GR" dirty="0"/>
              <a:t> το παράθυρο. Για να το επαναφέρουμε στην επιφάνεια εργασίας, κάνουμε κλικ στο εικονίδιο - κουμπί που βρίσκεται στη γραμμή εργασιών.</a:t>
            </a:r>
          </a:p>
          <a:p>
            <a:r>
              <a:rPr lang="el-GR" dirty="0"/>
              <a:t>Το δεξί κουμπί (Χ) </a:t>
            </a:r>
            <a:r>
              <a:rPr lang="el-GR" b="1" dirty="0">
                <a:solidFill>
                  <a:srgbClr val="92D050"/>
                </a:solidFill>
                <a:effectLst>
                  <a:outerShdw blurRad="38100" dist="38100" dir="2700000" algn="tl">
                    <a:srgbClr val="000000">
                      <a:alpha val="43137"/>
                    </a:srgbClr>
                  </a:outerShdw>
                </a:effectLst>
              </a:rPr>
              <a:t>κλείνει </a:t>
            </a:r>
            <a:r>
              <a:rPr lang="el-GR" dirty="0"/>
              <a:t>τελείως το πρόγραμμα.</a:t>
            </a:r>
          </a:p>
          <a:p>
            <a:r>
              <a:rPr lang="el-GR" dirty="0"/>
              <a:t>Το μεσαίο κουμπί έχει διαφορετική </a:t>
            </a:r>
            <a:r>
              <a:rPr lang="el-GR" dirty="0" smtClean="0"/>
              <a:t>λειτουργία ανάλογα </a:t>
            </a:r>
            <a:r>
              <a:rPr lang="el-GR" dirty="0"/>
              <a:t>με το αν το παράθυρο είναι μεγιστοποιημένο ή σε ενδιάμεσο μέγεθος και κάθε φορά που το πατάμε </a:t>
            </a:r>
            <a:r>
              <a:rPr lang="el-GR" b="1" dirty="0">
                <a:solidFill>
                  <a:srgbClr val="92D050"/>
                </a:solidFill>
                <a:effectLst>
                  <a:outerShdw blurRad="38100" dist="38100" dir="2700000" algn="tl">
                    <a:srgbClr val="000000">
                      <a:alpha val="43137"/>
                    </a:srgbClr>
                  </a:outerShdw>
                </a:effectLst>
              </a:rPr>
              <a:t>περνάμε από τη μία κατάσταση </a:t>
            </a:r>
            <a:r>
              <a:rPr lang="el-GR" dirty="0"/>
              <a:t>στην άλλη.</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822" y="1567802"/>
            <a:ext cx="2385316" cy="1152782"/>
          </a:xfrm>
          <a:prstGeom prst="rect">
            <a:avLst/>
          </a:prstGeom>
        </p:spPr>
      </p:pic>
      <p:sp>
        <p:nvSpPr>
          <p:cNvPr id="7" name="Title 1"/>
          <p:cNvSpPr>
            <a:spLocks noGrp="1"/>
          </p:cNvSpPr>
          <p:nvPr>
            <p:ph type="title"/>
          </p:nvPr>
        </p:nvSpPr>
        <p:spPr>
          <a:xfrm>
            <a:off x="83820" y="581025"/>
            <a:ext cx="9060180" cy="1252539"/>
          </a:xfrm>
        </p:spPr>
        <p:txBody>
          <a:bodyPr>
            <a:normAutofit/>
          </a:bodyPr>
          <a:lstStyle/>
          <a:p>
            <a:pPr algn="ctr"/>
            <a:r>
              <a:rPr lang="el-GR" b="1" dirty="0">
                <a:effectLst>
                  <a:outerShdw blurRad="38100" dist="38100" dir="2700000" algn="tl">
                    <a:srgbClr val="000000">
                      <a:alpha val="43137"/>
                    </a:srgbClr>
                  </a:outerShdw>
                </a:effectLst>
              </a:rPr>
              <a:t>Ελαχιστοποίηση/μεγιστοποίηση παραθύρων</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156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25"/>
            <a:ext cx="9144000" cy="950595"/>
          </a:xfrm>
        </p:spPr>
        <p:txBody>
          <a:bodyPr>
            <a:normAutofit/>
          </a:bodyPr>
          <a:lstStyle/>
          <a:p>
            <a:pPr algn="ctr"/>
            <a:r>
              <a:rPr lang="el-GR" b="1" dirty="0">
                <a:effectLst>
                  <a:outerShdw blurRad="38100" dist="38100" dir="2700000" algn="tl">
                    <a:srgbClr val="000000">
                      <a:alpha val="43137"/>
                    </a:srgbClr>
                  </a:outerShdw>
                </a:effectLst>
              </a:rPr>
              <a:t>Μετακίνηση ενός παραθύρου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l-GR" dirty="0" smtClean="0"/>
              <a:t>Για </a:t>
            </a:r>
            <a:r>
              <a:rPr lang="el-GR" dirty="0"/>
              <a:t>να μετακινήσετε ένα παράθυρο</a:t>
            </a:r>
            <a:r>
              <a:rPr lang="el-GR" b="1" dirty="0">
                <a:solidFill>
                  <a:srgbClr val="92D050"/>
                </a:solidFill>
                <a:effectLst>
                  <a:outerShdw blurRad="38100" dist="38100" dir="2700000" algn="tl">
                    <a:srgbClr val="000000">
                      <a:alpha val="43137"/>
                    </a:srgbClr>
                  </a:outerShdw>
                </a:effectLst>
              </a:rPr>
              <a:t>, τοποθετήστε τον δείκτη του ποντικιού στη γραμμή </a:t>
            </a:r>
            <a:r>
              <a:rPr lang="el-GR" b="1" dirty="0" smtClean="0">
                <a:solidFill>
                  <a:srgbClr val="92D050"/>
                </a:solidFill>
                <a:effectLst>
                  <a:outerShdw blurRad="38100" dist="38100" dir="2700000" algn="tl">
                    <a:srgbClr val="000000">
                      <a:alpha val="43137"/>
                    </a:srgbClr>
                  </a:outerShdw>
                </a:effectLst>
              </a:rPr>
              <a:t>τίτλου</a:t>
            </a:r>
            <a:r>
              <a:rPr lang="el-GR" dirty="0" smtClean="0"/>
              <a:t>. </a:t>
            </a:r>
            <a:r>
              <a:rPr lang="el-GR" dirty="0"/>
              <a:t>Κατόπιν </a:t>
            </a:r>
            <a:r>
              <a:rPr lang="el-GR" b="1" dirty="0">
                <a:solidFill>
                  <a:srgbClr val="92D050"/>
                </a:solidFill>
                <a:effectLst>
                  <a:outerShdw blurRad="38100" dist="38100" dir="2700000" algn="tl">
                    <a:srgbClr val="000000">
                      <a:alpha val="43137"/>
                    </a:srgbClr>
                  </a:outerShdw>
                </a:effectLst>
              </a:rPr>
              <a:t>σύρετε το παράθυρο </a:t>
            </a:r>
            <a:r>
              <a:rPr lang="el-GR" dirty="0"/>
              <a:t>στη θέση που θέλετε. </a:t>
            </a:r>
            <a:endParaRPr lang="el-GR" dirty="0" smtClean="0"/>
          </a:p>
          <a:p>
            <a:pPr marL="0" indent="0">
              <a:buNone/>
            </a:pPr>
            <a:endParaRPr lang="el-GR" sz="1800" dirty="0"/>
          </a:p>
          <a:p>
            <a:pPr marL="0" indent="0">
              <a:buNone/>
            </a:pPr>
            <a:r>
              <a:rPr lang="el-GR" dirty="0" smtClean="0"/>
              <a:t>Για </a:t>
            </a:r>
            <a:r>
              <a:rPr lang="el-GR" dirty="0"/>
              <a:t>να σύρετε ένα στοιχείο, τοποθετήστε τον δείκτη του ποντικιού επάνω σε αυτό, κρατήστε πατημένο το πλήκτρο του ποντικιού, μετακινήστε το στοιχείο με τον δείκτη και μετά ελευθερώστε το πλήκτρο</a:t>
            </a:r>
            <a:r>
              <a:rPr lang="el-GR"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Tree>
    <p:extLst>
      <p:ext uri="{BB962C8B-B14F-4D97-AF65-F5344CB8AC3E}">
        <p14:creationId xmlns:p14="http://schemas.microsoft.com/office/powerpoint/2010/main" val="331771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Ενεργοποίηση ενός παραθύρου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l-GR" dirty="0"/>
              <a:t>Εάν ανοίξετε περισσότερα από ένα προγράμματα ή έγγραφα, η επιφάνεια εργασίας μπορεί σύντομα να γεμίσει παράθυρα. Για να μεταβείτε σε ένα άλλο παράθυρο, απλά </a:t>
            </a:r>
            <a:r>
              <a:rPr lang="el-GR" b="1" dirty="0">
                <a:solidFill>
                  <a:srgbClr val="92D050"/>
                </a:solidFill>
                <a:effectLst>
                  <a:outerShdw blurRad="38100" dist="38100" dir="2700000" algn="tl">
                    <a:srgbClr val="000000">
                      <a:alpha val="43137"/>
                    </a:srgbClr>
                  </a:outerShdw>
                </a:effectLst>
              </a:rPr>
              <a:t>κάντε κλικ </a:t>
            </a:r>
            <a:r>
              <a:rPr lang="el-GR" b="1" dirty="0" smtClean="0">
                <a:solidFill>
                  <a:srgbClr val="92D050"/>
                </a:solidFill>
                <a:effectLst>
                  <a:outerShdw blurRad="38100" dist="38100" dir="2700000" algn="tl">
                    <a:srgbClr val="000000">
                      <a:alpha val="43137"/>
                    </a:srgbClr>
                  </a:outerShdw>
                </a:effectLst>
              </a:rPr>
              <a:t>σε οποιοδήποτε σημείο πάνω στο παράθυρο.</a:t>
            </a:r>
            <a:r>
              <a:rPr lang="el-GR" dirty="0" smtClean="0"/>
              <a:t> </a:t>
            </a:r>
            <a:r>
              <a:rPr lang="el-GR" dirty="0"/>
              <a:t>Το παράθυρο εμφανίζεται μπροστά από όλα τα άλλα παράθυρα και γίνεται το ενεργό παράθυρο—το παράθυρο στο οποίο δουλεύετε αυτή τη στιγμή.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spTree>
    <p:extLst>
      <p:ext uri="{BB962C8B-B14F-4D97-AF65-F5344CB8AC3E}">
        <p14:creationId xmlns:p14="http://schemas.microsoft.com/office/powerpoint/2010/main" val="93861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755584"/>
            <a:ext cx="7818076" cy="5100387"/>
          </a:xfrm>
        </p:spPr>
      </p:pic>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spTree>
    <p:extLst>
      <p:ext uri="{BB962C8B-B14F-4D97-AF65-F5344CB8AC3E}">
        <p14:creationId xmlns:p14="http://schemas.microsoft.com/office/powerpoint/2010/main" val="2106731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501</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Γραφικό Περιβάλλον Εργασίας H/Y</vt:lpstr>
      <vt:lpstr>Τι είναι ένα παράθυρο στον Η/Υ;</vt:lpstr>
      <vt:lpstr>Τα παράθυρα εφαρμογών</vt:lpstr>
      <vt:lpstr>Ελαχιστοποίηση/μεγιστοποίηση παραθύρων</vt:lpstr>
      <vt:lpstr>Ελαχιστοποίηση/μεγιστοποίηση παραθύρων</vt:lpstr>
      <vt:lpstr>Ελαχιστοποίηση/μεγιστοποίηση παραθύρων</vt:lpstr>
      <vt:lpstr>Μετακίνηση ενός παραθύρου</vt:lpstr>
      <vt:lpstr>Ενεργοποίηση ενός παραθύρου</vt:lpstr>
      <vt:lpstr>PowerPoint Presentation</vt:lpstr>
      <vt:lpstr>Οι γραμμές κύλισης στον υπολογιστή</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EVANGELIA DASKALAKI</cp:lastModifiedBy>
  <cp:revision>69</cp:revision>
  <dcterms:created xsi:type="dcterms:W3CDTF">2017-02-20T07:48:45Z</dcterms:created>
  <dcterms:modified xsi:type="dcterms:W3CDTF">2017-06-22T13:01:32Z</dcterms:modified>
</cp:coreProperties>
</file>