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9" r:id="rId4"/>
    <p:sldId id="261"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41" autoAdjust="0"/>
  </p:normalViewPr>
  <p:slideViewPr>
    <p:cSldViewPr snapToGrid="0">
      <p:cViewPr varScale="1">
        <p:scale>
          <a:sx n="61" d="100"/>
          <a:sy n="61" d="100"/>
        </p:scale>
        <p:origin x="10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22/06/2017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5400" dirty="0" smtClean="0"/>
              <a:t>Το Διαδίκτυο</a:t>
            </a:r>
            <a:br>
              <a:rPr lang="el-GR" sz="5400" dirty="0" smtClean="0"/>
            </a:br>
            <a:endParaRPr lang="en-GB" sz="5400" dirty="0">
              <a:solidFill>
                <a:schemeClr val="bg1"/>
              </a:solidFill>
            </a:endParaRPr>
          </a:p>
        </p:txBody>
      </p:sp>
      <p:sp>
        <p:nvSpPr>
          <p:cNvPr id="3" name="Subtitle 2"/>
          <p:cNvSpPr>
            <a:spLocks noGrp="1"/>
          </p:cNvSpPr>
          <p:nvPr>
            <p:ph type="subTitle" idx="1"/>
          </p:nvPr>
        </p:nvSpPr>
        <p:spPr/>
        <p:txBody>
          <a:bodyPr/>
          <a:lstStyle/>
          <a:p>
            <a:endParaRPr lang="en-GB" dirty="0">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362469"/>
            <a:ext cx="7315200" cy="295720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0" y="3286126"/>
            <a:ext cx="7639050" cy="3081179"/>
          </a:xfrm>
          <a:prstGeom prst="rect">
            <a:avLst/>
          </a:prstGeom>
        </p:spPr>
      </p:pic>
    </p:spTree>
    <p:extLst>
      <p:ext uri="{BB962C8B-B14F-4D97-AF65-F5344CB8AC3E}">
        <p14:creationId xmlns:p14="http://schemas.microsoft.com/office/powerpoint/2010/main" val="59377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143" y="4270655"/>
            <a:ext cx="3035714" cy="1912500"/>
          </a:xfrm>
          <a:prstGeom prst="rect">
            <a:avLst/>
          </a:prstGeom>
        </p:spPr>
      </p:pic>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Τι είναι το διαδίκτυο</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49" y="1920874"/>
            <a:ext cx="8170117" cy="4270375"/>
          </a:xfrm>
        </p:spPr>
        <p:txBody>
          <a:bodyPr/>
          <a:lstStyle/>
          <a:p>
            <a:pPr marL="0" indent="0">
              <a:buNone/>
            </a:pPr>
            <a:r>
              <a:rPr lang="el-GR" dirty="0" smtClean="0"/>
              <a:t>Το </a:t>
            </a:r>
            <a:r>
              <a:rPr lang="el-GR" b="1" dirty="0">
                <a:solidFill>
                  <a:srgbClr val="92D050"/>
                </a:solidFill>
                <a:effectLst>
                  <a:outerShdw blurRad="38100" dist="38100" dir="2700000" algn="tl">
                    <a:srgbClr val="000000">
                      <a:alpha val="43137"/>
                    </a:srgbClr>
                  </a:outerShdw>
                </a:effectLst>
              </a:rPr>
              <a:t>Διαδίκτυο</a:t>
            </a:r>
            <a:r>
              <a:rPr lang="el-GR" dirty="0"/>
              <a:t> </a:t>
            </a:r>
            <a:r>
              <a:rPr lang="el-GR" dirty="0" smtClean="0"/>
              <a:t>(</a:t>
            </a:r>
            <a:r>
              <a:rPr lang="en-US" dirty="0" smtClean="0"/>
              <a:t>Internet) </a:t>
            </a:r>
            <a:r>
              <a:rPr lang="el-GR" dirty="0" smtClean="0"/>
              <a:t>αποτελείται </a:t>
            </a:r>
            <a:r>
              <a:rPr lang="el-GR" dirty="0"/>
              <a:t>από εκατομμύρια υπολογιστές που βρίσκονται διασκορπισμένοι σε όλο τον πλανήτη και επικοινωνούν μεταξύ τους ανταλλάσσοντας δεδομένα</a:t>
            </a:r>
            <a:r>
              <a:rPr lang="el-GR" dirty="0" smtClean="0"/>
              <a:t>. Το </a:t>
            </a:r>
            <a:r>
              <a:rPr lang="el-GR" dirty="0"/>
              <a:t>όνομα Διαδίκτυο είναι μια σύνθετη λέξη που παράγεται από τις λέξεις </a:t>
            </a:r>
            <a:r>
              <a:rPr lang="el-GR" b="1" dirty="0">
                <a:solidFill>
                  <a:srgbClr val="92D050"/>
                </a:solidFill>
                <a:effectLst>
                  <a:outerShdw blurRad="38100" dist="38100" dir="2700000" algn="tl">
                    <a:srgbClr val="000000">
                      <a:alpha val="43137"/>
                    </a:srgbClr>
                  </a:outerShdw>
                </a:effectLst>
              </a:rPr>
              <a:t>Διασύνδεση Δικτύων</a:t>
            </a:r>
            <a:r>
              <a:rPr lang="el-GR" dirty="0" smtClean="0"/>
              <a:t>.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a:t>
            </a:fld>
            <a:endParaRPr lang="en-GB" dirty="0">
              <a:solidFill>
                <a:prstClr val="black">
                  <a:tint val="75000"/>
                </a:prstClr>
              </a:solidFill>
            </a:endParaRPr>
          </a:p>
        </p:txBody>
      </p:sp>
    </p:spTree>
    <p:extLst>
      <p:ext uri="{BB962C8B-B14F-4D97-AF65-F5344CB8AC3E}">
        <p14:creationId xmlns:p14="http://schemas.microsoft.com/office/powerpoint/2010/main" val="110472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Τι μας προσφέρει το διαδίκτυο</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l-GR" dirty="0"/>
              <a:t>Οι άνθρωποι χρησιμοποιούν το Internet </a:t>
            </a:r>
            <a:r>
              <a:rPr lang="el-GR" dirty="0" smtClean="0"/>
              <a:t> </a:t>
            </a:r>
          </a:p>
          <a:p>
            <a:r>
              <a:rPr lang="el-GR" dirty="0" smtClean="0"/>
              <a:t>για </a:t>
            </a:r>
            <a:r>
              <a:rPr lang="el-GR" dirty="0"/>
              <a:t>να αντλήσουν </a:t>
            </a:r>
            <a:r>
              <a:rPr lang="el-GR" b="1" dirty="0" smtClean="0">
                <a:solidFill>
                  <a:srgbClr val="92D050"/>
                </a:solidFill>
                <a:effectLst>
                  <a:outerShdw blurRad="38100" dist="38100" dir="2700000" algn="tl">
                    <a:srgbClr val="000000">
                      <a:alpha val="43137"/>
                    </a:srgbClr>
                  </a:outerShdw>
                </a:effectLst>
              </a:rPr>
              <a:t>πληροφορίες</a:t>
            </a:r>
            <a:endParaRPr lang="el-GR" dirty="0" smtClean="0"/>
          </a:p>
          <a:p>
            <a:r>
              <a:rPr lang="el-GR" dirty="0" smtClean="0"/>
              <a:t>για </a:t>
            </a:r>
            <a:r>
              <a:rPr lang="el-GR" dirty="0"/>
              <a:t>να </a:t>
            </a:r>
            <a:r>
              <a:rPr lang="el-GR" b="1" dirty="0">
                <a:solidFill>
                  <a:srgbClr val="92D050"/>
                </a:solidFill>
                <a:effectLst>
                  <a:outerShdw blurRad="38100" dist="38100" dir="2700000" algn="tl">
                    <a:srgbClr val="000000">
                      <a:alpha val="43137"/>
                    </a:srgbClr>
                  </a:outerShdw>
                </a:effectLst>
              </a:rPr>
              <a:t>επικοινωνήσουν</a:t>
            </a:r>
            <a:r>
              <a:rPr lang="el-GR" dirty="0"/>
              <a:t> με άλλους ανθρώπους που είναι κι αυτοί χρήστες </a:t>
            </a:r>
            <a:r>
              <a:rPr lang="el-GR" dirty="0" smtClean="0"/>
              <a:t>του</a:t>
            </a:r>
          </a:p>
          <a:p>
            <a:r>
              <a:rPr lang="el-GR" dirty="0"/>
              <a:t>για </a:t>
            </a:r>
            <a:r>
              <a:rPr lang="el-GR" b="1" dirty="0">
                <a:solidFill>
                  <a:srgbClr val="92D050"/>
                </a:solidFill>
                <a:effectLst>
                  <a:outerShdw blurRad="38100" dist="38100" dir="2700000" algn="tl">
                    <a:srgbClr val="000000">
                      <a:alpha val="43137"/>
                    </a:srgbClr>
                  </a:outerShdw>
                </a:effectLst>
              </a:rPr>
              <a:t>ψυχαγωγία</a:t>
            </a:r>
          </a:p>
          <a:p>
            <a:r>
              <a:rPr lang="el-GR" dirty="0" smtClean="0"/>
              <a:t>Για </a:t>
            </a:r>
            <a:r>
              <a:rPr lang="el-GR" b="1" dirty="0">
                <a:solidFill>
                  <a:srgbClr val="92D050"/>
                </a:solidFill>
                <a:effectLst>
                  <a:outerShdw blurRad="38100" dist="38100" dir="2700000" algn="tl">
                    <a:srgbClr val="000000">
                      <a:alpha val="43137"/>
                    </a:srgbClr>
                  </a:outerShdw>
                </a:effectLst>
              </a:rPr>
              <a:t>αγορές</a:t>
            </a:r>
          </a:p>
          <a:p>
            <a:r>
              <a:rPr lang="el-GR" dirty="0"/>
              <a:t>Για ηλεκτρονικές </a:t>
            </a:r>
            <a:r>
              <a:rPr lang="el-GR" b="1" dirty="0">
                <a:solidFill>
                  <a:srgbClr val="92D050"/>
                </a:solidFill>
                <a:effectLst>
                  <a:outerShdw blurRad="38100" dist="38100" dir="2700000" algn="tl">
                    <a:srgbClr val="000000">
                      <a:alpha val="43137"/>
                    </a:srgbClr>
                  </a:outerShdw>
                </a:effectLst>
              </a:rPr>
              <a:t>συναλλαγές</a:t>
            </a:r>
          </a:p>
          <a:p>
            <a:r>
              <a:rPr lang="el-GR" dirty="0"/>
              <a:t>Για </a:t>
            </a:r>
            <a:r>
              <a:rPr lang="el-GR" b="1" dirty="0">
                <a:solidFill>
                  <a:srgbClr val="92D050"/>
                </a:solidFill>
                <a:effectLst>
                  <a:outerShdw blurRad="38100" dist="38100" dir="2700000" algn="tl">
                    <a:srgbClr val="000000">
                      <a:alpha val="43137"/>
                    </a:srgbClr>
                  </a:outerShdw>
                </a:effectLst>
              </a:rPr>
              <a:t>σπουδές</a:t>
            </a:r>
            <a:r>
              <a:rPr lang="el-GR" dirty="0"/>
              <a:t> εξ αποστάσεως</a:t>
            </a:r>
          </a:p>
          <a:p>
            <a:r>
              <a:rPr lang="el-GR" dirty="0"/>
              <a:t>κοκ.</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a:t>
            </a:fld>
            <a:endParaRPr lang="en-GB"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7739" y="3708130"/>
            <a:ext cx="2465303" cy="2391046"/>
          </a:xfrm>
          <a:prstGeom prst="rect">
            <a:avLst/>
          </a:prstGeom>
        </p:spPr>
      </p:pic>
    </p:spTree>
    <p:extLst>
      <p:ext uri="{BB962C8B-B14F-4D97-AF65-F5344CB8AC3E}">
        <p14:creationId xmlns:p14="http://schemas.microsoft.com/office/powerpoint/2010/main" val="34639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Η ιστορία του διαδικτύου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037070" cy="4270375"/>
          </a:xfrm>
        </p:spPr>
        <p:txBody>
          <a:bodyPr/>
          <a:lstStyle/>
          <a:p>
            <a:pPr marL="0" indent="0">
              <a:buNone/>
            </a:pPr>
            <a:r>
              <a:rPr lang="el-GR" dirty="0"/>
              <a:t>Ο πρόγονος του Internet, το ARPANET, δημιουργήθηκε στα τέλη της δεκαετίας του 1960 από το </a:t>
            </a:r>
            <a:r>
              <a:rPr lang="el-GR" dirty="0" err="1"/>
              <a:t>Advanced</a:t>
            </a:r>
            <a:r>
              <a:rPr lang="el-GR" dirty="0"/>
              <a:t> Research </a:t>
            </a:r>
            <a:r>
              <a:rPr lang="el-GR" dirty="0" err="1"/>
              <a:t>Projects</a:t>
            </a:r>
            <a:r>
              <a:rPr lang="el-GR" dirty="0"/>
              <a:t> Agency (ARPA) των ΗΠΑ με στόχο τη διασύνδεση των υπολογιστικών δικτύων. Στα τέλη του 1970 υιοθετήθηκε από το Πεντάγωνο των ΗΠΑ και οι πρώτοι υπολογιστές συνδέθηκαν το 1980, ενώ το 1983 τυποποιήθηκε και </a:t>
            </a:r>
            <a:r>
              <a:rPr lang="el-GR" dirty="0" smtClean="0"/>
              <a:t>επισημοποιήθηκε</a:t>
            </a:r>
            <a:r>
              <a:rPr lang="en-US" dirty="0" smtClean="0"/>
              <a:t> </a:t>
            </a:r>
            <a:r>
              <a:rPr lang="el-GR" dirty="0" smtClean="0"/>
              <a:t> </a:t>
            </a:r>
            <a:r>
              <a:rPr lang="el-GR" dirty="0"/>
              <a:t>η λειτουργία του δικτύου.</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4</a:t>
            </a:fld>
            <a:endParaRPr lang="en-GB"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261" y="4337371"/>
            <a:ext cx="2110740" cy="1703221"/>
          </a:xfrm>
          <a:prstGeom prst="rect">
            <a:avLst/>
          </a:prstGeom>
        </p:spPr>
      </p:pic>
    </p:spTree>
    <p:extLst>
      <p:ext uri="{BB962C8B-B14F-4D97-AF65-F5344CB8AC3E}">
        <p14:creationId xmlns:p14="http://schemas.microsoft.com/office/powerpoint/2010/main" val="399691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Ποιος «διοικεί» το διαδίκτυο;</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668780"/>
            <a:ext cx="7886700" cy="4522469"/>
          </a:xfrm>
        </p:spPr>
        <p:txBody>
          <a:bodyPr/>
          <a:lstStyle/>
          <a:p>
            <a:endParaRPr lang="el-GR" dirty="0"/>
          </a:p>
          <a:p>
            <a:pPr marL="0" indent="0">
              <a:buNone/>
            </a:pPr>
            <a:r>
              <a:rPr lang="el-GR" dirty="0"/>
              <a:t>Κανένας! Το Internet απλώς διασυνδέει τα δίκτυα, οπότε στην πράξη υπεύθυνος για τη χρήση του Internet είναι ο διαχειριστής κάθε επιμέρους δικτύου.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5</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640" y="3681756"/>
            <a:ext cx="3408997" cy="2417420"/>
          </a:xfrm>
          <a:prstGeom prst="rect">
            <a:avLst/>
          </a:prstGeom>
        </p:spPr>
      </p:pic>
    </p:spTree>
    <p:extLst>
      <p:ext uri="{BB962C8B-B14F-4D97-AF65-F5344CB8AC3E}">
        <p14:creationId xmlns:p14="http://schemas.microsoft.com/office/powerpoint/2010/main" val="325807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Πως συνδεόμαστε στο διαδίκτυο</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3225" y="1497564"/>
            <a:ext cx="8509518" cy="3017521"/>
          </a:xfrm>
        </p:spPr>
        <p:txBody>
          <a:bodyPr>
            <a:normAutofit lnSpcReduction="10000"/>
          </a:bodyPr>
          <a:lstStyle/>
          <a:p>
            <a:pPr marL="0" indent="0">
              <a:buNone/>
            </a:pPr>
            <a:r>
              <a:rPr lang="el-GR" dirty="0"/>
              <a:t>Όταν αποκτήσουμε μία σύνδεση </a:t>
            </a:r>
            <a:r>
              <a:rPr lang="el-GR" dirty="0" smtClean="0"/>
              <a:t>στο Ίντερνετ από έναν </a:t>
            </a:r>
            <a:r>
              <a:rPr lang="el-GR" dirty="0" err="1" smtClean="0"/>
              <a:t>πάροχο</a:t>
            </a:r>
            <a:r>
              <a:rPr lang="el-GR" dirty="0" smtClean="0"/>
              <a:t> υπηρεσιών Ίντερνετ, πλέον </a:t>
            </a:r>
            <a:r>
              <a:rPr lang="el-GR" dirty="0"/>
              <a:t>στις πρίζες τηλεφώνου του σπιτιού μας </a:t>
            </a:r>
            <a:r>
              <a:rPr lang="el-GR" dirty="0" smtClean="0"/>
              <a:t>θα υπάρχει </a:t>
            </a:r>
            <a:r>
              <a:rPr lang="el-GR" dirty="0"/>
              <a:t>εκτός από τηλεφωνική σύνδεση και σύνδεση </a:t>
            </a:r>
            <a:r>
              <a:rPr lang="el-GR" dirty="0" smtClean="0"/>
              <a:t>Ίντερνετ. Συνδέουμε </a:t>
            </a:r>
            <a:r>
              <a:rPr lang="el-GR" dirty="0"/>
              <a:t>σε μία τέτοια πρίζα </a:t>
            </a:r>
            <a:r>
              <a:rPr lang="el-GR" dirty="0" smtClean="0"/>
              <a:t>μία </a:t>
            </a:r>
            <a:r>
              <a:rPr lang="el-GR" dirty="0"/>
              <a:t>συσκευή που ονομάζεται </a:t>
            </a:r>
            <a:r>
              <a:rPr lang="el-GR" b="1" dirty="0" err="1">
                <a:solidFill>
                  <a:srgbClr val="92D050"/>
                </a:solidFill>
                <a:effectLst>
                  <a:outerShdw blurRad="38100" dist="38100" dir="2700000" algn="tl">
                    <a:srgbClr val="000000">
                      <a:alpha val="43137"/>
                    </a:srgbClr>
                  </a:outerShdw>
                </a:effectLst>
              </a:rPr>
              <a:t>modem-router</a:t>
            </a:r>
            <a:r>
              <a:rPr lang="el-GR" dirty="0"/>
              <a:t> (</a:t>
            </a:r>
            <a:r>
              <a:rPr lang="el-GR" dirty="0" smtClean="0"/>
              <a:t>μόντεμ-</a:t>
            </a:r>
            <a:r>
              <a:rPr lang="el-GR" dirty="0" err="1" smtClean="0"/>
              <a:t>ρούτερ</a:t>
            </a:r>
            <a:r>
              <a:rPr lang="el-GR" dirty="0" smtClean="0"/>
              <a:t>) και σε αυτή συνδέονται με προσωπικό </a:t>
            </a:r>
            <a:r>
              <a:rPr lang="el-GR" b="1" dirty="0" smtClean="0">
                <a:solidFill>
                  <a:srgbClr val="92D050"/>
                </a:solidFill>
                <a:effectLst>
                  <a:outerShdw blurRad="38100" dist="38100" dir="2700000" algn="tl">
                    <a:srgbClr val="000000">
                      <a:alpha val="43137"/>
                    </a:srgbClr>
                  </a:outerShdw>
                </a:effectLst>
              </a:rPr>
              <a:t>κωδικό</a:t>
            </a:r>
            <a:r>
              <a:rPr lang="el-GR" dirty="0" smtClean="0"/>
              <a:t> και αποκτούν πρόσβαση στο διαδίκτυο όλες οι ηλεκτρονικές συσκευές του σπιτιού.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6</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295" y="4338428"/>
            <a:ext cx="3927410" cy="2045950"/>
          </a:xfrm>
          <a:prstGeom prst="rect">
            <a:avLst/>
          </a:prstGeom>
        </p:spPr>
      </p:pic>
    </p:spTree>
    <p:extLst>
      <p:ext uri="{BB962C8B-B14F-4D97-AF65-F5344CB8AC3E}">
        <p14:creationId xmlns:p14="http://schemas.microsoft.com/office/powerpoint/2010/main" val="351083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307539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252</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Open Sans</vt:lpstr>
      <vt:lpstr>Office Theme</vt:lpstr>
      <vt:lpstr>Το Διαδίκτυο </vt:lpstr>
      <vt:lpstr>Τι είναι το διαδίκτυο</vt:lpstr>
      <vt:lpstr>Τι μας προσφέρει το διαδίκτυο</vt:lpstr>
      <vt:lpstr>Η ιστορία του διαδικτύου</vt:lpstr>
      <vt:lpstr>Ποιος «διοικεί» το διαδίκτυο;</vt:lpstr>
      <vt:lpstr>Πως συνδεόμαστε στο διαδίκτυο</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45</cp:revision>
  <dcterms:created xsi:type="dcterms:W3CDTF">2017-02-20T07:48:45Z</dcterms:created>
  <dcterms:modified xsi:type="dcterms:W3CDTF">2017-06-22T13:04:14Z</dcterms:modified>
</cp:coreProperties>
</file>