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93" r:id="rId3"/>
    <p:sldId id="294" r:id="rId4"/>
    <p:sldId id="295" r:id="rId5"/>
    <p:sldId id="296" r:id="rId6"/>
    <p:sldId id="274" r:id="rId7"/>
    <p:sldId id="275" r:id="rId8"/>
    <p:sldId id="276" r:id="rId9"/>
    <p:sldId id="277" r:id="rId10"/>
    <p:sldId id="278" r:id="rId11"/>
    <p:sldId id="279" r:id="rId12"/>
    <p:sldId id="280" r:id="rId13"/>
    <p:sldId id="284" r:id="rId14"/>
    <p:sldId id="285" r:id="rId15"/>
    <p:sldId id="286" r:id="rId16"/>
    <p:sldId id="287" r:id="rId17"/>
    <p:sldId id="288" r:id="rId18"/>
    <p:sldId id="282" r:id="rId19"/>
    <p:sldId id="283" r:id="rId20"/>
    <p:sldId id="289" r:id="rId21"/>
    <p:sldId id="290" r:id="rId22"/>
    <p:sldId id="291" r:id="rId23"/>
    <p:sldId id="292"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31" autoAdjust="0"/>
    <p:restoredTop sz="94641" autoAdjust="0"/>
  </p:normalViewPr>
  <p:slideViewPr>
    <p:cSldViewPr snapToGrid="0">
      <p:cViewPr varScale="1">
        <p:scale>
          <a:sx n="103" d="100"/>
          <a:sy n="103" d="100"/>
        </p:scale>
        <p:origin x="5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E5DEC-208E-4F1B-9E5B-1814BEC09653}" type="datetimeFigureOut">
              <a:rPr lang="en-GB" smtClean="0"/>
              <a:t>26/06/2017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76CF-27DD-4CDF-96EA-263FE6FCFA62}" type="slidenum">
              <a:rPr lang="en-GB" smtClean="0"/>
              <a:t>‹#›</a:t>
            </a:fld>
            <a:endParaRPr lang="en-GB"/>
          </a:p>
        </p:txBody>
      </p:sp>
    </p:spTree>
    <p:extLst>
      <p:ext uri="{BB962C8B-B14F-4D97-AF65-F5344CB8AC3E}">
        <p14:creationId xmlns:p14="http://schemas.microsoft.com/office/powerpoint/2010/main" val="35629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5351385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73088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46005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pPr/>
              <a:t>‹#›</a:t>
            </a:fld>
            <a:endParaRPr lang="en-GB" dirty="0"/>
          </a:p>
        </p:txBody>
      </p:sp>
    </p:spTree>
    <p:extLst>
      <p:ext uri="{BB962C8B-B14F-4D97-AF65-F5344CB8AC3E}">
        <p14:creationId xmlns:p14="http://schemas.microsoft.com/office/powerpoint/2010/main" val="28446456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08835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49059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82349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2474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77081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10564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80917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t>‹#›</a:t>
            </a:fld>
            <a:endParaRPr lang="en-GB"/>
          </a:p>
        </p:txBody>
      </p:sp>
    </p:spTree>
    <p:extLst>
      <p:ext uri="{BB962C8B-B14F-4D97-AF65-F5344CB8AC3E}">
        <p14:creationId xmlns:p14="http://schemas.microsoft.com/office/powerpoint/2010/main" val="295457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solidFill>
                  <a:schemeClr val="bg1"/>
                </a:solidFill>
              </a:rPr>
              <a:t>Προφίλ </a:t>
            </a:r>
            <a:r>
              <a:rPr lang="en-US" dirty="0" smtClean="0">
                <a:solidFill>
                  <a:schemeClr val="bg1"/>
                </a:solidFill>
              </a:rPr>
              <a:t>Facebook</a:t>
            </a:r>
            <a:br>
              <a:rPr lang="en-US" dirty="0" smtClean="0">
                <a:solidFill>
                  <a:schemeClr val="bg1"/>
                </a:solidFill>
              </a:rPr>
            </a:br>
            <a:endParaRPr lang="en-GB"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5" y="3286126"/>
            <a:ext cx="8330915" cy="2931794"/>
          </a:xfrm>
          <a:prstGeom prst="rect">
            <a:avLst/>
          </a:prstGeom>
        </p:spPr>
      </p:pic>
    </p:spTree>
    <p:extLst>
      <p:ext uri="{BB962C8B-B14F-4D97-AF65-F5344CB8AC3E}">
        <p14:creationId xmlns:p14="http://schemas.microsoft.com/office/powerpoint/2010/main" val="593771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l-GR" dirty="0" smtClean="0"/>
              <a:t>Εν συνεχεία θα εμφανιστεί το παρακάτω μήνυμα το οποίο επιβεβαιώνει την εγγραφή σας στο </a:t>
            </a:r>
            <a:r>
              <a:rPr lang="en-US" dirty="0" smtClean="0"/>
              <a:t>Facebook</a:t>
            </a:r>
            <a:r>
              <a:rPr lang="el-GR" dirty="0" smtClean="0"/>
              <a:t>, αρκεί να πατήσετε ΟΚ</a:t>
            </a:r>
            <a:r>
              <a:rPr lang="en-US" dirty="0" smtClean="0"/>
              <a:t>.</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10</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910" y="3426142"/>
            <a:ext cx="4829175" cy="1666875"/>
          </a:xfrm>
          <a:prstGeom prst="rect">
            <a:avLst/>
          </a:prstGeom>
        </p:spPr>
      </p:pic>
      <p:sp>
        <p:nvSpPr>
          <p:cNvPr id="9" name="Title 1"/>
          <p:cNvSpPr>
            <a:spLocks noGrp="1"/>
          </p:cNvSpPr>
          <p:nvPr>
            <p:ph type="title"/>
          </p:nvPr>
        </p:nvSpPr>
        <p:spPr>
          <a:xfrm>
            <a:off x="0" y="581025"/>
            <a:ext cx="9204960" cy="1252539"/>
          </a:xfrm>
        </p:spPr>
        <p:txBody>
          <a:bodyPr/>
          <a:lstStyle/>
          <a:p>
            <a:pPr algn="ctr"/>
            <a:r>
              <a:rPr lang="el-GR" b="1" dirty="0">
                <a:effectLst>
                  <a:outerShdw blurRad="38100" dist="38100" dir="2700000" algn="tl">
                    <a:srgbClr val="000000">
                      <a:alpha val="43137"/>
                    </a:srgbClr>
                  </a:outerShdw>
                </a:effectLst>
              </a:rPr>
              <a:t>Πως ανοίγουμε προφίλ στο Facebook</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6918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CEDE7-6E4D-4068-BBEE-DAA1B27CDCAF}" type="slidenum">
              <a:rPr lang="en-GB" smtClean="0"/>
              <a:pPr/>
              <a:t>11</a:t>
            </a:fld>
            <a:endParaRPr lang="en-GB" dirty="0"/>
          </a:p>
        </p:txBody>
      </p:sp>
      <p:sp>
        <p:nvSpPr>
          <p:cNvPr id="8" name="TextBox 7"/>
          <p:cNvSpPr txBox="1"/>
          <p:nvPr/>
        </p:nvSpPr>
        <p:spPr>
          <a:xfrm>
            <a:off x="121920" y="1524000"/>
            <a:ext cx="3151983" cy="4401205"/>
          </a:xfrm>
          <a:prstGeom prst="rect">
            <a:avLst/>
          </a:prstGeom>
          <a:noFill/>
        </p:spPr>
        <p:txBody>
          <a:bodyPr wrap="square" rtlCol="0">
            <a:spAutoFit/>
          </a:bodyPr>
          <a:lstStyle/>
          <a:p>
            <a:r>
              <a:rPr lang="el-GR" sz="2800" dirty="0" smtClean="0">
                <a:solidFill>
                  <a:schemeClr val="tx2"/>
                </a:solidFill>
              </a:rPr>
              <a:t>Θα βρεθείτε σε αυτό το περιβάλλον όπου στο κάτω μέρος μπορείτε να αναζητήσετε φίλους πληκτρολογώντας το ονοματεπώνυμό τους είτε στα αγγλικά είτε στα ελληνικά.  </a:t>
            </a:r>
            <a:endParaRPr lang="en-US" sz="2800" dirty="0">
              <a:solidFill>
                <a:schemeClr val="tx2"/>
              </a:solidFill>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3905" y="1742948"/>
            <a:ext cx="6017103" cy="4270375"/>
          </a:xfrm>
        </p:spPr>
      </p:pic>
      <p:sp>
        <p:nvSpPr>
          <p:cNvPr id="7" name="Title 1"/>
          <p:cNvSpPr>
            <a:spLocks noGrp="1"/>
          </p:cNvSpPr>
          <p:nvPr>
            <p:ph type="title"/>
          </p:nvPr>
        </p:nvSpPr>
        <p:spPr>
          <a:xfrm>
            <a:off x="0" y="581025"/>
            <a:ext cx="9204960" cy="1252539"/>
          </a:xfrm>
        </p:spPr>
        <p:txBody>
          <a:bodyPr/>
          <a:lstStyle/>
          <a:p>
            <a:pPr algn="ctr"/>
            <a:r>
              <a:rPr lang="el-GR" b="1" dirty="0">
                <a:effectLst>
                  <a:outerShdw blurRad="38100" dist="38100" dir="2700000" algn="tl">
                    <a:srgbClr val="000000">
                      <a:alpha val="43137"/>
                    </a:srgbClr>
                  </a:outerShdw>
                </a:effectLst>
              </a:rPr>
              <a:t>Πως ανοίγουμε προφίλ στο Facebook</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0203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Πως </a:t>
            </a:r>
            <a:r>
              <a:rPr lang="el-GR" b="1" dirty="0" smtClean="0">
                <a:effectLst>
                  <a:outerShdw blurRad="38100" dist="38100" dir="2700000" algn="tl">
                    <a:srgbClr val="000000">
                      <a:alpha val="43137"/>
                    </a:srgbClr>
                  </a:outerShdw>
                </a:effectLst>
              </a:rPr>
              <a:t>ανεβάζουμε μια εικόνα </a:t>
            </a:r>
            <a:r>
              <a:rPr lang="el-GR" b="1" dirty="0">
                <a:effectLst>
                  <a:outerShdw blurRad="38100" dist="38100" dir="2700000" algn="tl">
                    <a:srgbClr val="000000">
                      <a:alpha val="43137"/>
                    </a:srgbClr>
                  </a:outerShdw>
                </a:effectLst>
              </a:rPr>
              <a:t>προφίλ στο Facebook</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4300" y="1920875"/>
            <a:ext cx="3822269" cy="3596522"/>
          </a:xfrm>
        </p:spPr>
        <p:txBody>
          <a:bodyPr>
            <a:normAutofit/>
          </a:bodyPr>
          <a:lstStyle/>
          <a:p>
            <a:pPr marL="0" indent="0">
              <a:buNone/>
            </a:pPr>
            <a:r>
              <a:rPr lang="el-GR" smtClean="0">
                <a:solidFill>
                  <a:schemeClr val="tx2"/>
                </a:solidFill>
              </a:rPr>
              <a:t>Από το </a:t>
            </a:r>
            <a:r>
              <a:rPr lang="el-GR" dirty="0" smtClean="0">
                <a:solidFill>
                  <a:schemeClr val="tx2"/>
                </a:solidFill>
              </a:rPr>
              <a:t>πεδίο «ανεβάστε μια εικόνα </a:t>
            </a:r>
            <a:r>
              <a:rPr lang="el-GR" err="1" smtClean="0">
                <a:solidFill>
                  <a:schemeClr val="tx2"/>
                </a:solidFill>
              </a:rPr>
              <a:t>προφίλ</a:t>
            </a:r>
            <a:r>
              <a:rPr lang="el-GR" smtClean="0">
                <a:solidFill>
                  <a:schemeClr val="tx2"/>
                </a:solidFill>
              </a:rPr>
              <a:t>» μπορείτε να βάλετε τη φωτογραφία σας με μια απλή διαδικασία η οποία περιγράφεται βήμα-βήμα.</a:t>
            </a:r>
            <a:endParaRPr lang="en-US">
              <a:solidFill>
                <a:schemeClr val="tx2"/>
              </a:solidFill>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6447" y="1920875"/>
            <a:ext cx="4141753" cy="3758257"/>
          </a:xfrm>
          <a:prstGeom prst="rect">
            <a:avLst/>
          </a:prstGeom>
        </p:spPr>
      </p:pic>
    </p:spTree>
    <p:extLst>
      <p:ext uri="{BB962C8B-B14F-4D97-AF65-F5344CB8AC3E}">
        <p14:creationId xmlns:p14="http://schemas.microsoft.com/office/powerpoint/2010/main" val="2481062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Πως </a:t>
            </a:r>
            <a:r>
              <a:rPr lang="el-GR" b="1" dirty="0" smtClean="0">
                <a:effectLst>
                  <a:outerShdw blurRad="38100" dist="38100" dir="2700000" algn="tl">
                    <a:srgbClr val="000000">
                      <a:alpha val="43137"/>
                    </a:srgbClr>
                  </a:outerShdw>
                </a:effectLst>
              </a:rPr>
              <a:t>μεταβαίνουμε στο προφίλ μας</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13</a:t>
            </a:fld>
            <a:endParaRPr lang="en-GB"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8982" y="1831183"/>
            <a:ext cx="4069218" cy="4270375"/>
          </a:xfrm>
        </p:spPr>
      </p:pic>
      <p:sp>
        <p:nvSpPr>
          <p:cNvPr id="10" name="TextBox 9"/>
          <p:cNvSpPr txBox="1"/>
          <p:nvPr/>
        </p:nvSpPr>
        <p:spPr>
          <a:xfrm>
            <a:off x="628651" y="2545080"/>
            <a:ext cx="3356610" cy="1815882"/>
          </a:xfrm>
          <a:prstGeom prst="rect">
            <a:avLst/>
          </a:prstGeom>
          <a:noFill/>
        </p:spPr>
        <p:txBody>
          <a:bodyPr wrap="square" rtlCol="0">
            <a:spAutoFit/>
          </a:bodyPr>
          <a:lstStyle/>
          <a:p>
            <a:r>
              <a:rPr lang="el-GR" sz="2800" dirty="0" smtClean="0">
                <a:solidFill>
                  <a:schemeClr val="tx2"/>
                </a:solidFill>
              </a:rPr>
              <a:t>Από το πεδίο που γράφει το όνομά μας μεταβαίνουμε στο προφίλ μας </a:t>
            </a:r>
            <a:endParaRPr lang="en-US" sz="2800" dirty="0">
              <a:solidFill>
                <a:schemeClr val="tx2"/>
              </a:solidFill>
            </a:endParaRPr>
          </a:p>
        </p:txBody>
      </p:sp>
    </p:spTree>
    <p:extLst>
      <p:ext uri="{BB962C8B-B14F-4D97-AF65-F5344CB8AC3E}">
        <p14:creationId xmlns:p14="http://schemas.microsoft.com/office/powerpoint/2010/main" val="429286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Πως </a:t>
            </a:r>
            <a:r>
              <a:rPr lang="el-GR" b="1" dirty="0" smtClean="0">
                <a:effectLst>
                  <a:outerShdw blurRad="38100" dist="38100" dir="2700000" algn="tl">
                    <a:srgbClr val="000000">
                      <a:alpha val="43137"/>
                    </a:srgbClr>
                  </a:outerShdw>
                </a:effectLst>
              </a:rPr>
              <a:t>μεταβαίνουμε στην «</a:t>
            </a:r>
            <a:r>
              <a:rPr lang="en-US" b="1" dirty="0" smtClean="0">
                <a:effectLst>
                  <a:outerShdw blurRad="38100" dist="38100" dir="2700000" algn="tl">
                    <a:srgbClr val="000000">
                      <a:alpha val="43137"/>
                    </a:srgbClr>
                  </a:outerShdw>
                </a:effectLst>
              </a:rPr>
              <a:t>A</a:t>
            </a:r>
            <a:r>
              <a:rPr lang="el-GR" b="1" dirty="0" err="1" smtClean="0">
                <a:effectLst>
                  <a:outerShdw blurRad="38100" dist="38100" dir="2700000" algn="tl">
                    <a:srgbClr val="000000">
                      <a:alpha val="43137"/>
                    </a:srgbClr>
                  </a:outerShdw>
                </a:effectLst>
              </a:rPr>
              <a:t>ρχική</a:t>
            </a:r>
            <a:r>
              <a:rPr lang="el-GR" b="1" dirty="0" smtClean="0">
                <a:effectLst>
                  <a:outerShdw blurRad="38100" dist="38100" dir="2700000" algn="tl">
                    <a:srgbClr val="000000">
                      <a:alpha val="43137"/>
                    </a:srgbClr>
                  </a:outerShdw>
                </a:effectLst>
              </a:rPr>
              <a:t> σελίδα»</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4740" y="1831183"/>
            <a:ext cx="5178792" cy="4270375"/>
          </a:xfrm>
        </p:spPr>
      </p:pic>
      <p:sp>
        <p:nvSpPr>
          <p:cNvPr id="4" name="Slide Number Placeholder 3"/>
          <p:cNvSpPr>
            <a:spLocks noGrp="1"/>
          </p:cNvSpPr>
          <p:nvPr>
            <p:ph type="sldNum" sz="quarter" idx="12"/>
          </p:nvPr>
        </p:nvSpPr>
        <p:spPr/>
        <p:txBody>
          <a:bodyPr/>
          <a:lstStyle/>
          <a:p>
            <a:fld id="{615CEDE7-6E4D-4068-BBEE-DAA1B27CDCAF}" type="slidenum">
              <a:rPr lang="en-GB" smtClean="0"/>
              <a:pPr/>
              <a:t>14</a:t>
            </a:fld>
            <a:endParaRPr lang="en-GB" dirty="0"/>
          </a:p>
        </p:txBody>
      </p:sp>
      <p:sp>
        <p:nvSpPr>
          <p:cNvPr id="6" name="TextBox 5"/>
          <p:cNvSpPr txBox="1"/>
          <p:nvPr/>
        </p:nvSpPr>
        <p:spPr>
          <a:xfrm>
            <a:off x="106680" y="1831184"/>
            <a:ext cx="3528061" cy="4401205"/>
          </a:xfrm>
          <a:prstGeom prst="rect">
            <a:avLst/>
          </a:prstGeom>
          <a:noFill/>
        </p:spPr>
        <p:txBody>
          <a:bodyPr wrap="square" rtlCol="0">
            <a:spAutoFit/>
          </a:bodyPr>
          <a:lstStyle/>
          <a:p>
            <a:r>
              <a:rPr lang="el-GR" sz="2800" dirty="0" smtClean="0">
                <a:solidFill>
                  <a:schemeClr val="tx2"/>
                </a:solidFill>
              </a:rPr>
              <a:t>Από το πεδίο </a:t>
            </a:r>
            <a:r>
              <a:rPr lang="el-GR" sz="2800" b="1" dirty="0">
                <a:solidFill>
                  <a:srgbClr val="92D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«Αρχική σελίδα»</a:t>
            </a:r>
            <a:r>
              <a:rPr lang="el-GR" sz="2800" dirty="0" smtClean="0">
                <a:solidFill>
                  <a:schemeClr val="tx2"/>
                </a:solidFill>
              </a:rPr>
              <a:t> μεταβαίνουμε σε μια σελίδα όπου συνέχεια ανανεώνονται οι δημοσιεύσεις των φίλων μας και εμφανίζονται και οι καινούριες κοινοποιήσεις. </a:t>
            </a:r>
            <a:endParaRPr lang="en-US" sz="2800" dirty="0">
              <a:solidFill>
                <a:schemeClr val="tx2"/>
              </a:solidFill>
            </a:endParaRPr>
          </a:p>
        </p:txBody>
      </p:sp>
    </p:spTree>
    <p:extLst>
      <p:ext uri="{BB962C8B-B14F-4D97-AF65-F5344CB8AC3E}">
        <p14:creationId xmlns:p14="http://schemas.microsoft.com/office/powerpoint/2010/main" val="3664364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102995"/>
          </a:xfrm>
        </p:spPr>
        <p:txBody>
          <a:bodyPr>
            <a:noAutofit/>
          </a:bodyPr>
          <a:lstStyle/>
          <a:p>
            <a:pPr algn="ctr"/>
            <a:r>
              <a:rPr lang="el-GR" b="1" dirty="0">
                <a:effectLst>
                  <a:outerShdw blurRad="38100" dist="38100" dir="2700000" algn="tl">
                    <a:srgbClr val="000000">
                      <a:alpha val="43137"/>
                    </a:srgbClr>
                  </a:outerShdw>
                </a:effectLst>
              </a:rPr>
              <a:t>Πως </a:t>
            </a:r>
            <a:r>
              <a:rPr lang="el-GR" b="1" dirty="0" smtClean="0">
                <a:effectLst>
                  <a:outerShdw blurRad="38100" dist="38100" dir="2700000" algn="tl">
                    <a:srgbClr val="000000">
                      <a:alpha val="43137"/>
                    </a:srgbClr>
                  </a:outerShdw>
                </a:effectLst>
              </a:rPr>
              <a:t>αποδεχόμαστε ή απορρίπτουμε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l-GR" b="1" dirty="0" smtClean="0">
                <a:effectLst>
                  <a:outerShdw blurRad="38100" dist="38100" dir="2700000" algn="tl">
                    <a:srgbClr val="000000">
                      <a:alpha val="43137"/>
                    </a:srgbClr>
                  </a:outerShdw>
                </a:effectLst>
              </a:rPr>
              <a:t>αιτήματα φιλίας </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705" y="3248268"/>
            <a:ext cx="8047495" cy="2850908"/>
          </a:xfrm>
        </p:spPr>
      </p:pic>
      <p:sp>
        <p:nvSpPr>
          <p:cNvPr id="4" name="Slide Number Placeholder 3"/>
          <p:cNvSpPr>
            <a:spLocks noGrp="1"/>
          </p:cNvSpPr>
          <p:nvPr>
            <p:ph type="sldNum" sz="quarter" idx="12"/>
          </p:nvPr>
        </p:nvSpPr>
        <p:spPr/>
        <p:txBody>
          <a:bodyPr/>
          <a:lstStyle/>
          <a:p>
            <a:fld id="{615CEDE7-6E4D-4068-BBEE-DAA1B27CDCAF}" type="slidenum">
              <a:rPr lang="en-GB" smtClean="0"/>
              <a:pPr/>
              <a:t>15</a:t>
            </a:fld>
            <a:endParaRPr lang="en-GB" dirty="0"/>
          </a:p>
        </p:txBody>
      </p:sp>
      <p:sp>
        <p:nvSpPr>
          <p:cNvPr id="6" name="TextBox 5"/>
          <p:cNvSpPr txBox="1"/>
          <p:nvPr/>
        </p:nvSpPr>
        <p:spPr>
          <a:xfrm>
            <a:off x="868680" y="1627870"/>
            <a:ext cx="7004459" cy="1569660"/>
          </a:xfrm>
          <a:prstGeom prst="rect">
            <a:avLst/>
          </a:prstGeom>
          <a:noFill/>
        </p:spPr>
        <p:txBody>
          <a:bodyPr wrap="square" rtlCol="0">
            <a:spAutoFit/>
          </a:bodyPr>
          <a:lstStyle/>
          <a:p>
            <a:r>
              <a:rPr lang="el-GR" sz="2400" dirty="0" smtClean="0">
                <a:solidFill>
                  <a:schemeClr val="tx2"/>
                </a:solidFill>
              </a:rPr>
              <a:t>Από αυτά τα δύο πεδία ελέγχουμε τα αιτήματα φιλίας που δεχόμαστε. Μπορούμε να απαντήσουμε </a:t>
            </a:r>
            <a:r>
              <a:rPr lang="el-GR" sz="2400" b="1" dirty="0" smtClean="0">
                <a:solidFill>
                  <a:srgbClr val="92D050"/>
                </a:solidFill>
                <a:effectLst>
                  <a:outerShdw blurRad="38100" dist="38100" dir="2700000" algn="tl">
                    <a:srgbClr val="000000">
                      <a:alpha val="43137"/>
                    </a:srgbClr>
                  </a:outerShdw>
                </a:effectLst>
              </a:rPr>
              <a:t>θετικά</a:t>
            </a:r>
            <a:r>
              <a:rPr lang="el-GR" sz="2400" dirty="0" smtClean="0">
                <a:solidFill>
                  <a:schemeClr val="tx2"/>
                </a:solidFill>
              </a:rPr>
              <a:t> σε ένα αίτημα φιλίας πατώντας την </a:t>
            </a:r>
            <a:r>
              <a:rPr lang="el-GR" sz="2400" b="1" dirty="0" smtClean="0">
                <a:solidFill>
                  <a:srgbClr val="92D050"/>
                </a:solidFill>
                <a:effectLst>
                  <a:outerShdw blurRad="38100" dist="38100" dir="2700000" algn="tl">
                    <a:srgbClr val="000000">
                      <a:alpha val="43137"/>
                    </a:srgbClr>
                  </a:outerShdw>
                </a:effectLst>
              </a:rPr>
              <a:t>επιβεβαίωση</a:t>
            </a:r>
            <a:r>
              <a:rPr lang="el-GR" sz="2400" dirty="0" smtClean="0">
                <a:solidFill>
                  <a:schemeClr val="tx2"/>
                </a:solidFill>
              </a:rPr>
              <a:t> ή να προχωρήσουμε στη </a:t>
            </a:r>
            <a:r>
              <a:rPr lang="el-GR" sz="2400" b="1" dirty="0">
                <a:solidFill>
                  <a:srgbClr val="92D050"/>
                </a:solidFill>
                <a:effectLst>
                  <a:outerShdw blurRad="38100" dist="38100" dir="2700000" algn="tl">
                    <a:srgbClr val="000000">
                      <a:alpha val="43137"/>
                    </a:srgbClr>
                  </a:outerShdw>
                </a:effectLst>
              </a:rPr>
              <a:t>διαγραφή</a:t>
            </a:r>
            <a:r>
              <a:rPr lang="el-GR" sz="2400" dirty="0" smtClean="0">
                <a:solidFill>
                  <a:schemeClr val="tx2"/>
                </a:solidFill>
              </a:rPr>
              <a:t> του.</a:t>
            </a:r>
            <a:endParaRPr lang="en-US" sz="2400" dirty="0">
              <a:solidFill>
                <a:schemeClr val="tx2"/>
              </a:solidFill>
            </a:endParaRPr>
          </a:p>
        </p:txBody>
      </p:sp>
    </p:spTree>
    <p:extLst>
      <p:ext uri="{BB962C8B-B14F-4D97-AF65-F5344CB8AC3E}">
        <p14:creationId xmlns:p14="http://schemas.microsoft.com/office/powerpoint/2010/main" val="3580665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normAutofit/>
          </a:bodyPr>
          <a:lstStyle/>
          <a:p>
            <a:pPr algn="ctr"/>
            <a:r>
              <a:rPr lang="el-GR" b="1" dirty="0">
                <a:effectLst>
                  <a:outerShdw blurRad="38100" dist="38100" dir="2700000" algn="tl">
                    <a:srgbClr val="000000">
                      <a:alpha val="43137"/>
                    </a:srgbClr>
                  </a:outerShdw>
                </a:effectLst>
              </a:rPr>
              <a:t>Πως </a:t>
            </a:r>
            <a:r>
              <a:rPr lang="el-GR" b="1" dirty="0" smtClean="0">
                <a:effectLst>
                  <a:outerShdw blurRad="38100" dist="38100" dir="2700000" algn="tl">
                    <a:srgbClr val="000000">
                      <a:alpha val="43137"/>
                    </a:srgbClr>
                  </a:outerShdw>
                </a:effectLst>
              </a:rPr>
              <a:t>ανταλλάσσουμε μηνύματα</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99660" y="2535293"/>
            <a:ext cx="4053839" cy="2862154"/>
          </a:xfrm>
        </p:spPr>
      </p:pic>
      <p:sp>
        <p:nvSpPr>
          <p:cNvPr id="4" name="Slide Number Placeholder 3"/>
          <p:cNvSpPr>
            <a:spLocks noGrp="1"/>
          </p:cNvSpPr>
          <p:nvPr>
            <p:ph type="sldNum" sz="quarter" idx="12"/>
          </p:nvPr>
        </p:nvSpPr>
        <p:spPr/>
        <p:txBody>
          <a:bodyPr/>
          <a:lstStyle/>
          <a:p>
            <a:fld id="{615CEDE7-6E4D-4068-BBEE-DAA1B27CDCAF}" type="slidenum">
              <a:rPr lang="en-GB" smtClean="0"/>
              <a:pPr/>
              <a:t>16</a:t>
            </a:fld>
            <a:endParaRPr lang="en-GB" dirty="0"/>
          </a:p>
        </p:txBody>
      </p:sp>
      <p:sp>
        <p:nvSpPr>
          <p:cNvPr id="6" name="TextBox 5"/>
          <p:cNvSpPr txBox="1"/>
          <p:nvPr/>
        </p:nvSpPr>
        <p:spPr>
          <a:xfrm>
            <a:off x="269506" y="1897380"/>
            <a:ext cx="4556319" cy="4500265"/>
          </a:xfrm>
          <a:prstGeom prst="rect">
            <a:avLst/>
          </a:prstGeom>
          <a:noFill/>
        </p:spPr>
        <p:txBody>
          <a:bodyPr wrap="square" rtlCol="0">
            <a:spAutoFit/>
          </a:bodyPr>
          <a:lstStyle/>
          <a:p>
            <a:r>
              <a:rPr lang="el-GR" sz="2800" dirty="0" smtClean="0">
                <a:solidFill>
                  <a:schemeClr val="tx2"/>
                </a:solidFill>
              </a:rPr>
              <a:t>Από το  πεδίο με το σηματάκι  </a:t>
            </a:r>
            <a:endParaRPr lang="en-US" sz="2800" dirty="0" smtClean="0">
              <a:solidFill>
                <a:schemeClr val="tx2"/>
              </a:solidFill>
            </a:endParaRPr>
          </a:p>
          <a:p>
            <a:r>
              <a:rPr lang="el-GR" sz="2800" dirty="0" smtClean="0">
                <a:solidFill>
                  <a:schemeClr val="tx2"/>
                </a:solidFill>
              </a:rPr>
              <a:t>ελέγχουμε τα μηνύματά μας. Αν θέλουμε να γράψουμε εμείς ένα νέο μήνυμα  πατάμε στο πεδίο «νέο μήνυμα» πληκτρολογούμε το όνομα που θέλουμε να το στείλουμε, το  μήνυμά μας και εν συνεχεία πατάμε αποστολή ή το πλήκτρο </a:t>
            </a:r>
            <a:r>
              <a:rPr lang="en-US" sz="2800" dirty="0" smtClean="0">
                <a:solidFill>
                  <a:schemeClr val="tx2"/>
                </a:solidFill>
              </a:rPr>
              <a:t>enter</a:t>
            </a:r>
            <a:r>
              <a:rPr lang="el-GR" sz="2800" dirty="0" smtClean="0">
                <a:solidFill>
                  <a:schemeClr val="tx2"/>
                </a:solidFill>
              </a:rPr>
              <a:t>.</a:t>
            </a:r>
            <a:r>
              <a:rPr lang="en-US" sz="2800" dirty="0" smtClean="0">
                <a:solidFill>
                  <a:schemeClr val="tx2"/>
                </a:solidFill>
              </a:rPr>
              <a:t> </a:t>
            </a:r>
            <a:endParaRPr lang="en-US" sz="2800"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1880" y="2041518"/>
            <a:ext cx="328702" cy="328702"/>
          </a:xfrm>
          <a:prstGeom prst="rect">
            <a:avLst/>
          </a:prstGeom>
        </p:spPr>
      </p:pic>
    </p:spTree>
    <p:extLst>
      <p:ext uri="{BB962C8B-B14F-4D97-AF65-F5344CB8AC3E}">
        <p14:creationId xmlns:p14="http://schemas.microsoft.com/office/powerpoint/2010/main" val="81856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17510" cy="1252539"/>
          </a:xfrm>
        </p:spPr>
        <p:txBody>
          <a:bodyPr>
            <a:normAutofit/>
          </a:bodyPr>
          <a:lstStyle/>
          <a:p>
            <a:pPr algn="ctr"/>
            <a:r>
              <a:rPr lang="el-GR" b="1" dirty="0" smtClean="0">
                <a:effectLst>
                  <a:outerShdw blurRad="38100" dist="38100" dir="2700000" algn="tl">
                    <a:srgbClr val="000000">
                      <a:alpha val="43137"/>
                    </a:srgbClr>
                  </a:outerShdw>
                </a:effectLst>
              </a:rPr>
              <a:t>Πως βλέπουμε τις «ειδοποιήσεις» μας </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7994" y="2087880"/>
            <a:ext cx="4629516" cy="3638550"/>
          </a:xfrm>
        </p:spPr>
      </p:pic>
      <p:sp>
        <p:nvSpPr>
          <p:cNvPr id="4" name="Slide Number Placeholder 3"/>
          <p:cNvSpPr>
            <a:spLocks noGrp="1"/>
          </p:cNvSpPr>
          <p:nvPr>
            <p:ph type="sldNum" sz="quarter" idx="12"/>
          </p:nvPr>
        </p:nvSpPr>
        <p:spPr/>
        <p:txBody>
          <a:bodyPr/>
          <a:lstStyle/>
          <a:p>
            <a:fld id="{615CEDE7-6E4D-4068-BBEE-DAA1B27CDCAF}" type="slidenum">
              <a:rPr lang="en-GB" smtClean="0"/>
              <a:pPr/>
              <a:t>17</a:t>
            </a:fld>
            <a:endParaRPr lang="en-GB" dirty="0"/>
          </a:p>
        </p:txBody>
      </p:sp>
      <p:sp>
        <p:nvSpPr>
          <p:cNvPr id="6" name="TextBox 5"/>
          <p:cNvSpPr txBox="1"/>
          <p:nvPr/>
        </p:nvSpPr>
        <p:spPr>
          <a:xfrm>
            <a:off x="0" y="1729740"/>
            <a:ext cx="4152900" cy="4401205"/>
          </a:xfrm>
          <a:prstGeom prst="rect">
            <a:avLst/>
          </a:prstGeom>
          <a:noFill/>
        </p:spPr>
        <p:txBody>
          <a:bodyPr wrap="square" rtlCol="0">
            <a:spAutoFit/>
          </a:bodyPr>
          <a:lstStyle/>
          <a:p>
            <a:r>
              <a:rPr lang="el-GR" sz="2800" dirty="0" smtClean="0">
                <a:solidFill>
                  <a:schemeClr val="tx2"/>
                </a:solidFill>
              </a:rPr>
              <a:t>Από το σηματάκι </a:t>
            </a:r>
          </a:p>
          <a:p>
            <a:r>
              <a:rPr lang="el-GR" sz="2800" dirty="0">
                <a:solidFill>
                  <a:schemeClr val="tx2"/>
                </a:solidFill>
              </a:rPr>
              <a:t>μ</a:t>
            </a:r>
            <a:r>
              <a:rPr lang="el-GR" sz="2800" dirty="0" smtClean="0">
                <a:solidFill>
                  <a:schemeClr val="tx2"/>
                </a:solidFill>
              </a:rPr>
              <a:t>πορούμε να δούμε τις ειδοποιήσεις μας.  Από το πεδίο «Ρυθμίσεις» μπορούμε να ορίσουμε τι ειδοποιήσεις θέλουμε να λαμβάνουμε (παλιές-καινούριες </a:t>
            </a:r>
            <a:r>
              <a:rPr lang="el-GR" sz="2800" dirty="0" err="1" smtClean="0">
                <a:solidFill>
                  <a:schemeClr val="tx2"/>
                </a:solidFill>
              </a:rPr>
              <a:t>κ.α</a:t>
            </a:r>
            <a:r>
              <a:rPr lang="el-GR" sz="2800" dirty="0" smtClean="0">
                <a:solidFill>
                  <a:schemeClr val="tx2"/>
                </a:solidFill>
              </a:rPr>
              <a:t>), αν θα έχουν ήχο, από ποιους και πολλά άλλα.</a:t>
            </a:r>
            <a:endParaRPr lang="en-US" sz="2800"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61171" y="1886904"/>
            <a:ext cx="257752" cy="254316"/>
          </a:xfrm>
          <a:prstGeom prst="rect">
            <a:avLst/>
          </a:prstGeom>
        </p:spPr>
      </p:pic>
    </p:spTree>
    <p:extLst>
      <p:ext uri="{BB962C8B-B14F-4D97-AF65-F5344CB8AC3E}">
        <p14:creationId xmlns:p14="http://schemas.microsoft.com/office/powerpoint/2010/main" val="305391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smtClean="0">
                <a:effectLst>
                  <a:outerShdw blurRad="38100" dist="38100" dir="2700000" algn="tl">
                    <a:srgbClr val="000000">
                      <a:alpha val="43137"/>
                    </a:srgbClr>
                  </a:outerShdw>
                </a:effectLst>
              </a:rPr>
              <a:t>Πως μπορούμε να αναζητήσουμε βοήθεια</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2251" y="1831183"/>
            <a:ext cx="4052498" cy="4270375"/>
          </a:xfrm>
        </p:spPr>
      </p:pic>
      <p:sp>
        <p:nvSpPr>
          <p:cNvPr id="4" name="Slide Number Placeholder 3"/>
          <p:cNvSpPr>
            <a:spLocks noGrp="1"/>
          </p:cNvSpPr>
          <p:nvPr>
            <p:ph type="sldNum" sz="quarter" idx="12"/>
          </p:nvPr>
        </p:nvSpPr>
        <p:spPr/>
        <p:txBody>
          <a:bodyPr/>
          <a:lstStyle/>
          <a:p>
            <a:fld id="{615CEDE7-6E4D-4068-BBEE-DAA1B27CDCAF}" type="slidenum">
              <a:rPr lang="en-GB" smtClean="0"/>
              <a:pPr/>
              <a:t>18</a:t>
            </a:fld>
            <a:endParaRPr lang="en-GB" dirty="0"/>
          </a:p>
        </p:txBody>
      </p:sp>
      <p:sp>
        <p:nvSpPr>
          <p:cNvPr id="6" name="TextBox 5"/>
          <p:cNvSpPr txBox="1"/>
          <p:nvPr/>
        </p:nvSpPr>
        <p:spPr>
          <a:xfrm>
            <a:off x="0" y="1943100"/>
            <a:ext cx="5022251" cy="3539430"/>
          </a:xfrm>
          <a:prstGeom prst="rect">
            <a:avLst/>
          </a:prstGeom>
          <a:noFill/>
        </p:spPr>
        <p:txBody>
          <a:bodyPr wrap="square" rtlCol="0">
            <a:spAutoFit/>
          </a:bodyPr>
          <a:lstStyle/>
          <a:p>
            <a:r>
              <a:rPr lang="el-GR" sz="2800" dirty="0" smtClean="0">
                <a:solidFill>
                  <a:schemeClr val="tx2"/>
                </a:solidFill>
              </a:rPr>
              <a:t>Από το πεδίο με το ερωτηματικό μπορούμε να μεταβούμε στο </a:t>
            </a:r>
            <a:r>
              <a:rPr lang="el-GR" sz="2800" b="1" dirty="0" smtClean="0">
                <a:solidFill>
                  <a:srgbClr val="92D050"/>
                </a:solidFill>
                <a:effectLst>
                  <a:outerShdw blurRad="38100" dist="38100" dir="2700000" algn="tl">
                    <a:srgbClr val="000000">
                      <a:alpha val="43137"/>
                    </a:srgbClr>
                  </a:outerShdw>
                </a:effectLst>
              </a:rPr>
              <a:t>κέντρο βοήθειας του </a:t>
            </a:r>
            <a:r>
              <a:rPr lang="en-US" sz="2800" b="1" dirty="0" smtClean="0">
                <a:solidFill>
                  <a:srgbClr val="92D050"/>
                </a:solidFill>
                <a:effectLst>
                  <a:outerShdw blurRad="38100" dist="38100" dir="2700000" algn="tl">
                    <a:srgbClr val="000000">
                      <a:alpha val="43137"/>
                    </a:srgbClr>
                  </a:outerShdw>
                </a:effectLst>
              </a:rPr>
              <a:t>Facebook </a:t>
            </a:r>
            <a:r>
              <a:rPr lang="el-GR" sz="2800" dirty="0" smtClean="0">
                <a:solidFill>
                  <a:schemeClr val="tx2"/>
                </a:solidFill>
              </a:rPr>
              <a:t>ή πληκτρολογώντας το πρόβλημα που αντιμετωπίζουμε στο πεδίο «πως μπορούμε να βοηθήσουμε» να αναζητήσουμε λύση.</a:t>
            </a:r>
            <a:endParaRPr lang="en-US" sz="2800" dirty="0">
              <a:solidFill>
                <a:schemeClr val="tx2"/>
              </a:solidFill>
            </a:endParaRPr>
          </a:p>
        </p:txBody>
      </p:sp>
    </p:spTree>
    <p:extLst>
      <p:ext uri="{BB962C8B-B14F-4D97-AF65-F5344CB8AC3E}">
        <p14:creationId xmlns:p14="http://schemas.microsoft.com/office/powerpoint/2010/main" val="2689933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normAutofit/>
          </a:bodyPr>
          <a:lstStyle/>
          <a:p>
            <a:pPr algn="ctr"/>
            <a:r>
              <a:rPr lang="el-GR" b="1" dirty="0" smtClean="0">
                <a:effectLst>
                  <a:outerShdw blurRad="38100" dist="38100" dir="2700000" algn="tl">
                    <a:srgbClr val="000000">
                      <a:alpha val="43137"/>
                    </a:srgbClr>
                  </a:outerShdw>
                </a:effectLst>
              </a:rPr>
              <a:t>Πως αποσυνδεόμαστε από το </a:t>
            </a:r>
            <a:r>
              <a:rPr lang="en-US" b="1" dirty="0" smtClean="0">
                <a:effectLst>
                  <a:outerShdw blurRad="38100" dist="38100" dir="2700000" algn="tl">
                    <a:srgbClr val="000000">
                      <a:alpha val="43137"/>
                    </a:srgbClr>
                  </a:outerShdw>
                </a:effectLst>
              </a:rPr>
              <a:t>Facebook</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3411" y="2091470"/>
            <a:ext cx="5040589" cy="3520600"/>
          </a:xfrm>
        </p:spPr>
      </p:pic>
      <p:sp>
        <p:nvSpPr>
          <p:cNvPr id="4" name="Slide Number Placeholder 3"/>
          <p:cNvSpPr>
            <a:spLocks noGrp="1"/>
          </p:cNvSpPr>
          <p:nvPr>
            <p:ph type="sldNum" sz="quarter" idx="12"/>
          </p:nvPr>
        </p:nvSpPr>
        <p:spPr/>
        <p:txBody>
          <a:bodyPr/>
          <a:lstStyle/>
          <a:p>
            <a:fld id="{615CEDE7-6E4D-4068-BBEE-DAA1B27CDCAF}" type="slidenum">
              <a:rPr lang="en-GB" smtClean="0"/>
              <a:pPr/>
              <a:t>19</a:t>
            </a:fld>
            <a:endParaRPr lang="en-GB" dirty="0"/>
          </a:p>
        </p:txBody>
      </p:sp>
      <p:sp>
        <p:nvSpPr>
          <p:cNvPr id="6" name="TextBox 5"/>
          <p:cNvSpPr txBox="1"/>
          <p:nvPr/>
        </p:nvSpPr>
        <p:spPr>
          <a:xfrm>
            <a:off x="279132" y="2346960"/>
            <a:ext cx="3896627" cy="2739211"/>
          </a:xfrm>
          <a:prstGeom prst="rect">
            <a:avLst/>
          </a:prstGeom>
          <a:noFill/>
        </p:spPr>
        <p:txBody>
          <a:bodyPr wrap="square" rtlCol="0">
            <a:spAutoFit/>
          </a:bodyPr>
          <a:lstStyle/>
          <a:p>
            <a:r>
              <a:rPr lang="el-GR" sz="2800" dirty="0" smtClean="0">
                <a:solidFill>
                  <a:schemeClr val="tx2"/>
                </a:solidFill>
              </a:rPr>
              <a:t>Για να </a:t>
            </a:r>
            <a:r>
              <a:rPr lang="el-GR" sz="2800" dirty="0">
                <a:solidFill>
                  <a:schemeClr val="tx2"/>
                </a:solidFill>
              </a:rPr>
              <a:t>α</a:t>
            </a:r>
            <a:r>
              <a:rPr lang="el-GR" sz="2800" dirty="0" smtClean="0">
                <a:solidFill>
                  <a:schemeClr val="tx2"/>
                </a:solidFill>
              </a:rPr>
              <a:t>ποσυνδεθούμε από το </a:t>
            </a:r>
            <a:r>
              <a:rPr lang="en-US" sz="2800" dirty="0">
                <a:solidFill>
                  <a:schemeClr val="tx2"/>
                </a:solidFill>
              </a:rPr>
              <a:t>F</a:t>
            </a:r>
            <a:r>
              <a:rPr lang="en-US" sz="2800" dirty="0" smtClean="0">
                <a:solidFill>
                  <a:schemeClr val="tx2"/>
                </a:solidFill>
              </a:rPr>
              <a:t>acebook </a:t>
            </a:r>
            <a:r>
              <a:rPr lang="el-GR" sz="2800" dirty="0" smtClean="0">
                <a:solidFill>
                  <a:schemeClr val="tx2"/>
                </a:solidFill>
              </a:rPr>
              <a:t>κάνουμε κλικ στο σήμα με το βελάκι και εν συνεχεία πατάμε </a:t>
            </a:r>
            <a:r>
              <a:rPr lang="el-GR" sz="2800" b="1" dirty="0">
                <a:solidFill>
                  <a:srgbClr val="92D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«Αποσύνδεση»</a:t>
            </a:r>
            <a:endParaRPr lang="en-US" sz="2800" b="1" dirty="0">
              <a:solidFill>
                <a:srgbClr val="92D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12680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Τι είναι τα μέσα κοινωνικής δικτύωσης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l-GR" dirty="0"/>
              <a:t>Ο όρος μέσα κοινωνικής δικτύωσης (ή αλλιώς </a:t>
            </a:r>
            <a:r>
              <a:rPr lang="el-GR" dirty="0" err="1"/>
              <a:t>social</a:t>
            </a:r>
            <a:r>
              <a:rPr lang="el-GR" dirty="0"/>
              <a:t> </a:t>
            </a:r>
            <a:r>
              <a:rPr lang="el-GR" dirty="0" err="1"/>
              <a:t>media</a:t>
            </a:r>
            <a:r>
              <a:rPr lang="el-GR" dirty="0"/>
              <a:t>) αναφέρεται στα μέσα αλληλεπίδρασης ομάδων ανθρώπων μέσω διαδικτυακών κοινοτήτων.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2</a:t>
            </a:fld>
            <a:endParaRPr lang="en-GB"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956" y="3375275"/>
            <a:ext cx="6699884" cy="2815974"/>
          </a:xfrm>
          <a:prstGeom prst="rect">
            <a:avLst/>
          </a:prstGeom>
        </p:spPr>
      </p:pic>
    </p:spTree>
    <p:extLst>
      <p:ext uri="{BB962C8B-B14F-4D97-AF65-F5344CB8AC3E}">
        <p14:creationId xmlns:p14="http://schemas.microsoft.com/office/powerpoint/2010/main" val="2214735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normAutofit/>
          </a:bodyPr>
          <a:lstStyle/>
          <a:p>
            <a:pPr algn="ctr"/>
            <a:r>
              <a:rPr lang="el-GR" b="1" dirty="0" smtClean="0">
                <a:effectLst>
                  <a:outerShdw blurRad="38100" dist="38100" dir="2700000" algn="tl">
                    <a:srgbClr val="000000">
                      <a:alpha val="43137"/>
                    </a:srgbClr>
                  </a:outerShdw>
                </a:effectLst>
              </a:rPr>
              <a:t>Πως κοινοποιούμε στο </a:t>
            </a:r>
            <a:r>
              <a:rPr lang="en-US" b="1" dirty="0" smtClean="0">
                <a:effectLst>
                  <a:outerShdw blurRad="38100" dist="38100" dir="2700000" algn="tl">
                    <a:srgbClr val="000000">
                      <a:alpha val="43137"/>
                    </a:srgbClr>
                  </a:outerShdw>
                </a:effectLst>
              </a:rPr>
              <a:t>Facebook</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2339" y="1858030"/>
            <a:ext cx="4301661" cy="3867150"/>
          </a:xfrm>
        </p:spPr>
      </p:pic>
      <p:sp>
        <p:nvSpPr>
          <p:cNvPr id="4" name="Slide Number Placeholder 3"/>
          <p:cNvSpPr>
            <a:spLocks noGrp="1"/>
          </p:cNvSpPr>
          <p:nvPr>
            <p:ph type="sldNum" sz="quarter" idx="12"/>
          </p:nvPr>
        </p:nvSpPr>
        <p:spPr/>
        <p:txBody>
          <a:bodyPr/>
          <a:lstStyle/>
          <a:p>
            <a:fld id="{615CEDE7-6E4D-4068-BBEE-DAA1B27CDCAF}" type="slidenum">
              <a:rPr lang="en-GB" smtClean="0"/>
              <a:pPr/>
              <a:t>20</a:t>
            </a:fld>
            <a:endParaRPr lang="en-GB" dirty="0"/>
          </a:p>
        </p:txBody>
      </p:sp>
      <p:sp>
        <p:nvSpPr>
          <p:cNvPr id="6" name="TextBox 5"/>
          <p:cNvSpPr txBox="1"/>
          <p:nvPr/>
        </p:nvSpPr>
        <p:spPr>
          <a:xfrm>
            <a:off x="53340" y="1833564"/>
            <a:ext cx="4788999" cy="4431983"/>
          </a:xfrm>
          <a:prstGeom prst="rect">
            <a:avLst/>
          </a:prstGeom>
          <a:noFill/>
        </p:spPr>
        <p:txBody>
          <a:bodyPr wrap="square" rtlCol="0">
            <a:spAutoFit/>
          </a:bodyPr>
          <a:lstStyle/>
          <a:p>
            <a:r>
              <a:rPr lang="el-GR" sz="2400" dirty="0" smtClean="0">
                <a:solidFill>
                  <a:schemeClr val="tx2"/>
                </a:solidFill>
              </a:rPr>
              <a:t>Πατάμε δεξί κλικ με το ποντίκι μας πάνω στο πλαίσιο που γράφει </a:t>
            </a:r>
            <a:r>
              <a:rPr lang="el-GR" sz="2400" b="1" dirty="0" smtClean="0">
                <a:solidFill>
                  <a:srgbClr val="92D050"/>
                </a:solidFill>
                <a:effectLst>
                  <a:outerShdw blurRad="38100" dist="38100" dir="2700000" algn="tl">
                    <a:srgbClr val="000000">
                      <a:alpha val="43137"/>
                    </a:srgbClr>
                  </a:outerShdw>
                </a:effectLst>
              </a:rPr>
              <a:t>«Τι σκέφτεστε;»</a:t>
            </a:r>
            <a:r>
              <a:rPr lang="el-GR" sz="2400" dirty="0" smtClean="0">
                <a:solidFill>
                  <a:schemeClr val="tx2"/>
                </a:solidFill>
              </a:rPr>
              <a:t>. Πριν </a:t>
            </a:r>
            <a:r>
              <a:rPr lang="el-GR" sz="2400" dirty="0">
                <a:solidFill>
                  <a:schemeClr val="tx2"/>
                </a:solidFill>
              </a:rPr>
              <a:t>προχωρήσουμε στη δημοσίευση αυτού που γράψαμε </a:t>
            </a:r>
            <a:r>
              <a:rPr lang="el-GR" sz="2400" dirty="0" smtClean="0">
                <a:solidFill>
                  <a:schemeClr val="tx2"/>
                </a:solidFill>
              </a:rPr>
              <a:t>μπορούμε </a:t>
            </a:r>
            <a:r>
              <a:rPr lang="el-GR" sz="2400" dirty="0">
                <a:solidFill>
                  <a:schemeClr val="tx2"/>
                </a:solidFill>
              </a:rPr>
              <a:t>να </a:t>
            </a:r>
            <a:r>
              <a:rPr lang="el-GR" sz="2400" dirty="0" smtClean="0">
                <a:solidFill>
                  <a:schemeClr val="tx2"/>
                </a:solidFill>
              </a:rPr>
              <a:t>επιλέξουμε </a:t>
            </a:r>
            <a:r>
              <a:rPr lang="el-GR" sz="2400" dirty="0">
                <a:solidFill>
                  <a:schemeClr val="tx2"/>
                </a:solidFill>
              </a:rPr>
              <a:t>το </a:t>
            </a:r>
            <a:r>
              <a:rPr lang="el-GR" sz="2400" dirty="0" smtClean="0">
                <a:solidFill>
                  <a:schemeClr val="tx2"/>
                </a:solidFill>
              </a:rPr>
              <a:t>κοινό που θα το δει. Πατώντας στο πλαίσιο </a:t>
            </a:r>
            <a:r>
              <a:rPr lang="el-GR" sz="2400" b="1" dirty="0" smtClean="0">
                <a:solidFill>
                  <a:srgbClr val="92D050"/>
                </a:solidFill>
                <a:effectLst>
                  <a:outerShdw blurRad="38100" dist="38100" dir="2700000" algn="tl">
                    <a:srgbClr val="000000">
                      <a:alpha val="43137"/>
                    </a:srgbClr>
                  </a:outerShdw>
                </a:effectLst>
              </a:rPr>
              <a:t>«φίλοι» </a:t>
            </a:r>
            <a:r>
              <a:rPr lang="el-GR" sz="2400" dirty="0" smtClean="0">
                <a:solidFill>
                  <a:schemeClr val="tx2"/>
                </a:solidFill>
              </a:rPr>
              <a:t>μας δίνονται διάφορες επιλογές  όπως η δημοσίευσή μας να φαίνεται δημόσια ή μόνο στους φίλους μας. </a:t>
            </a:r>
          </a:p>
          <a:p>
            <a:r>
              <a:rPr lang="el-GR" sz="2400" dirty="0" smtClean="0">
                <a:solidFill>
                  <a:schemeClr val="tx2"/>
                </a:solidFill>
              </a:rPr>
              <a:t>Επιλέγουμε πατώντας αριστερό κλικ.</a:t>
            </a:r>
            <a:endParaRPr lang="el-GR" sz="2400" dirty="0">
              <a:solidFill>
                <a:schemeClr val="tx2"/>
              </a:solidFill>
            </a:endParaRPr>
          </a:p>
          <a:p>
            <a:endParaRPr lang="en-US" dirty="0"/>
          </a:p>
        </p:txBody>
      </p:sp>
    </p:spTree>
    <p:extLst>
      <p:ext uri="{BB962C8B-B14F-4D97-AF65-F5344CB8AC3E}">
        <p14:creationId xmlns:p14="http://schemas.microsoft.com/office/powerpoint/2010/main" val="4226230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normAutofit/>
          </a:bodyPr>
          <a:lstStyle/>
          <a:p>
            <a:pPr algn="ctr"/>
            <a:r>
              <a:rPr lang="el-GR" b="1" dirty="0" smtClean="0">
                <a:effectLst>
                  <a:outerShdw blurRad="38100" dist="38100" dir="2700000" algn="tl">
                    <a:srgbClr val="000000">
                      <a:alpha val="43137"/>
                    </a:srgbClr>
                  </a:outerShdw>
                </a:effectLst>
              </a:rPr>
              <a:t>Ρυθμίσεις απορρήτου στο </a:t>
            </a:r>
            <a:r>
              <a:rPr lang="en-US" b="1" dirty="0" smtClean="0">
                <a:effectLst>
                  <a:outerShdw blurRad="38100" dist="38100" dir="2700000" algn="tl">
                    <a:srgbClr val="000000">
                      <a:alpha val="43137"/>
                    </a:srgbClr>
                  </a:outerShdw>
                </a:effectLst>
              </a:rPr>
              <a:t>Facebook</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5385" y="1920874"/>
            <a:ext cx="3878982" cy="4270375"/>
          </a:xfrm>
        </p:spPr>
        <p:txBody>
          <a:bodyPr>
            <a:normAutofit/>
          </a:bodyPr>
          <a:lstStyle/>
          <a:p>
            <a:pPr marL="0" indent="0">
              <a:buNone/>
            </a:pPr>
            <a:r>
              <a:rPr lang="el-GR" b="1" dirty="0">
                <a:solidFill>
                  <a:srgbClr val="92D050"/>
                </a:solidFill>
                <a:effectLst>
                  <a:outerShdw blurRad="38100" dist="38100" dir="2700000" algn="tl">
                    <a:srgbClr val="000000">
                      <a:alpha val="43137"/>
                    </a:srgbClr>
                  </a:outerShdw>
                </a:effectLst>
              </a:rPr>
              <a:t>Ε</a:t>
            </a:r>
            <a:r>
              <a:rPr lang="el-GR" b="1" dirty="0" smtClean="0">
                <a:solidFill>
                  <a:srgbClr val="92D050"/>
                </a:solidFill>
                <a:effectLst>
                  <a:outerShdw blurRad="38100" dist="38100" dir="2700000" algn="tl">
                    <a:srgbClr val="000000">
                      <a:alpha val="43137"/>
                    </a:srgbClr>
                  </a:outerShdw>
                </a:effectLst>
              </a:rPr>
              <a:t>ίναι πολύ σημαντικό για να διαφυλάξουμε την </a:t>
            </a:r>
            <a:r>
              <a:rPr lang="el-GR" b="1" dirty="0" err="1" smtClean="0">
                <a:solidFill>
                  <a:srgbClr val="92D050"/>
                </a:solidFill>
                <a:effectLst>
                  <a:outerShdw blurRad="38100" dist="38100" dir="2700000" algn="tl">
                    <a:srgbClr val="000000">
                      <a:alpha val="43137"/>
                    </a:srgbClr>
                  </a:outerShdw>
                </a:effectLst>
              </a:rPr>
              <a:t>ιδιωτικότητά</a:t>
            </a:r>
            <a:r>
              <a:rPr lang="el-GR" b="1" dirty="0" smtClean="0">
                <a:solidFill>
                  <a:srgbClr val="92D050"/>
                </a:solidFill>
                <a:effectLst>
                  <a:outerShdw blurRad="38100" dist="38100" dir="2700000" algn="tl">
                    <a:srgbClr val="000000">
                      <a:alpha val="43137"/>
                    </a:srgbClr>
                  </a:outerShdw>
                </a:effectLst>
              </a:rPr>
              <a:t> μας να ορίσουμε τις ρυθμίσεις απορρήτου που επιθυμούμε. </a:t>
            </a:r>
            <a:endParaRPr lang="en-US" b="1" dirty="0">
              <a:solidFill>
                <a:srgbClr val="92D05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21</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080" y="1833564"/>
            <a:ext cx="4676666" cy="3294696"/>
          </a:xfrm>
          <a:prstGeom prst="rect">
            <a:avLst/>
          </a:prstGeom>
        </p:spPr>
      </p:pic>
    </p:spTree>
    <p:extLst>
      <p:ext uri="{BB962C8B-B14F-4D97-AF65-F5344CB8AC3E}">
        <p14:creationId xmlns:p14="http://schemas.microsoft.com/office/powerpoint/2010/main" val="3706816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normAutofit/>
          </a:bodyPr>
          <a:lstStyle/>
          <a:p>
            <a:pPr algn="ctr"/>
            <a:r>
              <a:rPr lang="el-GR" b="1" dirty="0">
                <a:effectLst>
                  <a:outerShdw blurRad="38100" dist="38100" dir="2700000" algn="tl">
                    <a:srgbClr val="000000">
                      <a:alpha val="43137"/>
                    </a:srgbClr>
                  </a:outerShdw>
                </a:effectLst>
              </a:rPr>
              <a:t>Ρυθμίσεις απορρήτου στο </a:t>
            </a:r>
            <a:r>
              <a:rPr lang="en-US" b="1" dirty="0">
                <a:effectLst>
                  <a:outerShdw blurRad="38100" dist="38100" dir="2700000" algn="tl">
                    <a:srgbClr val="000000">
                      <a:alpha val="43137"/>
                    </a:srgbClr>
                  </a:outerShdw>
                </a:effectLst>
              </a:rPr>
              <a:t>Facebook</a:t>
            </a:r>
          </a:p>
        </p:txBody>
      </p:sp>
      <p:sp>
        <p:nvSpPr>
          <p:cNvPr id="3" name="Content Placeholder 2"/>
          <p:cNvSpPr>
            <a:spLocks noGrp="1"/>
          </p:cNvSpPr>
          <p:nvPr>
            <p:ph idx="1"/>
          </p:nvPr>
        </p:nvSpPr>
        <p:spPr>
          <a:xfrm>
            <a:off x="628650" y="1795750"/>
            <a:ext cx="7886700" cy="1267470"/>
          </a:xfrm>
        </p:spPr>
        <p:txBody>
          <a:bodyPr>
            <a:normAutofit fontScale="92500" lnSpcReduction="20000"/>
          </a:bodyPr>
          <a:lstStyle/>
          <a:p>
            <a:pPr marL="0" indent="0">
              <a:buNone/>
            </a:pPr>
            <a:r>
              <a:rPr lang="el-GR" dirty="0" smtClean="0"/>
              <a:t>Πατώντας το πεδίο «Ρυθμίσεις» οδηγούμαστε σε ένα τέτοιο περιβάλλον όπου εκεί μπορούμε να ορίσουμε φίλτρα και εργαλεία για τις δημοσιεύσεις μας και όχι μόνο.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280" y="3188344"/>
            <a:ext cx="6271260" cy="3002905"/>
          </a:xfrm>
          <a:prstGeom prst="rect">
            <a:avLst/>
          </a:prstGeom>
        </p:spPr>
      </p:pic>
    </p:spTree>
    <p:extLst>
      <p:ext uri="{BB962C8B-B14F-4D97-AF65-F5344CB8AC3E}">
        <p14:creationId xmlns:p14="http://schemas.microsoft.com/office/powerpoint/2010/main" val="2672446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2920" y="2403509"/>
            <a:ext cx="8237220" cy="3072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1025"/>
            <a:ext cx="9144000" cy="1252539"/>
          </a:xfrm>
        </p:spPr>
        <p:txBody>
          <a:bodyPr>
            <a:normAutofit/>
          </a:bodyPr>
          <a:lstStyle/>
          <a:p>
            <a:pPr algn="ctr"/>
            <a:r>
              <a:rPr lang="el-GR" b="1" dirty="0">
                <a:effectLst>
                  <a:outerShdw blurRad="38100" dist="38100" dir="2700000" algn="tl">
                    <a:srgbClr val="000000">
                      <a:alpha val="43137"/>
                    </a:srgbClr>
                  </a:outerShdw>
                </a:effectLst>
              </a:rPr>
              <a:t>Ρυθμίσεις απορρήτου στο </a:t>
            </a:r>
            <a:r>
              <a:rPr lang="en-US" b="1" dirty="0">
                <a:effectLst>
                  <a:outerShdw blurRad="38100" dist="38100" dir="2700000" algn="tl">
                    <a:srgbClr val="000000">
                      <a:alpha val="43137"/>
                    </a:srgbClr>
                  </a:outerShdw>
                </a:effectLst>
              </a:rPr>
              <a:t>Facebook</a:t>
            </a:r>
          </a:p>
        </p:txBody>
      </p:sp>
      <p:sp>
        <p:nvSpPr>
          <p:cNvPr id="3" name="Content Placeholder 2"/>
          <p:cNvSpPr>
            <a:spLocks noGrp="1"/>
          </p:cNvSpPr>
          <p:nvPr>
            <p:ph idx="1"/>
          </p:nvPr>
        </p:nvSpPr>
        <p:spPr>
          <a:xfrm>
            <a:off x="685800" y="2613660"/>
            <a:ext cx="7829550" cy="3577589"/>
          </a:xfrm>
        </p:spPr>
        <p:txBody>
          <a:bodyPr/>
          <a:lstStyle/>
          <a:p>
            <a:pPr marL="0" indent="0">
              <a:buNone/>
            </a:pPr>
            <a:r>
              <a:rPr lang="el-GR" b="1" dirty="0" smtClean="0">
                <a:solidFill>
                  <a:schemeClr val="bg1"/>
                </a:solidFill>
                <a:effectLst>
                  <a:outerShdw blurRad="38100" dist="38100" dir="2700000" algn="tl">
                    <a:srgbClr val="000000">
                      <a:alpha val="43137"/>
                    </a:srgbClr>
                  </a:outerShdw>
                </a:effectLst>
              </a:rPr>
              <a:t>Περισσότερες και αναλυτικές οδηγίες για τη χρήση του </a:t>
            </a:r>
            <a:r>
              <a:rPr lang="en-US" b="1" dirty="0" smtClean="0">
                <a:solidFill>
                  <a:schemeClr val="bg1"/>
                </a:solidFill>
                <a:effectLst>
                  <a:outerShdw blurRad="38100" dist="38100" dir="2700000" algn="tl">
                    <a:srgbClr val="000000">
                      <a:alpha val="43137"/>
                    </a:srgbClr>
                  </a:outerShdw>
                </a:effectLst>
              </a:rPr>
              <a:t>Facebook </a:t>
            </a:r>
            <a:r>
              <a:rPr lang="el-GR" b="1" dirty="0" smtClean="0">
                <a:solidFill>
                  <a:schemeClr val="bg1"/>
                </a:solidFill>
                <a:effectLst>
                  <a:outerShdw blurRad="38100" dist="38100" dir="2700000" algn="tl">
                    <a:srgbClr val="000000">
                      <a:alpha val="43137"/>
                    </a:srgbClr>
                  </a:outerShdw>
                </a:effectLst>
              </a:rPr>
              <a:t>μπορείτε να βρείτε στο ΚΕΝΤΡΟ ΒΟΗΘΕΙΑΣ ΤΟΥ </a:t>
            </a:r>
            <a:r>
              <a:rPr lang="en-US" b="1" dirty="0" smtClean="0">
                <a:solidFill>
                  <a:schemeClr val="bg1"/>
                </a:solidFill>
                <a:effectLst>
                  <a:outerShdw blurRad="38100" dist="38100" dir="2700000" algn="tl">
                    <a:srgbClr val="000000">
                      <a:alpha val="43137"/>
                    </a:srgbClr>
                  </a:outerShdw>
                </a:effectLst>
              </a:rPr>
              <a:t>FACEBOOK</a:t>
            </a:r>
            <a:r>
              <a:rPr lang="el-GR" b="1" dirty="0" smtClean="0">
                <a:solidFill>
                  <a:schemeClr val="bg1"/>
                </a:solidFill>
                <a:effectLst>
                  <a:outerShdw blurRad="38100" dist="38100" dir="2700000" algn="tl">
                    <a:srgbClr val="000000">
                      <a:alpha val="43137"/>
                    </a:srgbClr>
                  </a:outerShdw>
                </a:effectLst>
              </a:rPr>
              <a:t> στο:</a:t>
            </a:r>
            <a:endParaRPr lang="en-US" b="1" dirty="0" smtClean="0">
              <a:solidFill>
                <a:schemeClr val="bg1"/>
              </a:solidFill>
              <a:effectLst>
                <a:outerShdw blurRad="38100" dist="38100" dir="2700000" algn="tl">
                  <a:srgbClr val="000000">
                    <a:alpha val="43137"/>
                  </a:srgbClr>
                </a:outerShdw>
              </a:effectLst>
            </a:endParaRPr>
          </a:p>
          <a:p>
            <a:pPr marL="0" indent="0">
              <a:buNone/>
            </a:pPr>
            <a:endParaRPr lang="el-GR" sz="1600" b="1" dirty="0" smtClean="0">
              <a:solidFill>
                <a:schemeClr val="bg1"/>
              </a:solidFill>
              <a:effectLst>
                <a:outerShdw blurRad="38100" dist="38100" dir="2700000" algn="tl">
                  <a:srgbClr val="000000">
                    <a:alpha val="43137"/>
                  </a:srgbClr>
                </a:outerShdw>
              </a:effectLst>
            </a:endParaRPr>
          </a:p>
          <a:p>
            <a:pPr marL="0" indent="0">
              <a:buNone/>
            </a:pPr>
            <a:r>
              <a:rPr lang="en-US" b="1" dirty="0" smtClean="0">
                <a:solidFill>
                  <a:schemeClr val="bg1"/>
                </a:solidFill>
                <a:effectLst>
                  <a:outerShdw blurRad="38100" dist="38100" dir="2700000" algn="tl">
                    <a:srgbClr val="000000">
                      <a:alpha val="43137"/>
                    </a:srgbClr>
                  </a:outerShdw>
                </a:effectLst>
              </a:rPr>
              <a:t>https</a:t>
            </a:r>
            <a:r>
              <a:rPr lang="en-US" b="1" dirty="0">
                <a:solidFill>
                  <a:schemeClr val="bg1"/>
                </a:solidFill>
                <a:effectLst>
                  <a:outerShdw blurRad="38100" dist="38100" dir="2700000" algn="tl">
                    <a:srgbClr val="000000">
                      <a:alpha val="43137"/>
                    </a:srgbClr>
                  </a:outerShdw>
                </a:effectLst>
              </a:rPr>
              <a:t>://www.facebook.com/help/?helpref=hc_global_nav</a:t>
            </a:r>
          </a:p>
        </p:txBody>
      </p:sp>
      <p:sp>
        <p:nvSpPr>
          <p:cNvPr id="4" name="Slide Number Placeholder 3"/>
          <p:cNvSpPr>
            <a:spLocks noGrp="1"/>
          </p:cNvSpPr>
          <p:nvPr>
            <p:ph type="sldNum" sz="quarter" idx="12"/>
          </p:nvPr>
        </p:nvSpPr>
        <p:spPr/>
        <p:txBody>
          <a:bodyPr/>
          <a:lstStyle/>
          <a:p>
            <a:fld id="{615CEDE7-6E4D-4068-BBEE-DAA1B27CDCAF}" type="slidenum">
              <a:rPr lang="en-GB" smtClean="0"/>
              <a:pPr/>
              <a:t>23</a:t>
            </a:fld>
            <a:endParaRPr lang="en-GB" dirty="0"/>
          </a:p>
        </p:txBody>
      </p:sp>
    </p:spTree>
    <p:extLst>
      <p:ext uri="{BB962C8B-B14F-4D97-AF65-F5344CB8AC3E}">
        <p14:creationId xmlns:p14="http://schemas.microsoft.com/office/powerpoint/2010/main" val="2601601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324"/>
            <a:ext cx="9144000" cy="19485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2049"/>
            <a:ext cx="9144000" cy="14257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4989"/>
            <a:ext cx="9144000" cy="1463801"/>
          </a:xfrm>
          <a:prstGeom prst="rect">
            <a:avLst/>
          </a:prstGeom>
        </p:spPr>
      </p:pic>
    </p:spTree>
    <p:extLst>
      <p:ext uri="{BB962C8B-B14F-4D97-AF65-F5344CB8AC3E}">
        <p14:creationId xmlns:p14="http://schemas.microsoft.com/office/powerpoint/2010/main" val="117989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Ποια τα κυριότερα μέσα κοινωνικής δικτύωσης στην Ελλάδα</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Clr>
                <a:srgbClr val="92D050"/>
              </a:buClr>
              <a:buFont typeface="Wingdings" panose="05000000000000000000" pitchFamily="2" charset="2"/>
              <a:buChar char="ü"/>
            </a:pPr>
            <a:r>
              <a:rPr lang="en-US" dirty="0" smtClean="0"/>
              <a:t>Facebook</a:t>
            </a:r>
            <a:endParaRPr lang="en-US" dirty="0"/>
          </a:p>
          <a:p>
            <a:pPr>
              <a:buClr>
                <a:srgbClr val="92D050"/>
              </a:buClr>
              <a:buFont typeface="Wingdings" panose="05000000000000000000" pitchFamily="2" charset="2"/>
              <a:buChar char="ü"/>
            </a:pPr>
            <a:r>
              <a:rPr lang="en-US" dirty="0" smtClean="0"/>
              <a:t>Twitter</a:t>
            </a:r>
            <a:endParaRPr lang="el-GR" dirty="0" smtClean="0"/>
          </a:p>
          <a:p>
            <a:pPr>
              <a:buClr>
                <a:srgbClr val="92D050"/>
              </a:buClr>
              <a:buFont typeface="Wingdings" panose="05000000000000000000" pitchFamily="2" charset="2"/>
              <a:buChar char="ü"/>
            </a:pPr>
            <a:r>
              <a:rPr lang="el-GR" dirty="0"/>
              <a:t>Ι</a:t>
            </a:r>
            <a:r>
              <a:rPr lang="en-US" dirty="0" err="1" smtClean="0"/>
              <a:t>nstagram</a:t>
            </a:r>
            <a:endParaRPr lang="el-GR" dirty="0" smtClean="0"/>
          </a:p>
          <a:p>
            <a:pPr>
              <a:buClr>
                <a:srgbClr val="92D050"/>
              </a:buClr>
              <a:buFont typeface="Wingdings" panose="05000000000000000000" pitchFamily="2" charset="2"/>
              <a:buChar char="ü"/>
            </a:pPr>
            <a:r>
              <a:rPr lang="en-US" dirty="0" smtClean="0"/>
              <a:t>Snapchat</a:t>
            </a:r>
          </a:p>
          <a:p>
            <a:pPr>
              <a:buClr>
                <a:srgbClr val="92D050"/>
              </a:buClr>
              <a:buFont typeface="Wingdings" panose="05000000000000000000" pitchFamily="2" charset="2"/>
              <a:buChar char="ü"/>
            </a:pPr>
            <a:r>
              <a:rPr lang="en-US" dirty="0" err="1" smtClean="0"/>
              <a:t>Youtube</a:t>
            </a:r>
            <a:endParaRPr lang="en-US" dirty="0" smtClean="0"/>
          </a:p>
          <a:p>
            <a:pPr>
              <a:buClr>
                <a:srgbClr val="92D050"/>
              </a:buClr>
              <a:buFont typeface="Wingdings" panose="05000000000000000000" pitchFamily="2" charset="2"/>
              <a:buChar char="ü"/>
            </a:pPr>
            <a:r>
              <a:rPr lang="en-US" dirty="0" smtClean="0"/>
              <a:t>WhatsApp</a:t>
            </a:r>
            <a:endParaRPr lang="en-US" dirty="0"/>
          </a:p>
          <a:p>
            <a:pPr>
              <a:buClr>
                <a:srgbClr val="92D050"/>
              </a:buClr>
              <a:buFont typeface="Wingdings" panose="05000000000000000000" pitchFamily="2" charset="2"/>
              <a:buChar char="ü"/>
            </a:pPr>
            <a:r>
              <a:rPr lang="en-US" dirty="0" smtClean="0"/>
              <a:t>LinkedIn</a:t>
            </a:r>
            <a:endParaRPr lang="en-US" dirty="0"/>
          </a:p>
          <a:p>
            <a:pPr marL="0" indent="0">
              <a:buNone/>
            </a:pPr>
            <a:r>
              <a:rPr lang="en-US" dirty="0"/>
              <a:t>	</a:t>
            </a:r>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3</a:t>
            </a:fld>
            <a:endParaRPr lang="en-GB" dirty="0">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181" y="2223134"/>
            <a:ext cx="5195238" cy="2973705"/>
          </a:xfrm>
          <a:prstGeom prst="rect">
            <a:avLst/>
          </a:prstGeom>
        </p:spPr>
      </p:pic>
    </p:spTree>
    <p:extLst>
      <p:ext uri="{BB962C8B-B14F-4D97-AF65-F5344CB8AC3E}">
        <p14:creationId xmlns:p14="http://schemas.microsoft.com/office/powerpoint/2010/main" val="389440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Τι μας προσφέρουν τα μέσα κοινωνικής δικτύωσης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Clr>
                <a:srgbClr val="92D050"/>
              </a:buClr>
              <a:buFont typeface="Wingdings" panose="05000000000000000000" pitchFamily="2" charset="2"/>
              <a:buChar char="ü"/>
            </a:pPr>
            <a:r>
              <a:rPr lang="el-GR" dirty="0" smtClean="0"/>
              <a:t>Επικοινωνία </a:t>
            </a:r>
          </a:p>
          <a:p>
            <a:pPr>
              <a:buClr>
                <a:srgbClr val="92D050"/>
              </a:buClr>
              <a:buFont typeface="Wingdings" panose="05000000000000000000" pitchFamily="2" charset="2"/>
              <a:buChar char="ü"/>
            </a:pPr>
            <a:r>
              <a:rPr lang="el-GR" dirty="0" smtClean="0"/>
              <a:t>Νέες γνωριμίες</a:t>
            </a:r>
          </a:p>
          <a:p>
            <a:pPr>
              <a:buClr>
                <a:srgbClr val="92D050"/>
              </a:buClr>
              <a:buFont typeface="Wingdings" panose="05000000000000000000" pitchFamily="2" charset="2"/>
              <a:buChar char="ü"/>
            </a:pPr>
            <a:r>
              <a:rPr lang="el-GR" dirty="0" smtClean="0"/>
              <a:t>Ενημέρωση</a:t>
            </a:r>
          </a:p>
          <a:p>
            <a:pPr>
              <a:buClr>
                <a:srgbClr val="92D050"/>
              </a:buClr>
              <a:buFont typeface="Wingdings" panose="05000000000000000000" pitchFamily="2" charset="2"/>
              <a:buChar char="ü"/>
            </a:pPr>
            <a:r>
              <a:rPr lang="el-GR" dirty="0" smtClean="0"/>
              <a:t>Εύκολη πρόσβαση σε ψυχαγωγικό περιεχόμενο</a:t>
            </a:r>
          </a:p>
          <a:p>
            <a:pPr>
              <a:buClr>
                <a:srgbClr val="92D050"/>
              </a:buClr>
              <a:buFont typeface="Wingdings" panose="05000000000000000000" pitchFamily="2" charset="2"/>
              <a:buChar char="ü"/>
            </a:pPr>
            <a:r>
              <a:rPr lang="el-GR" dirty="0" smtClean="0"/>
              <a:t>Δυνατότητα διεύρυνσης γνώσεων </a:t>
            </a:r>
          </a:p>
          <a:p>
            <a:pPr>
              <a:buClr>
                <a:srgbClr val="92D050"/>
              </a:buClr>
              <a:buFont typeface="Wingdings" panose="05000000000000000000" pitchFamily="2" charset="2"/>
              <a:buChar char="ü"/>
            </a:pPr>
            <a:r>
              <a:rPr lang="el-GR" dirty="0" smtClean="0"/>
              <a:t>Δυνατότητα δημιουργίας και αναζήτησης περιεχομένου</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4</a:t>
            </a:fld>
            <a:endParaRPr lang="en-GB"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1225" y="1369695"/>
            <a:ext cx="2466975" cy="1847850"/>
          </a:xfrm>
          <a:prstGeom prst="rect">
            <a:avLst/>
          </a:prstGeom>
        </p:spPr>
      </p:pic>
    </p:spTree>
    <p:extLst>
      <p:ext uri="{BB962C8B-B14F-4D97-AF65-F5344CB8AC3E}">
        <p14:creationId xmlns:p14="http://schemas.microsoft.com/office/powerpoint/2010/main" val="266740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Κίνδυνοι μέσων κοινωνικής δικτύωσης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417320"/>
            <a:ext cx="7886700" cy="4773929"/>
          </a:xfrm>
        </p:spPr>
        <p:txBody>
          <a:bodyPr/>
          <a:lstStyle/>
          <a:p>
            <a:endParaRPr lang="el-GR" dirty="0" smtClean="0"/>
          </a:p>
          <a:p>
            <a:pPr>
              <a:buClr>
                <a:srgbClr val="92D050"/>
              </a:buClr>
              <a:buFont typeface="Wingdings" panose="05000000000000000000" pitchFamily="2" charset="2"/>
              <a:buChar char="ü"/>
            </a:pPr>
            <a:r>
              <a:rPr lang="el-GR" dirty="0" smtClean="0"/>
              <a:t>Υπερβολική ενασχόληση</a:t>
            </a:r>
          </a:p>
          <a:p>
            <a:pPr>
              <a:buClr>
                <a:srgbClr val="92D050"/>
              </a:buClr>
              <a:buFont typeface="Wingdings" panose="05000000000000000000" pitchFamily="2" charset="2"/>
              <a:buChar char="ü"/>
            </a:pPr>
            <a:r>
              <a:rPr lang="el-GR" dirty="0" smtClean="0"/>
              <a:t>Αποξένωση </a:t>
            </a:r>
            <a:r>
              <a:rPr lang="el-GR" dirty="0"/>
              <a:t>από τον Πραγματικό </a:t>
            </a:r>
            <a:r>
              <a:rPr lang="el-GR" dirty="0" smtClean="0"/>
              <a:t>Κόσμο</a:t>
            </a:r>
          </a:p>
          <a:p>
            <a:pPr>
              <a:buClr>
                <a:srgbClr val="92D050"/>
              </a:buClr>
              <a:buFont typeface="Wingdings" panose="05000000000000000000" pitchFamily="2" charset="2"/>
              <a:buChar char="ü"/>
            </a:pPr>
            <a:r>
              <a:rPr lang="el-GR" dirty="0"/>
              <a:t>Παραπληροφόρηση</a:t>
            </a:r>
          </a:p>
          <a:p>
            <a:pPr>
              <a:buClr>
                <a:srgbClr val="92D050"/>
              </a:buClr>
              <a:buFont typeface="Wingdings" panose="05000000000000000000" pitchFamily="2" charset="2"/>
              <a:buChar char="ü"/>
            </a:pPr>
            <a:r>
              <a:rPr lang="el-GR" dirty="0" smtClean="0"/>
              <a:t>Παραβίαση </a:t>
            </a:r>
            <a:r>
              <a:rPr lang="el-GR" dirty="0"/>
              <a:t>Ιδιωτικής </a:t>
            </a:r>
            <a:r>
              <a:rPr lang="el-GR" dirty="0" smtClean="0"/>
              <a:t>Ζωής</a:t>
            </a:r>
          </a:p>
          <a:p>
            <a:pPr>
              <a:buClr>
                <a:srgbClr val="92D050"/>
              </a:buClr>
              <a:buFont typeface="Wingdings" panose="05000000000000000000" pitchFamily="2" charset="2"/>
              <a:buChar char="ü"/>
            </a:pPr>
            <a:r>
              <a:rPr lang="el-GR" dirty="0" smtClean="0"/>
              <a:t>Υποκλοπή </a:t>
            </a:r>
            <a:r>
              <a:rPr lang="el-GR" dirty="0"/>
              <a:t>Προσωπικών </a:t>
            </a:r>
            <a:r>
              <a:rPr lang="el-GR" dirty="0" smtClean="0"/>
              <a:t>Δεδομένων</a:t>
            </a:r>
          </a:p>
          <a:p>
            <a:pPr>
              <a:buClr>
                <a:srgbClr val="92D050"/>
              </a:buClr>
              <a:buFont typeface="Wingdings" panose="05000000000000000000" pitchFamily="2" charset="2"/>
              <a:buChar char="ü"/>
            </a:pPr>
            <a:r>
              <a:rPr lang="el-GR" dirty="0" smtClean="0"/>
              <a:t>Αποπλάνηση</a:t>
            </a:r>
          </a:p>
          <a:p>
            <a:pPr>
              <a:buClr>
                <a:srgbClr val="92D050"/>
              </a:buClr>
              <a:buFont typeface="Wingdings" panose="05000000000000000000" pitchFamily="2" charset="2"/>
              <a:buChar char="ü"/>
            </a:pPr>
            <a:r>
              <a:rPr lang="el-GR" dirty="0"/>
              <a:t>Ιοί</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5</a:t>
            </a:fld>
            <a:endParaRPr lang="en-GB"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3465511"/>
            <a:ext cx="4114800" cy="3086100"/>
          </a:xfrm>
          <a:prstGeom prst="rect">
            <a:avLst/>
          </a:prstGeom>
        </p:spPr>
      </p:pic>
    </p:spTree>
    <p:extLst>
      <p:ext uri="{BB962C8B-B14F-4D97-AF65-F5344CB8AC3E}">
        <p14:creationId xmlns:p14="http://schemas.microsoft.com/office/powerpoint/2010/main" val="40098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Πως ανοίγουμε προφίλ </a:t>
            </a:r>
            <a:r>
              <a:rPr lang="el-GR" b="1" smtClean="0">
                <a:effectLst>
                  <a:outerShdw blurRad="38100" dist="38100" dir="2700000" algn="tl">
                    <a:srgbClr val="000000">
                      <a:alpha val="43137"/>
                    </a:srgbClr>
                  </a:outerShdw>
                </a:effectLst>
              </a:rPr>
              <a:t>στο </a:t>
            </a:r>
            <a:r>
              <a:rPr lang="en-US" b="1" dirty="0" err="1">
                <a:effectLst>
                  <a:outerShdw blurRad="38100" dist="38100" dir="2700000" algn="tl">
                    <a:srgbClr val="000000">
                      <a:alpha val="43137"/>
                    </a:srgbClr>
                  </a:outerShdw>
                </a:effectLst>
              </a:rPr>
              <a:t>F</a:t>
            </a:r>
            <a:r>
              <a:rPr lang="en-US" b="1" smtClean="0">
                <a:effectLst>
                  <a:outerShdw blurRad="38100" dist="38100" dir="2700000" algn="tl">
                    <a:srgbClr val="000000">
                      <a:alpha val="43137"/>
                    </a:srgbClr>
                  </a:outerShdw>
                </a:effectLst>
              </a:rPr>
              <a:t>acebook</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36883" y="2146065"/>
            <a:ext cx="4010125" cy="3836669"/>
          </a:xfrm>
        </p:spPr>
        <p:txBody>
          <a:bodyPr>
            <a:normAutofit/>
          </a:bodyPr>
          <a:lstStyle/>
          <a:p>
            <a:pPr marL="0" indent="0">
              <a:buNone/>
            </a:pPr>
            <a:r>
              <a:rPr lang="el-GR" dirty="0" smtClean="0"/>
              <a:t>Μπαίνουμε στη σελίδα του </a:t>
            </a:r>
            <a:r>
              <a:rPr lang="en-US" dirty="0" smtClean="0"/>
              <a:t>Facebook </a:t>
            </a:r>
            <a:r>
              <a:rPr lang="el-GR" dirty="0" smtClean="0"/>
              <a:t>πληκτρολογώντας </a:t>
            </a:r>
            <a:r>
              <a:rPr lang="en-US" b="1" dirty="0" smtClean="0"/>
              <a:t>www.facebook.com</a:t>
            </a:r>
            <a:r>
              <a:rPr lang="en-US" dirty="0" smtClean="0"/>
              <a:t> </a:t>
            </a:r>
            <a:r>
              <a:rPr lang="el-GR" dirty="0" smtClean="0"/>
              <a:t>στη γραμμή διεύθυνσης ή </a:t>
            </a:r>
            <a:r>
              <a:rPr lang="en-US" b="1" dirty="0"/>
              <a:t>Facebook</a:t>
            </a:r>
            <a:r>
              <a:rPr lang="en-US" dirty="0" smtClean="0"/>
              <a:t> </a:t>
            </a:r>
            <a:r>
              <a:rPr lang="el-GR" dirty="0" smtClean="0"/>
              <a:t>στη γραμμή αναζήτησης της </a:t>
            </a:r>
            <a:r>
              <a:rPr lang="en-US" dirty="0"/>
              <a:t>G</a:t>
            </a:r>
            <a:r>
              <a:rPr lang="en-US" dirty="0" smtClean="0"/>
              <a:t>oogle.</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6</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048" y="2146065"/>
            <a:ext cx="4862512" cy="4045184"/>
          </a:xfrm>
          <a:prstGeom prst="rect">
            <a:avLst/>
          </a:prstGeom>
        </p:spPr>
      </p:pic>
    </p:spTree>
    <p:extLst>
      <p:ext uri="{BB962C8B-B14F-4D97-AF65-F5344CB8AC3E}">
        <p14:creationId xmlns:p14="http://schemas.microsoft.com/office/powerpoint/2010/main" val="2925127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Πως ανοίγουμε προφίλ στο Facebook</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49" y="1920874"/>
            <a:ext cx="8089681" cy="2538761"/>
          </a:xfrm>
        </p:spPr>
        <p:txBody>
          <a:bodyPr/>
          <a:lstStyle/>
          <a:p>
            <a:pPr marL="0" indent="0">
              <a:buNone/>
            </a:pPr>
            <a:r>
              <a:rPr lang="el-GR" dirty="0" smtClean="0"/>
              <a:t>Μπαίνουμε στη σελίδα του </a:t>
            </a:r>
            <a:r>
              <a:rPr lang="en-US" dirty="0"/>
              <a:t>F</a:t>
            </a:r>
            <a:r>
              <a:rPr lang="en-US" dirty="0" smtClean="0"/>
              <a:t>acebook </a:t>
            </a:r>
            <a:r>
              <a:rPr lang="el-GR" dirty="0" smtClean="0"/>
              <a:t>και συμπληρώνουμε τα στοιχεία μας στη φόρμα δεξιά</a:t>
            </a:r>
            <a:r>
              <a:rPr lang="en-US" dirty="0" smtClean="0"/>
              <a:t> </a:t>
            </a:r>
            <a:r>
              <a:rPr lang="el-GR" dirty="0" smtClean="0"/>
              <a:t>και εν συνεχεία πατάμε </a:t>
            </a:r>
            <a:r>
              <a:rPr lang="el-GR" b="1" dirty="0" smtClean="0">
                <a:solidFill>
                  <a:srgbClr val="92D050"/>
                </a:solidFill>
                <a:effectLst>
                  <a:outerShdw blurRad="38100" dist="38100" dir="2700000" algn="tl">
                    <a:srgbClr val="000000">
                      <a:alpha val="43137"/>
                    </a:srgbClr>
                  </a:outerShdw>
                </a:effectLst>
              </a:rPr>
              <a:t>«δημιουργία λογαριασμού».</a:t>
            </a:r>
            <a:endParaRPr lang="en-US" b="1" dirty="0">
              <a:solidFill>
                <a:srgbClr val="92D05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7</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40" y="3473105"/>
            <a:ext cx="6797040" cy="2718143"/>
          </a:xfrm>
          <a:prstGeom prst="rect">
            <a:avLst/>
          </a:prstGeom>
        </p:spPr>
      </p:pic>
      <p:sp>
        <p:nvSpPr>
          <p:cNvPr id="6" name="Left Arrow 5"/>
          <p:cNvSpPr/>
          <p:nvPr/>
        </p:nvSpPr>
        <p:spPr>
          <a:xfrm>
            <a:off x="5966460" y="5646420"/>
            <a:ext cx="1112520" cy="2133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367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570" y="882494"/>
            <a:ext cx="8696859" cy="4375360"/>
          </a:xfrm>
        </p:spPr>
      </p:pic>
      <p:sp>
        <p:nvSpPr>
          <p:cNvPr id="4" name="Slide Number Placeholder 3"/>
          <p:cNvSpPr>
            <a:spLocks noGrp="1"/>
          </p:cNvSpPr>
          <p:nvPr>
            <p:ph type="sldNum" sz="quarter" idx="12"/>
          </p:nvPr>
        </p:nvSpPr>
        <p:spPr/>
        <p:txBody>
          <a:bodyPr/>
          <a:lstStyle/>
          <a:p>
            <a:fld id="{615CEDE7-6E4D-4068-BBEE-DAA1B27CDCAF}" type="slidenum">
              <a:rPr lang="en-GB" smtClean="0"/>
              <a:pPr/>
              <a:t>8</a:t>
            </a:fld>
            <a:endParaRPr lang="en-GB" dirty="0"/>
          </a:p>
        </p:txBody>
      </p:sp>
      <p:sp>
        <p:nvSpPr>
          <p:cNvPr id="6" name="TextBox 5"/>
          <p:cNvSpPr txBox="1"/>
          <p:nvPr/>
        </p:nvSpPr>
        <p:spPr>
          <a:xfrm rot="10800000" flipV="1">
            <a:off x="137159" y="5257854"/>
            <a:ext cx="9091885" cy="646331"/>
          </a:xfrm>
          <a:prstGeom prst="rect">
            <a:avLst/>
          </a:prstGeom>
          <a:noFill/>
        </p:spPr>
        <p:txBody>
          <a:bodyPr wrap="square" rtlCol="0">
            <a:spAutoFit/>
          </a:bodyPr>
          <a:lstStyle/>
          <a:p>
            <a:r>
              <a:rPr lang="el-GR" b="1" dirty="0">
                <a:solidFill>
                  <a:srgbClr val="92D050"/>
                </a:solidFill>
                <a:effectLst>
                  <a:outerShdw blurRad="38100" dist="38100" dir="2700000" algn="tl">
                    <a:srgbClr val="000000">
                      <a:alpha val="43137"/>
                    </a:srgbClr>
                  </a:outerShdw>
                </a:effectLst>
              </a:rPr>
              <a:t>Σημείωση: </a:t>
            </a:r>
            <a:r>
              <a:rPr lang="el-GR" dirty="0"/>
              <a:t>Για να δημιουργήσετε λογαριασμό στο Facebook, πρέπει να </a:t>
            </a:r>
            <a:r>
              <a:rPr lang="el-GR" dirty="0" smtClean="0"/>
              <a:t>δηλώσετε ότι είστε τουλάχιστον </a:t>
            </a:r>
            <a:r>
              <a:rPr lang="el-GR" dirty="0"/>
              <a:t>13 </a:t>
            </a:r>
            <a:r>
              <a:rPr lang="el-GR" dirty="0" smtClean="0"/>
              <a:t>ετών διαφορετικά δεν προχωράει στη δημιουργία προφίλ.</a:t>
            </a:r>
            <a:endParaRPr lang="en-US" dirty="0"/>
          </a:p>
        </p:txBody>
      </p:sp>
    </p:spTree>
    <p:extLst>
      <p:ext uri="{BB962C8B-B14F-4D97-AF65-F5344CB8AC3E}">
        <p14:creationId xmlns:p14="http://schemas.microsoft.com/office/powerpoint/2010/main" val="2629448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204960" cy="1252539"/>
          </a:xfrm>
        </p:spPr>
        <p:txBody>
          <a:bodyPr/>
          <a:lstStyle/>
          <a:p>
            <a:pPr algn="ctr"/>
            <a:r>
              <a:rPr lang="el-GR" b="1" dirty="0">
                <a:effectLst>
                  <a:outerShdw blurRad="38100" dist="38100" dir="2700000" algn="tl">
                    <a:srgbClr val="000000">
                      <a:alpha val="43137"/>
                    </a:srgbClr>
                  </a:outerShdw>
                </a:effectLst>
              </a:rPr>
              <a:t>Πως ανοίγουμε προφίλ στο Facebook</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1500506"/>
          </a:xfrm>
        </p:spPr>
        <p:txBody>
          <a:bodyPr>
            <a:noAutofit/>
          </a:bodyPr>
          <a:lstStyle/>
          <a:p>
            <a:pPr marL="0" indent="0">
              <a:buNone/>
            </a:pPr>
            <a:r>
              <a:rPr lang="el-GR" sz="2600" dirty="0" smtClean="0"/>
              <a:t>Μόλις πατήσετε το πεδίο </a:t>
            </a:r>
            <a:r>
              <a:rPr lang="el-GR" sz="2600" b="1" dirty="0">
                <a:solidFill>
                  <a:srgbClr val="92D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«δημιουργία λογαριασμού»</a:t>
            </a:r>
            <a:r>
              <a:rPr lang="el-GR" sz="2600" dirty="0" smtClean="0"/>
              <a:t> το </a:t>
            </a:r>
            <a:r>
              <a:rPr lang="en-US" sz="2600" dirty="0" smtClean="0"/>
              <a:t>Facebook </a:t>
            </a:r>
            <a:r>
              <a:rPr lang="el-GR" sz="2600" dirty="0" smtClean="0"/>
              <a:t>θα σας ζητήσει επιβεβαίωση του </a:t>
            </a:r>
            <a:r>
              <a:rPr lang="en-US" sz="2600" dirty="0" smtClean="0"/>
              <a:t>email</a:t>
            </a:r>
            <a:r>
              <a:rPr lang="el-GR" sz="2600" dirty="0" smtClean="0"/>
              <a:t> που έχετε δηλώσει. Μπορείτε να μεταβείτε στο </a:t>
            </a:r>
            <a:r>
              <a:rPr lang="en-US" sz="2600" dirty="0" smtClean="0"/>
              <a:t>email </a:t>
            </a:r>
            <a:r>
              <a:rPr lang="el-GR" sz="2600" dirty="0" smtClean="0"/>
              <a:t>πατώντας το πεδίο </a:t>
            </a:r>
            <a:r>
              <a:rPr lang="el-GR" sz="2600" b="1" dirty="0">
                <a:solidFill>
                  <a:srgbClr val="92D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«Σύνδεση στον </a:t>
            </a:r>
            <a:r>
              <a:rPr lang="el-GR" sz="2600" b="1" dirty="0" err="1">
                <a:solidFill>
                  <a:srgbClr val="92D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πάροχο</a:t>
            </a:r>
            <a:r>
              <a:rPr lang="el-GR" sz="2600" b="1" dirty="0">
                <a:solidFill>
                  <a:srgbClr val="92D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2600" b="1" dirty="0">
                <a:solidFill>
                  <a:srgbClr val="92D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Gmail</a:t>
            </a:r>
            <a:r>
              <a:rPr lang="el-GR" sz="2600" b="1" dirty="0">
                <a:solidFill>
                  <a:srgbClr val="92D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endParaRPr lang="en-US" sz="2600" b="1" dirty="0">
              <a:solidFill>
                <a:srgbClr val="92D05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9</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517901"/>
            <a:ext cx="7791450" cy="2581275"/>
          </a:xfrm>
          <a:prstGeom prst="rect">
            <a:avLst/>
          </a:prstGeom>
        </p:spPr>
      </p:pic>
    </p:spTree>
    <p:extLst>
      <p:ext uri="{BB962C8B-B14F-4D97-AF65-F5344CB8AC3E}">
        <p14:creationId xmlns:p14="http://schemas.microsoft.com/office/powerpoint/2010/main" val="3951068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723</TotalTime>
  <Words>699</Words>
  <Application>Microsoft Office PowerPoint</Application>
  <PresentationFormat>On-screen Show (4:3)</PresentationFormat>
  <Paragraphs>90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Open Sans</vt:lpstr>
      <vt:lpstr>Wingdings</vt:lpstr>
      <vt:lpstr>Office Theme</vt:lpstr>
      <vt:lpstr>Προφίλ Facebook </vt:lpstr>
      <vt:lpstr>Τι είναι τα μέσα κοινωνικής δικτύωσης</vt:lpstr>
      <vt:lpstr>Ποια τα κυριότερα μέσα κοινωνικής δικτύωσης στην Ελλάδα</vt:lpstr>
      <vt:lpstr>Τι μας προσφέρουν τα μέσα κοινωνικής δικτύωσης</vt:lpstr>
      <vt:lpstr>Κίνδυνοι μέσων κοινωνικής δικτύωσης</vt:lpstr>
      <vt:lpstr>Πως ανοίγουμε προφίλ στο Facebook</vt:lpstr>
      <vt:lpstr>Πως ανοίγουμε προφίλ στο Facebook</vt:lpstr>
      <vt:lpstr>PowerPoint Presentation</vt:lpstr>
      <vt:lpstr>Πως ανοίγουμε προφίλ στο Facebook</vt:lpstr>
      <vt:lpstr>Πως ανοίγουμε προφίλ στο Facebook</vt:lpstr>
      <vt:lpstr>Πως ανοίγουμε προφίλ στο Facebook</vt:lpstr>
      <vt:lpstr>Πως ανεβάζουμε μια εικόνα προφίλ στο Facebook</vt:lpstr>
      <vt:lpstr>Πως μεταβαίνουμε στο προφίλ μας</vt:lpstr>
      <vt:lpstr>Πως μεταβαίνουμε στην «Aρχική σελίδα»</vt:lpstr>
      <vt:lpstr>Πως αποδεχόμαστε ή απορρίπτουμε  αιτήματα φιλίας </vt:lpstr>
      <vt:lpstr>Πως ανταλλάσσουμε μηνύματα</vt:lpstr>
      <vt:lpstr>Πως βλέπουμε τις «ειδοποιήσεις» μας </vt:lpstr>
      <vt:lpstr>Πως μπορούμε να αναζητήσουμε βοήθεια</vt:lpstr>
      <vt:lpstr>Πως αποσυνδεόμαστε από το Facebook</vt:lpstr>
      <vt:lpstr>Πως κοινοποιούμε στο Facebook</vt:lpstr>
      <vt:lpstr>Ρυθμίσεις απορρήτου στο Facebook</vt:lpstr>
      <vt:lpstr>Ρυθμίσεις απορρήτου στο Facebook</vt:lpstr>
      <vt:lpstr>Ρυθμίσεις απορρήτου στο Facebook</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EVANGELIA DASKALAKI</dc:creator>
  <cp:lastModifiedBy>EVANGELIA DASKALAKI</cp:lastModifiedBy>
  <cp:revision>78</cp:revision>
  <dcterms:created xsi:type="dcterms:W3CDTF">2017-02-20T07:48:45Z</dcterms:created>
  <dcterms:modified xsi:type="dcterms:W3CDTF">2017-06-26T09:02:49Z</dcterms:modified>
</cp:coreProperties>
</file>