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57" r:id="rId4"/>
    <p:sldId id="259" r:id="rId5"/>
    <p:sldId id="282" r:id="rId6"/>
    <p:sldId id="261" r:id="rId7"/>
    <p:sldId id="274" r:id="rId8"/>
    <p:sldId id="275" r:id="rId9"/>
    <p:sldId id="260" r:id="rId10"/>
    <p:sldId id="272" r:id="rId11"/>
    <p:sldId id="276" r:id="rId12"/>
    <p:sldId id="263" r:id="rId13"/>
    <p:sldId id="264" r:id="rId14"/>
    <p:sldId id="265" r:id="rId15"/>
    <p:sldId id="283" r:id="rId16"/>
    <p:sldId id="273" r:id="rId17"/>
    <p:sldId id="267" r:id="rId18"/>
    <p:sldId id="284" r:id="rId19"/>
    <p:sldId id="266" r:id="rId20"/>
    <p:sldId id="285" r:id="rId21"/>
    <p:sldId id="277" r:id="rId22"/>
    <p:sldId id="269" r:id="rId23"/>
    <p:sldId id="270" r:id="rId24"/>
    <p:sldId id="289" r:id="rId25"/>
    <p:sldId id="28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CB4"/>
    <a:srgbClr val="66FFFF"/>
    <a:srgbClr val="CCFFFF"/>
    <a:srgbClr val="5EE5EC"/>
    <a:srgbClr val="0ACAD4"/>
    <a:srgbClr val="0CE3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0E4D1B-AA2E-4787-8A98-6DCD302369E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858D635-42D2-4A51-A5AD-084C5104E6D2}" type="datetimeFigureOut">
              <a:rPr lang="el-GR" smtClean="0"/>
              <a:pPr/>
              <a:t>23/12/2019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80E4D1B-AA2E-4787-8A98-6DCD302369E8}"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58D635-42D2-4A51-A5AD-084C5104E6D2}" type="datetimeFigureOut">
              <a:rPr lang="el-GR" smtClean="0"/>
              <a:pPr/>
              <a:t>23/12/2019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0E4D1B-AA2E-4787-8A98-6DCD302369E8}"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alpha val="87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285860"/>
            <a:ext cx="9144000" cy="4376528"/>
          </a:xfrm>
        </p:spPr>
        <p:txBody>
          <a:bodyPr>
            <a:normAutofit/>
          </a:bodyPr>
          <a:lstStyle/>
          <a:p>
            <a:pPr algn="ctr"/>
            <a:r>
              <a:rPr lang="el-GR" sz="4000" dirty="0" smtClean="0">
                <a:solidFill>
                  <a:srgbClr val="66FFFF"/>
                </a:solidFill>
                <a:latin typeface="+mn-lt"/>
              </a:rPr>
              <a:t>ΠΑΝΕΛΛΗΝΙΟΣ ΜΑΘΗΤΙΚΟΣ ΔΙΑΓΩΝΙΣΜΟΣ </a:t>
            </a:r>
            <a:br>
              <a:rPr lang="el-GR" sz="4000" dirty="0" smtClean="0">
                <a:solidFill>
                  <a:srgbClr val="66FFFF"/>
                </a:solidFill>
                <a:latin typeface="+mn-lt"/>
              </a:rPr>
            </a:br>
            <a:r>
              <a:rPr lang="en-US" sz="4000" dirty="0" smtClean="0">
                <a:solidFill>
                  <a:srgbClr val="66FFFF"/>
                </a:solidFill>
                <a:latin typeface="+mn-lt"/>
              </a:rPr>
              <a:t>(SID) 2020</a:t>
            </a:r>
            <a:r>
              <a:rPr lang="el-GR" sz="4800" dirty="0" smtClean="0">
                <a:solidFill>
                  <a:srgbClr val="CCFFFF"/>
                </a:solidFill>
                <a:latin typeface="+mn-lt"/>
              </a:rPr>
              <a:t/>
            </a:r>
            <a:br>
              <a:rPr lang="el-GR" sz="4800" dirty="0" smtClean="0">
                <a:solidFill>
                  <a:srgbClr val="CCFFFF"/>
                </a:solidFill>
                <a:latin typeface="+mn-lt"/>
              </a:rPr>
            </a:br>
            <a:r>
              <a:rPr lang="el-GR" sz="4800" dirty="0" smtClean="0">
                <a:latin typeface="+mn-lt"/>
              </a:rPr>
              <a:t/>
            </a:r>
            <a:br>
              <a:rPr lang="el-GR" sz="4800" dirty="0" smtClean="0">
                <a:latin typeface="+mn-lt"/>
              </a:rPr>
            </a:br>
            <a:r>
              <a:rPr lang="el-GR" sz="5300" dirty="0" smtClean="0">
                <a:solidFill>
                  <a:schemeClr val="tx2"/>
                </a:solidFill>
                <a:latin typeface="+mn-lt"/>
              </a:rPr>
              <a:t>«Όλοι μαζί για ένα </a:t>
            </a:r>
            <a:br>
              <a:rPr lang="el-GR" sz="5300" dirty="0" smtClean="0">
                <a:solidFill>
                  <a:schemeClr val="tx2"/>
                </a:solidFill>
                <a:latin typeface="+mn-lt"/>
              </a:rPr>
            </a:br>
            <a:r>
              <a:rPr lang="el-GR" sz="5300" dirty="0" smtClean="0">
                <a:solidFill>
                  <a:schemeClr val="tx2"/>
                </a:solidFill>
                <a:latin typeface="+mn-lt"/>
              </a:rPr>
              <a:t>καλύτερο Διαδίκτυο»</a:t>
            </a:r>
            <a:endParaRPr lang="el-GR" sz="5300" dirty="0">
              <a:solidFill>
                <a:schemeClr val="tx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700808"/>
            <a:ext cx="8072494" cy="3970318"/>
          </a:xfrm>
          <a:prstGeom prst="rect">
            <a:avLst/>
          </a:prstGeom>
        </p:spPr>
        <p:txBody>
          <a:bodyPr wrap="square">
            <a:spAutoFit/>
          </a:bodyPr>
          <a:lstStyle/>
          <a:p>
            <a:pPr algn="just"/>
            <a:r>
              <a:rPr lang="el-GR" sz="3600" dirty="0" smtClean="0"/>
              <a:t>Άρχισε να την αποφεύγει… Πολλές φορές, όταν η Βασιλική ερχόταν στο σπίτι της, έβρισκε δικαιολογίες, για να την αποφύγει. Τάχα είχε διάβασμα. Ποιο διάβασμα;;; Αφού μόλις ερχόταν στο σπίτι, πετούσε τα βιβλία στο πάτωμα. Και αυτή κολλημένη στο κινητό…</a:t>
            </a:r>
            <a:endParaRPr lang="el-G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ΑΣΦΑΛΕΙΑ ΣΤΟ ΔΙΑΔΙΚΤΥΟ\TELIKES FOTO\σάρωση000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484784"/>
            <a:ext cx="7632848" cy="4524315"/>
          </a:xfrm>
          <a:prstGeom prst="rect">
            <a:avLst/>
          </a:prstGeom>
        </p:spPr>
        <p:txBody>
          <a:bodyPr wrap="square">
            <a:spAutoFit/>
          </a:bodyPr>
          <a:lstStyle/>
          <a:p>
            <a:pPr algn="just"/>
            <a:r>
              <a:rPr lang="el-GR" sz="3600" dirty="0" smtClean="0"/>
              <a:t>Ή κολλημένη </a:t>
            </a:r>
            <a:r>
              <a:rPr lang="el-GR" sz="3600" dirty="0"/>
              <a:t>στον καθρέφτη· να </a:t>
            </a:r>
            <a:r>
              <a:rPr lang="el-GR" sz="3600" dirty="0" smtClean="0"/>
              <a:t>δει, </a:t>
            </a:r>
            <a:r>
              <a:rPr lang="el-GR" sz="3600" dirty="0"/>
              <a:t>αν </a:t>
            </a:r>
            <a:r>
              <a:rPr lang="el-GR" sz="3600" dirty="0" smtClean="0"/>
              <a:t>έχασε </a:t>
            </a:r>
            <a:r>
              <a:rPr lang="el-GR" sz="3600" dirty="0"/>
              <a:t>έστω και 100gr. Μα πάντα ένιωθε πως </a:t>
            </a:r>
            <a:r>
              <a:rPr lang="el-GR" sz="3600" dirty="0" smtClean="0"/>
              <a:t>ολοένα πάχαινε </a:t>
            </a:r>
            <a:r>
              <a:rPr lang="el-GR" sz="3600" dirty="0"/>
              <a:t>και ας είχε φτάσει </a:t>
            </a:r>
            <a:r>
              <a:rPr lang="el-GR" sz="3600" dirty="0" smtClean="0"/>
              <a:t>στο </a:t>
            </a:r>
            <a:r>
              <a:rPr lang="el-GR" sz="3600" dirty="0"/>
              <a:t>σημείο να </a:t>
            </a:r>
            <a:r>
              <a:rPr lang="el-GR" sz="3600" dirty="0" smtClean="0"/>
              <a:t>φαίνονται τα κόκαλα και να μην την κάνουν τα ρούχα της. Η μάνα της ανησυχούσε, της μιλούσε, αλλά πού να ακούσει αυτή…</a:t>
            </a:r>
            <a:endParaRPr lang="el-G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ΑΣΦΑΛΕΙΑ ΣΤΟ ΔΙΑΔΙΚΤΥΟ\TELIKES FOTO\σάρωση0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7544" y="1977807"/>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rgbClr val="000000"/>
                </a:solidFill>
                <a:effectLst/>
                <a:ea typeface="Times New Roman" pitchFamily="18" charset="0"/>
                <a:cs typeface="Arial" pitchFamily="34" charset="0"/>
              </a:rPr>
              <a:t>Το κινητό δεν το άφηνε ούτε την ώρα του μαθήματος. Πόσες φορές είχε φτάσει στο γραφείο του Διευθυντή για αυτόν τον λόγο… Μα στους γονείς της</a:t>
            </a:r>
            <a:r>
              <a:rPr kumimoji="0" lang="el-GR" sz="3600" b="0" i="0" u="none" strike="noStrike" cap="none" normalizeH="0" dirty="0" smtClean="0">
                <a:ln>
                  <a:noFill/>
                </a:ln>
                <a:solidFill>
                  <a:srgbClr val="000000"/>
                </a:solidFill>
                <a:effectLst/>
                <a:ea typeface="Times New Roman" pitchFamily="18" charset="0"/>
                <a:cs typeface="Arial" pitchFamily="34" charset="0"/>
              </a:rPr>
              <a:t> </a:t>
            </a:r>
            <a:r>
              <a:rPr kumimoji="0" lang="el-GR" sz="3600" b="0" i="0" u="none" strike="noStrike" cap="none" normalizeH="0" baseline="0" dirty="0" smtClean="0">
                <a:ln>
                  <a:noFill/>
                </a:ln>
                <a:solidFill>
                  <a:srgbClr val="000000"/>
                </a:solidFill>
                <a:effectLst/>
                <a:ea typeface="Times New Roman" pitchFamily="18" charset="0"/>
                <a:cs typeface="Arial" pitchFamily="34" charset="0"/>
              </a:rPr>
              <a:t>ούτε λέξη! Δεν ήξεραν τίποτα και δε θα μάθαιναν, αν δεν τους καλούσε ο διευθυντής. </a:t>
            </a:r>
            <a:endParaRPr kumimoji="0" lang="el-GR" sz="3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ΑΣΦΑΛΕΙΑ ΣΤΟ ΔΙΑΔΙΚΤΥΟ\TELIKES FOTO\σάρωση0003 2.jpg"/>
          <p:cNvPicPr>
            <a:picLocks noChangeAspect="1" noChangeArrowheads="1"/>
          </p:cNvPicPr>
          <p:nvPr/>
        </p:nvPicPr>
        <p:blipFill>
          <a:blip r:embed="rId2" cstate="print"/>
          <a:srcRect r="29789"/>
          <a:stretch>
            <a:fillRect/>
          </a:stretch>
        </p:blipFill>
        <p:spPr bwMode="auto">
          <a:xfrm>
            <a:off x="0"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844824"/>
            <a:ext cx="7500990" cy="3416320"/>
          </a:xfrm>
          <a:prstGeom prst="rect">
            <a:avLst/>
          </a:prstGeom>
        </p:spPr>
        <p:txBody>
          <a:bodyPr wrap="square">
            <a:spAutoFit/>
          </a:bodyPr>
          <a:lstStyle/>
          <a:p>
            <a:pPr algn="just"/>
            <a:r>
              <a:rPr lang="el-GR" sz="3600" dirty="0" smtClean="0">
                <a:solidFill>
                  <a:srgbClr val="000000"/>
                </a:solidFill>
                <a:ea typeface="Times New Roman" pitchFamily="18" charset="0"/>
                <a:cs typeface="Arial" pitchFamily="34" charset="0"/>
              </a:rPr>
              <a:t>Οι γονείς της έμειναν έκπληκτοι από </a:t>
            </a:r>
            <a:r>
              <a:rPr kumimoji="0" lang="el-GR" sz="3600" b="0" i="0" u="none" strike="noStrike" cap="none" normalizeH="0" baseline="0" dirty="0" smtClean="0">
                <a:ln>
                  <a:noFill/>
                </a:ln>
                <a:solidFill>
                  <a:srgbClr val="000000"/>
                </a:solidFill>
                <a:effectLst/>
                <a:ea typeface="Times New Roman" pitchFamily="18" charset="0"/>
                <a:cs typeface="Arial" pitchFamily="34" charset="0"/>
              </a:rPr>
              <a:t>αυτά που άκουσαν από τον </a:t>
            </a:r>
            <a:r>
              <a:rPr lang="el-GR" sz="3600" dirty="0" smtClean="0">
                <a:solidFill>
                  <a:srgbClr val="000000"/>
                </a:solidFill>
                <a:ea typeface="Times New Roman" pitchFamily="18" charset="0"/>
                <a:cs typeface="Arial" pitchFamily="34" charset="0"/>
              </a:rPr>
              <a:t>Δ</a:t>
            </a:r>
            <a:r>
              <a:rPr kumimoji="0" lang="el-GR" sz="3600" b="0" i="0" u="none" strike="noStrike" cap="none" normalizeH="0" baseline="0" dirty="0" smtClean="0">
                <a:ln>
                  <a:noFill/>
                </a:ln>
                <a:solidFill>
                  <a:srgbClr val="000000"/>
                </a:solidFill>
                <a:effectLst/>
                <a:ea typeface="Times New Roman" pitchFamily="18" charset="0"/>
                <a:cs typeface="Arial" pitchFamily="34" charset="0"/>
              </a:rPr>
              <a:t>ιευθυντή. Πώς να τα πιστέψουν όλα αυτά;</a:t>
            </a:r>
            <a:r>
              <a:rPr kumimoji="0" lang="el-GR" sz="3600" b="0" i="0" u="none" strike="noStrike" cap="none" normalizeH="0" dirty="0" smtClean="0">
                <a:ln>
                  <a:noFill/>
                </a:ln>
                <a:solidFill>
                  <a:srgbClr val="000000"/>
                </a:solidFill>
                <a:effectLst/>
                <a:ea typeface="Times New Roman" pitchFamily="18" charset="0"/>
                <a:cs typeface="Arial" pitchFamily="34" charset="0"/>
              </a:rPr>
              <a:t> </a:t>
            </a:r>
            <a:r>
              <a:rPr kumimoji="0" lang="el-GR" sz="3600" b="0" i="0" u="none" strike="noStrike" cap="none" normalizeH="0" baseline="0" dirty="0" smtClean="0">
                <a:ln>
                  <a:noFill/>
                </a:ln>
                <a:solidFill>
                  <a:srgbClr val="000000"/>
                </a:solidFill>
                <a:effectLst/>
                <a:ea typeface="Times New Roman" pitchFamily="18" charset="0"/>
                <a:cs typeface="Arial" pitchFamily="34" charset="0"/>
              </a:rPr>
              <a:t>Η μάνα της προσπάθησε να της μιλήσει πολλές φορές, αλλά μάταια ήταν ήδη αργά…</a:t>
            </a:r>
            <a:endParaRPr lang="el-GR"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1628800"/>
            <a:ext cx="7500990" cy="3970318"/>
          </a:xfrm>
          <a:prstGeom prst="rect">
            <a:avLst/>
          </a:prstGeom>
        </p:spPr>
        <p:txBody>
          <a:bodyPr wrap="square">
            <a:spAutoFit/>
          </a:bodyPr>
          <a:lstStyle/>
          <a:p>
            <a:pPr algn="just"/>
            <a:r>
              <a:rPr lang="el-GR" sz="3600" dirty="0" smtClean="0"/>
              <a:t>Μια </a:t>
            </a:r>
            <a:r>
              <a:rPr lang="el-GR" sz="3600" dirty="0"/>
              <a:t>μέρα που γυρνούσε η Ελένη από το σχολείο της και ήταν κολλημένη στο κινητό, πήγε να περάσει τον </a:t>
            </a:r>
            <a:r>
              <a:rPr lang="el-GR" sz="3600" dirty="0" smtClean="0"/>
              <a:t>δρόμο, </a:t>
            </a:r>
            <a:r>
              <a:rPr lang="el-GR" sz="3600" dirty="0"/>
              <a:t>χωρίς να κοιτάξει</a:t>
            </a:r>
            <a:r>
              <a:rPr lang="el-GR" sz="3600" dirty="0" smtClean="0"/>
              <a:t>. </a:t>
            </a:r>
          </a:p>
          <a:p>
            <a:pPr algn="just"/>
            <a:r>
              <a:rPr lang="el-GR" sz="3600" dirty="0" smtClean="0"/>
              <a:t>Ένα αυτοκίνητο…. Σε κλάσματα δευτερολέπτων βρέθηκε κάτω στον δρόμο, ζαλισμένη και χτυπημένη.</a:t>
            </a:r>
            <a:endParaRPr lang="el-G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ΑΣΦΑΛΕΙΑ ΣΤΟ ΔΙΑΔΙΚΤΥΟ\TELIKES FOTO\σάρωση0004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772816"/>
            <a:ext cx="7848872" cy="3908762"/>
          </a:xfrm>
          <a:prstGeom prst="rect">
            <a:avLst/>
          </a:prstGeom>
        </p:spPr>
        <p:txBody>
          <a:bodyPr wrap="square">
            <a:spAutoFit/>
          </a:bodyPr>
          <a:lstStyle/>
          <a:p>
            <a:pPr algn="just"/>
            <a:r>
              <a:rPr lang="el-GR" sz="3600" dirty="0" smtClean="0"/>
              <a:t>Για καλή της τύχη, ένα </a:t>
            </a:r>
            <a:r>
              <a:rPr lang="el-GR" sz="3600" dirty="0"/>
              <a:t>παιδί από το σχολείο </a:t>
            </a:r>
            <a:r>
              <a:rPr lang="el-GR" sz="3600" dirty="0" smtClean="0"/>
              <a:t>της την είδε και κάλεσε το ασθενοφόρο. Στο νοσοκομείο, οι γιατροί ενημέρωσαν την ίδια και τους γονείς της ότι το τραύμα δεν ήταν σοβαρό. Ευτυχώς! </a:t>
            </a:r>
          </a:p>
          <a:p>
            <a:pPr algn="just"/>
            <a:endParaRPr lang="el-G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412776"/>
            <a:ext cx="8305800" cy="4320480"/>
          </a:xfrm>
        </p:spPr>
        <p:txBody>
          <a:bodyPr>
            <a:normAutofit fontScale="90000"/>
          </a:bodyPr>
          <a:lstStyle/>
          <a:p>
            <a:pPr algn="ctr">
              <a:lnSpc>
                <a:spcPct val="150000"/>
              </a:lnSpc>
            </a:pPr>
            <a:r>
              <a:rPr lang="el-GR" sz="4400" dirty="0" smtClean="0">
                <a:solidFill>
                  <a:schemeClr val="tx1"/>
                </a:solidFill>
                <a:latin typeface="+mn-lt"/>
              </a:rPr>
              <a:t>Θεματική ενότητα διαγωνισμού:</a:t>
            </a:r>
            <a:r>
              <a:rPr lang="el-GR" dirty="0" smtClean="0">
                <a:solidFill>
                  <a:schemeClr val="tx1"/>
                </a:solidFill>
                <a:latin typeface="+mn-lt"/>
              </a:rPr>
              <a:t/>
            </a:r>
            <a:br>
              <a:rPr lang="el-GR" dirty="0" smtClean="0">
                <a:solidFill>
                  <a:schemeClr val="tx1"/>
                </a:solidFill>
                <a:latin typeface="+mn-lt"/>
              </a:rPr>
            </a:br>
            <a:r>
              <a:rPr lang="el-GR" dirty="0" smtClean="0">
                <a:solidFill>
                  <a:srgbClr val="08ACB4"/>
                </a:solidFill>
                <a:latin typeface="+mn-lt"/>
              </a:rPr>
              <a:t>“</a:t>
            </a:r>
            <a:r>
              <a:rPr lang="el-GR" b="1" dirty="0" smtClean="0">
                <a:solidFill>
                  <a:srgbClr val="08ACB4"/>
                </a:solidFill>
                <a:latin typeface="+mn-lt"/>
              </a:rPr>
              <a:t>Επιρροή των μέσων κοινωνικής δικτύωσης </a:t>
            </a:r>
            <a:r>
              <a:rPr lang="en-US" b="1" dirty="0" smtClean="0">
                <a:solidFill>
                  <a:srgbClr val="08ACB4"/>
                </a:solidFill>
                <a:latin typeface="+mn-lt"/>
              </a:rPr>
              <a:t/>
            </a:r>
            <a:br>
              <a:rPr lang="en-US" b="1" dirty="0" smtClean="0">
                <a:solidFill>
                  <a:srgbClr val="08ACB4"/>
                </a:solidFill>
                <a:latin typeface="+mn-lt"/>
              </a:rPr>
            </a:br>
            <a:r>
              <a:rPr lang="el-GR" b="1" dirty="0" smtClean="0">
                <a:solidFill>
                  <a:srgbClr val="08ACB4"/>
                </a:solidFill>
                <a:latin typeface="+mn-lt"/>
              </a:rPr>
              <a:t>στην εικόνα του εαυτού μας</a:t>
            </a:r>
            <a:r>
              <a:rPr lang="en-US" dirty="0" smtClean="0">
                <a:solidFill>
                  <a:srgbClr val="08ACB4"/>
                </a:solidFill>
                <a:latin typeface="+mn-lt"/>
              </a:rPr>
              <a:t>”</a:t>
            </a:r>
            <a:endParaRPr lang="el-GR" dirty="0">
              <a:solidFill>
                <a:srgbClr val="08ACB4"/>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1772816"/>
            <a:ext cx="7560840" cy="3970318"/>
          </a:xfrm>
          <a:prstGeom prst="rect">
            <a:avLst/>
          </a:prstGeom>
        </p:spPr>
        <p:txBody>
          <a:bodyPr wrap="square">
            <a:spAutoFit/>
          </a:bodyPr>
          <a:lstStyle/>
          <a:p>
            <a:pPr algn="just"/>
            <a:r>
              <a:rPr lang="el-GR" sz="3600" dirty="0" smtClean="0"/>
              <a:t>Όμως, διαπίστωσαν από τις εξετάσεις, αλλά ήταν ολοφάνερο και από την εικόνα της, ότι πάσχει από νευρική ανορεξία. Αν συνεχίσει έτσι, είπαν, οι συνέπειες θα είναι δραματικές και ίσως οδηγηθεί στον θάνατο…</a:t>
            </a:r>
            <a:endParaRPr lang="el-GR"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ΑΣΦΑΛΕΙΑ ΣΤΟ ΔΙΑΔΙΚΤΥΟ\TELIKES FOTO\σάρωση000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1556792"/>
            <a:ext cx="7416824" cy="4524315"/>
          </a:xfrm>
          <a:prstGeom prst="rect">
            <a:avLst/>
          </a:prstGeom>
        </p:spPr>
        <p:txBody>
          <a:bodyPr wrap="square">
            <a:spAutoFit/>
          </a:bodyPr>
          <a:lstStyle/>
          <a:p>
            <a:pPr algn="just"/>
            <a:r>
              <a:rPr lang="el-GR" sz="3600" dirty="0"/>
              <a:t>Εκείνη ήταν η στιγμή που </a:t>
            </a:r>
            <a:r>
              <a:rPr lang="el-GR" sz="3600" dirty="0" smtClean="0"/>
              <a:t>«ξύπνησε». </a:t>
            </a:r>
            <a:r>
              <a:rPr lang="el-GR" sz="3600" dirty="0"/>
              <a:t>Η στιγμή που είδε τη ζωή να περνάει μπροστά </a:t>
            </a:r>
            <a:r>
              <a:rPr lang="el-GR" sz="3600" dirty="0" smtClean="0"/>
              <a:t>από τα </a:t>
            </a:r>
            <a:r>
              <a:rPr lang="el-GR" sz="3600" dirty="0"/>
              <a:t>μάτια της, </a:t>
            </a:r>
            <a:r>
              <a:rPr lang="el-GR" sz="3600" dirty="0" smtClean="0"/>
              <a:t>ήταν η στιγμή που κατάλαβε </a:t>
            </a:r>
            <a:r>
              <a:rPr lang="el-GR" sz="3600" dirty="0"/>
              <a:t>την αξία </a:t>
            </a:r>
            <a:r>
              <a:rPr lang="el-GR" sz="3600" dirty="0" smtClean="0"/>
              <a:t>της. Κατάλαβε </a:t>
            </a:r>
            <a:r>
              <a:rPr lang="el-GR" sz="3600" dirty="0"/>
              <a:t>όλο το κακό που δημιουργήθηκε και </a:t>
            </a:r>
            <a:r>
              <a:rPr lang="el-GR" sz="3600" dirty="0" smtClean="0"/>
              <a:t>αποφάσισε να κάνει </a:t>
            </a:r>
            <a:r>
              <a:rPr lang="el-GR" sz="3600" dirty="0" err="1" smtClean="0"/>
              <a:t>ό,τι</a:t>
            </a:r>
            <a:r>
              <a:rPr lang="el-GR" sz="3600" dirty="0" smtClean="0"/>
              <a:t> </a:t>
            </a:r>
            <a:r>
              <a:rPr lang="el-GR" sz="3600" dirty="0"/>
              <a:t>ήταν </a:t>
            </a:r>
            <a:r>
              <a:rPr lang="el-GR" sz="3600" dirty="0" smtClean="0"/>
              <a:t>δυνατόν, για να </a:t>
            </a:r>
            <a:r>
              <a:rPr lang="el-GR" sz="3600" dirty="0"/>
              <a:t>το διορθώσει...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412776"/>
            <a:ext cx="7704856" cy="4524315"/>
          </a:xfrm>
          <a:prstGeom prst="rect">
            <a:avLst/>
          </a:prstGeom>
        </p:spPr>
        <p:txBody>
          <a:bodyPr wrap="square">
            <a:spAutoFit/>
          </a:bodyPr>
          <a:lstStyle/>
          <a:p>
            <a:pPr algn="just"/>
            <a:r>
              <a:rPr lang="el-GR" sz="3600" dirty="0" smtClean="0"/>
              <a:t>Σιγά σιγά επέστρεψε στην παλιά ζωή της. Τέρμα οι χαζές σκέψεις, τέρμα οι χαζές δίαιτες, τέρμα το «κόλλημα» στο κινητό. </a:t>
            </a:r>
            <a:r>
              <a:rPr lang="el-GR" sz="3600" dirty="0"/>
              <a:t>Ά</a:t>
            </a:r>
            <a:r>
              <a:rPr lang="el-GR" sz="3600" dirty="0" smtClean="0"/>
              <a:t>ρχισε να κάνει πάλι παρέα με τη Βασιλική, αλλά τώρα γνώρισαν μαζί και άλλα παιδιά, νέες παρέες. Και το καλύτερο; Άρχισε να κάνει παρέα και με τον Ραφαήλ… </a:t>
            </a:r>
            <a:endParaRPr lang="el-GR"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ΑΣΦΑΛΕΙΑ ΣΤΟ ΔΙΑΔΙΚΤΥΟ\TELIKES FOTO\σάρωση0006 4.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132856"/>
            <a:ext cx="8305800" cy="1143000"/>
          </a:xfrm>
        </p:spPr>
        <p:txBody>
          <a:bodyPr>
            <a:normAutofit fontScale="90000"/>
          </a:bodyPr>
          <a:lstStyle/>
          <a:p>
            <a:pPr algn="ctr"/>
            <a:r>
              <a:rPr lang="el-GR" dirty="0" smtClean="0">
                <a:solidFill>
                  <a:schemeClr val="tx1"/>
                </a:solidFill>
                <a:latin typeface="+mn-lt"/>
              </a:rPr>
              <a:t>Έτσι, η Ελένη αποφάσισε να</a:t>
            </a:r>
            <a:r>
              <a:rPr lang="el-GR" dirty="0" smtClean="0"/>
              <a:t/>
            </a:r>
            <a:br>
              <a:rPr lang="el-GR" dirty="0" smtClean="0"/>
            </a:br>
            <a:endParaRPr lang="el-GR" dirty="0"/>
          </a:p>
        </p:txBody>
      </p:sp>
      <p:sp>
        <p:nvSpPr>
          <p:cNvPr id="3" name="2 - Ορθογώνιο"/>
          <p:cNvSpPr/>
          <p:nvPr/>
        </p:nvSpPr>
        <p:spPr>
          <a:xfrm>
            <a:off x="0" y="3429000"/>
            <a:ext cx="9144000" cy="830997"/>
          </a:xfrm>
          <a:prstGeom prst="rect">
            <a:avLst/>
          </a:prstGeom>
          <a:noFill/>
        </p:spPr>
        <p:txBody>
          <a:bodyPr wrap="square" lIns="91440" tIns="45720" rIns="91440" bIns="45720">
            <a:spAutoFit/>
          </a:bodyPr>
          <a:lstStyle/>
          <a:p>
            <a:pPr algn="ctr"/>
            <a:r>
              <a:rPr lang="el-GR" sz="4800" b="1" dirty="0" smtClean="0">
                <a:ln w="12700">
                  <a:solidFill>
                    <a:schemeClr val="tx2">
                      <a:satMod val="155000"/>
                    </a:schemeClr>
                  </a:solidFill>
                  <a:prstDash val="solid"/>
                </a:ln>
                <a:solidFill>
                  <a:srgbClr val="08ACB4"/>
                </a:solidFill>
                <a:effectLst>
                  <a:outerShdw blurRad="41275" dist="20320" dir="1800000" algn="tl" rotWithShape="0">
                    <a:srgbClr val="000000">
                      <a:alpha val="40000"/>
                    </a:srgbClr>
                  </a:outerShdw>
                </a:effectLst>
              </a:rPr>
              <a:t>«Μ</a:t>
            </a:r>
            <a:r>
              <a:rPr lang="el-GR" sz="4800" b="1" cap="none" spc="0" dirty="0" smtClean="0">
                <a:ln w="12700">
                  <a:solidFill>
                    <a:schemeClr val="tx2">
                      <a:satMod val="155000"/>
                    </a:schemeClr>
                  </a:solidFill>
                  <a:prstDash val="solid"/>
                </a:ln>
                <a:solidFill>
                  <a:srgbClr val="08ACB4"/>
                </a:solidFill>
                <a:effectLst>
                  <a:outerShdw blurRad="41275" dist="20320" dir="1800000" algn="tl" rotWithShape="0">
                    <a:srgbClr val="000000">
                      <a:alpha val="40000"/>
                    </a:srgbClr>
                  </a:outerShdw>
                </a:effectLst>
              </a:rPr>
              <a:t>ην αλλάζει για κανέναν…»</a:t>
            </a:r>
            <a:endParaRPr lang="el-GR" sz="4800" b="1" cap="none" spc="0" dirty="0">
              <a:ln w="12700">
                <a:solidFill>
                  <a:schemeClr val="tx2">
                    <a:satMod val="155000"/>
                  </a:schemeClr>
                </a:solidFill>
                <a:prstDash val="solid"/>
              </a:ln>
              <a:solidFill>
                <a:srgbClr val="08ACB4"/>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467544" y="1412776"/>
            <a:ext cx="8143932" cy="4896544"/>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4000" b="0" i="0" u="none" strike="noStrike" kern="1200" cap="none" spc="0" normalizeH="0" baseline="0" noProof="0" dirty="0" smtClean="0">
                <a:ln>
                  <a:noFill/>
                </a:ln>
                <a:solidFill>
                  <a:schemeClr val="tx1"/>
                </a:solidFill>
                <a:effectLst/>
                <a:uLnTx/>
                <a:uFillTx/>
                <a:latin typeface="+mn-lt"/>
                <a:ea typeface="+mn-ea"/>
                <a:cs typeface="+mn-cs"/>
              </a:rPr>
              <a:t>Εικονογραφημένη ιστορία</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el-GR" sz="4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lang="el-GR" sz="4000" dirty="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lang="el-GR" sz="40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lang="el-GR" sz="40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el-GR" sz="4000" dirty="0" smtClean="0"/>
              <a:t>Γυμνάσιο </a:t>
            </a:r>
            <a:r>
              <a:rPr lang="el-GR" sz="4000" dirty="0" err="1" smtClean="0"/>
              <a:t>Αλωνίων</a:t>
            </a:r>
            <a:r>
              <a:rPr lang="el-GR" sz="4000" dirty="0" smtClean="0"/>
              <a:t> Πιερίας</a:t>
            </a:r>
            <a:endParaRPr kumimoji="0" lang="el-GR" sz="4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 Ορθογώνιο"/>
          <p:cNvSpPr/>
          <p:nvPr/>
        </p:nvSpPr>
        <p:spPr>
          <a:xfrm>
            <a:off x="0" y="2996952"/>
            <a:ext cx="9144000" cy="861774"/>
          </a:xfrm>
          <a:prstGeom prst="rect">
            <a:avLst/>
          </a:prstGeom>
          <a:noFill/>
        </p:spPr>
        <p:txBody>
          <a:bodyPr wrap="square" lIns="91440" tIns="45720" rIns="91440" bIns="45720">
            <a:spAutoFit/>
          </a:bodyPr>
          <a:lstStyle/>
          <a:p>
            <a:pPr algn="ctr"/>
            <a:r>
              <a:rPr lang="el-GR" sz="4800" b="1" cap="none" spc="0" dirty="0" smtClean="0">
                <a:ln w="12700">
                  <a:solidFill>
                    <a:schemeClr val="tx2">
                      <a:satMod val="155000"/>
                    </a:schemeClr>
                  </a:solidFill>
                  <a:prstDash val="solid"/>
                </a:ln>
                <a:solidFill>
                  <a:srgbClr val="08ACB4"/>
                </a:solidFill>
                <a:effectLst>
                  <a:outerShdw blurRad="41275" dist="20320" dir="1800000" algn="tl" rotWithShape="0">
                    <a:srgbClr val="000000">
                      <a:alpha val="40000"/>
                    </a:srgbClr>
                  </a:outerShdw>
                </a:effectLst>
              </a:rPr>
              <a:t>«Μην αλλάζεις για κανέναν…»</a:t>
            </a:r>
            <a:endParaRPr lang="el-GR" sz="4800" b="1" cap="none" spc="0" dirty="0">
              <a:ln w="12700">
                <a:solidFill>
                  <a:schemeClr val="tx2">
                    <a:satMod val="155000"/>
                  </a:schemeClr>
                </a:solidFill>
                <a:prstDash val="solid"/>
              </a:ln>
              <a:solidFill>
                <a:srgbClr val="08ACB4"/>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14348" y="1651803"/>
            <a:ext cx="778674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rgbClr val="000000"/>
                </a:solidFill>
                <a:effectLst/>
                <a:ea typeface="Times New Roman" pitchFamily="18" charset="0"/>
                <a:cs typeface="Arial" pitchFamily="34" charset="0"/>
              </a:rPr>
              <a:t>Σε μία πόλη της Ελλάδας ζούσε ένα κάπως κλειστό και όχι τόσο κοινωνικό κορίτσι. Η Ελένη! </a:t>
            </a:r>
            <a:endParaRPr kumimoji="0" lang="en-US" sz="36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rgbClr val="000000"/>
                </a:solidFill>
                <a:effectLst/>
                <a:ea typeface="Times New Roman" pitchFamily="18" charset="0"/>
                <a:cs typeface="Arial" pitchFamily="34" charset="0"/>
              </a:rPr>
              <a:t>Δεν είχε πολλές παρέες, μονάχα μια φίλη, τη Βασιλική. Ένα κορίτσι από τη γειτονιά, που έπαιζαν μαζί από μικρά παιδιά. </a:t>
            </a:r>
            <a:endParaRPr kumimoji="0" lang="el-GR" sz="3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ΑΣΦΑΛΕΙΑ ΣΤΟ ΔΙΑΔΙΚΤΥΟ\TELIKES FOTO\σάρωση0005.jpg"/>
          <p:cNvPicPr>
            <a:picLocks noChangeAspect="1" noChangeArrowheads="1"/>
          </p:cNvPicPr>
          <p:nvPr/>
        </p:nvPicPr>
        <p:blipFill>
          <a:blip r:embed="rId2" cstate="print"/>
          <a:srcRect t="3365" r="5741" b="4984"/>
          <a:stretch>
            <a:fillRect/>
          </a:stretch>
        </p:blipFill>
        <p:spPr bwMode="auto">
          <a:xfrm>
            <a:off x="0"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844824"/>
            <a:ext cx="7920880" cy="3416320"/>
          </a:xfrm>
          <a:prstGeom prst="rect">
            <a:avLst/>
          </a:prstGeom>
        </p:spPr>
        <p:txBody>
          <a:bodyPr wrap="square">
            <a:spAutoFit/>
          </a:bodyPr>
          <a:lstStyle/>
          <a:p>
            <a:pPr algn="just"/>
            <a:r>
              <a:rPr lang="el-GR" sz="3600" dirty="0"/>
              <a:t>Η Ελένη φέτος θα πήγαινε Β΄ Γυμνασίου και της άλλαξαν </a:t>
            </a:r>
            <a:r>
              <a:rPr lang="el-GR" sz="3600" dirty="0" smtClean="0"/>
              <a:t>τμήμα, για να ισορροπηθεί ο </a:t>
            </a:r>
            <a:r>
              <a:rPr lang="el-GR" sz="3600" dirty="0"/>
              <a:t>αριθμός των μαθητών στα </a:t>
            </a:r>
            <a:r>
              <a:rPr lang="el-GR" sz="3600" dirty="0" smtClean="0"/>
              <a:t>τμήματα. Στο </a:t>
            </a:r>
            <a:r>
              <a:rPr lang="el-GR" sz="3600" dirty="0"/>
              <a:t>νέο της </a:t>
            </a:r>
            <a:r>
              <a:rPr lang="el-GR" sz="3600" dirty="0" smtClean="0"/>
              <a:t>τμήμα το </a:t>
            </a:r>
            <a:r>
              <a:rPr lang="el-GR" sz="3600" dirty="0"/>
              <a:t>πρώτο άτομο που ξεχώρισε ήταν ένα </a:t>
            </a:r>
            <a:r>
              <a:rPr lang="el-GR" sz="3600" dirty="0" smtClean="0"/>
              <a:t>ψηλό μελαχρινό </a:t>
            </a:r>
            <a:r>
              <a:rPr lang="el-GR" sz="3600" dirty="0"/>
              <a:t>αγόρι, τον Ραφαήλ.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700808"/>
            <a:ext cx="7632848" cy="3970318"/>
          </a:xfrm>
          <a:prstGeom prst="rect">
            <a:avLst/>
          </a:prstGeom>
        </p:spPr>
        <p:txBody>
          <a:bodyPr wrap="square">
            <a:spAutoFit/>
          </a:bodyPr>
          <a:lstStyle/>
          <a:p>
            <a:pPr algn="just"/>
            <a:r>
              <a:rPr lang="el-GR" sz="3600" dirty="0" smtClean="0"/>
              <a:t>Η Ελένη ήταν πολύ κλειστή, για να τον πλησιάσει. Έτσι, προσπάθησε να μάθει για αυτόν χωρίς να «καρφωθεί». Το πρώτο που έμαθε ήταν πως του άρεσαν τα πρότυπα του </a:t>
            </a:r>
            <a:r>
              <a:rPr lang="el-GR" sz="3600" dirty="0" err="1" smtClean="0"/>
              <a:t>instagram</a:t>
            </a:r>
            <a:r>
              <a:rPr lang="el-GR" sz="3600" dirty="0" smtClean="0"/>
              <a:t>, τα ψηλά και αδύνατα κορίτσια με το τέλειο ντύσιμο και βάψιμο.</a:t>
            </a:r>
            <a:endParaRPr lang="el-G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ΑΣΦΑΛΕΙΑ ΣΤΟ ΔΙΑΔΙΚΤΥΟ\TELIKES FOTO\σάρωση0004.jpg"/>
          <p:cNvPicPr>
            <a:picLocks noChangeAspect="1" noChangeArrowheads="1"/>
          </p:cNvPicPr>
          <p:nvPr/>
        </p:nvPicPr>
        <p:blipFill>
          <a:blip r:embed="rId2" cstate="print"/>
          <a:srcRect b="6299"/>
          <a:stretch>
            <a:fillRect/>
          </a:stretch>
        </p:blipFill>
        <p:spPr bwMode="auto">
          <a:xfrm>
            <a:off x="1" y="0"/>
            <a:ext cx="9144000" cy="6858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484784"/>
            <a:ext cx="8072494" cy="4524315"/>
          </a:xfrm>
          <a:prstGeom prst="rect">
            <a:avLst/>
          </a:prstGeom>
        </p:spPr>
        <p:txBody>
          <a:bodyPr wrap="square">
            <a:spAutoFit/>
          </a:bodyPr>
          <a:lstStyle/>
          <a:p>
            <a:pPr algn="just"/>
            <a:r>
              <a:rPr lang="el-GR" sz="3600" dirty="0"/>
              <a:t>Η ίδια διέφερε πολύ από αυτή την </a:t>
            </a:r>
            <a:r>
              <a:rPr lang="el-GR" sz="3600" dirty="0" smtClean="0"/>
              <a:t>εικόνα. Θα </a:t>
            </a:r>
            <a:r>
              <a:rPr lang="el-GR" sz="3600" dirty="0"/>
              <a:t>έκανε </a:t>
            </a:r>
            <a:r>
              <a:rPr lang="el-GR" sz="3600" dirty="0" err="1"/>
              <a:t>ό,τι</a:t>
            </a:r>
            <a:r>
              <a:rPr lang="el-GR" sz="3600" dirty="0"/>
              <a:t> περνούσε από το χέρι </a:t>
            </a:r>
            <a:r>
              <a:rPr lang="el-GR" sz="3600" dirty="0" smtClean="0"/>
              <a:t>της, </a:t>
            </a:r>
            <a:r>
              <a:rPr lang="el-GR" sz="3600" dirty="0"/>
              <a:t>για να την </a:t>
            </a:r>
            <a:r>
              <a:rPr lang="el-GR" sz="3600" dirty="0" smtClean="0"/>
              <a:t>αλλάξει</a:t>
            </a:r>
            <a:r>
              <a:rPr lang="el-GR" sz="3600" dirty="0"/>
              <a:t>. </a:t>
            </a:r>
            <a:endParaRPr lang="el-GR" sz="3600" dirty="0" smtClean="0"/>
          </a:p>
          <a:p>
            <a:pPr algn="just"/>
            <a:r>
              <a:rPr lang="el-GR" sz="3600" dirty="0" smtClean="0"/>
              <a:t>Όλο </a:t>
            </a:r>
            <a:r>
              <a:rPr lang="el-GR" sz="3600" dirty="0"/>
              <a:t>αυτό την έκανε να κλειστεί πιο πολύ στον εαυτό της και να παραμελεί τόσο τα μαθήματα όσο και </a:t>
            </a:r>
            <a:r>
              <a:rPr lang="el-GR" sz="3600" dirty="0" smtClean="0"/>
              <a:t>τη μοναδική φίλη της</a:t>
            </a:r>
            <a:r>
              <a:rPr lang="el-GR" sz="3600" dirty="0"/>
              <a:t>… Πλέον δεν ήθελε τη Βασιλική, γιατί είχε τη Μαρίνα από το </a:t>
            </a:r>
            <a:r>
              <a:rPr lang="el-GR" sz="3600" dirty="0" err="1"/>
              <a:t>instagram</a:t>
            </a:r>
            <a:r>
              <a:rPr lang="el-GR" sz="3600" dirty="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377</TotalTime>
  <Words>635</Words>
  <Application>Microsoft Office PowerPoint</Application>
  <PresentationFormat>Προβολή στην οθόνη (4:3)</PresentationFormat>
  <Paragraphs>27</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Ροή</vt:lpstr>
      <vt:lpstr>ΠΑΝΕΛΛΗΝΙΟΣ ΜΑΘΗΤΙΚΟΣ ΔΙΑΓΩΝΙΣΜΟΣ  (SID) 2020  «Όλοι μαζί για ένα  καλύτερο Διαδίκτυο»</vt:lpstr>
      <vt:lpstr>Θεματική ενότητα διαγωνισμού: “Επιρροή των μέσων κοινωνικής δικτύωσης  στην εικόνα του εαυτού μας”</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Έτσι, η Ελένη αποφάσισε να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ΠΑΝΕΛΛΗΝΙΟΣ ΜΑΘΗΤΙΚΟΣ ΔΙΑΓΩΝΙΣΜΟΣ Όλοι μαζί</dc:title>
  <dc:creator>teacher</dc:creator>
  <cp:lastModifiedBy>teacher</cp:lastModifiedBy>
  <cp:revision>88</cp:revision>
  <dcterms:created xsi:type="dcterms:W3CDTF">2019-12-13T09:18:33Z</dcterms:created>
  <dcterms:modified xsi:type="dcterms:W3CDTF">2019-12-23T06:54:37Z</dcterms:modified>
</cp:coreProperties>
</file>