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9" r:id="rId26"/>
    <p:sldId id="290" r:id="rId27"/>
    <p:sldId id="291" r:id="rId28"/>
    <p:sldId id="285" r:id="rId29"/>
    <p:sldId id="286" r:id="rId30"/>
    <p:sldId id="287" r:id="rId31"/>
    <p:sldId id="288" r:id="rId32"/>
    <p:sldId id="296" r:id="rId33"/>
    <p:sldId id="292" r:id="rId34"/>
    <p:sldId id="293" r:id="rId35"/>
    <p:sldId id="294" r:id="rId36"/>
    <p:sldId id="295" r:id="rId37"/>
    <p:sldId id="297" r:id="rId38"/>
    <p:sldId id="298" r:id="rId39"/>
    <p:sldId id="299" r:id="rId40"/>
    <p:sldId id="300" r:id="rId41"/>
    <p:sldId id="301" r:id="rId42"/>
    <p:sldId id="302" r:id="rId43"/>
    <p:sldId id="303" r:id="rId44"/>
    <p:sldId id="304"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76"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4F6FF25-5CEC-4EF4-AC47-EBFEC87DF03D}"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A88FE9-04A7-430B-915A-BE246D976B4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6FF25-5CEC-4EF4-AC47-EBFEC87DF03D}" type="datetimeFigureOut">
              <a:rPr lang="el-GR" smtClean="0"/>
              <a:pPr/>
              <a:t>11/12/2019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88FE9-04A7-430B-915A-BE246D976B4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ΤΟΥΣ ΜΑΘΗΤΕΣ ΤΟΥ ΣΤ1</a:t>
            </a:r>
            <a:endParaRPr lang="el-GR" dirty="0"/>
          </a:p>
        </p:txBody>
      </p:sp>
      <p:sp>
        <p:nvSpPr>
          <p:cNvPr id="3" name="2 - Υπότιτλος"/>
          <p:cNvSpPr>
            <a:spLocks noGrp="1"/>
          </p:cNvSpPr>
          <p:nvPr>
            <p:ph type="subTitle" idx="1"/>
          </p:nvPr>
        </p:nvSpPr>
        <p:spPr/>
        <p:txBody>
          <a:bodyPr/>
          <a:lstStyle/>
          <a:p>
            <a:r>
              <a:rPr lang="el-GR" b="1" dirty="0" smtClean="0">
                <a:solidFill>
                  <a:schemeClr val="tx1"/>
                </a:solidFill>
              </a:rPr>
              <a:t>ΚΟΥΣΤΙΑΝΗΣ ΒΑΣΙΛΕΙΟΣ</a:t>
            </a:r>
          </a:p>
          <a:p>
            <a:r>
              <a:rPr lang="el-GR" b="1" dirty="0" smtClean="0">
                <a:solidFill>
                  <a:schemeClr val="tx1"/>
                </a:solidFill>
              </a:rPr>
              <a:t>ΚΑΡΑΚΩΝΣΤΑΝΤΗΣ ΑΝΔΡΕΑΣ</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9358346" y="3714752"/>
            <a:ext cx="1285852" cy="21431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7341E-7 L -0.70399 0.01202 " pathEditMode="relative" rAng="0" ptsTypes="AA">
                                      <p:cBhvr>
                                        <p:cTn id="6" dur="2000" fill="hold"/>
                                        <p:tgtEl>
                                          <p:spTgt spid="6"/>
                                        </p:tgtEl>
                                        <p:attrNameLst>
                                          <p:attrName>ppt_x</p:attrName>
                                          <p:attrName>ppt_y</p:attrName>
                                        </p:attrNameLst>
                                      </p:cBhvr>
                                      <p:rCtr x="-352" y="6"/>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70399 0.01202 L -0.70399 -0.12416 " pathEditMode="relative" rAng="0" ptsTypes="AA">
                                      <p:cBhvr>
                                        <p:cTn id="9" dur="2000" fill="hold"/>
                                        <p:tgtEl>
                                          <p:spTgt spid="6"/>
                                        </p:tgtEl>
                                        <p:attrNameLst>
                                          <p:attrName>ppt_x</p:attrName>
                                          <p:attrName>ppt_y</p:attrName>
                                        </p:attrNameLst>
                                      </p:cBhvr>
                                      <p:rCtr x="0"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2857488" y="2571744"/>
            <a:ext cx="1285852" cy="2143140"/>
          </a:xfrm>
          <a:prstGeom prst="rect">
            <a:avLst/>
          </a:prstGeom>
          <a:ln>
            <a:noFill/>
          </a:ln>
          <a:effectLst>
            <a:softEdge rad="112500"/>
          </a:effectLst>
        </p:spPr>
      </p:pic>
      <p:sp>
        <p:nvSpPr>
          <p:cNvPr id="5" name="4 - Ισοσκελές τρίγωνο"/>
          <p:cNvSpPr/>
          <p:nvPr/>
        </p:nvSpPr>
        <p:spPr>
          <a:xfrm>
            <a:off x="328611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Ισοσκελές τρίγωνο"/>
          <p:cNvSpPr/>
          <p:nvPr/>
        </p:nvSpPr>
        <p:spPr>
          <a:xfrm flipH="1">
            <a:off x="364330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πεξήγηση με κάτω βέλος"/>
          <p:cNvSpPr/>
          <p:nvPr/>
        </p:nvSpPr>
        <p:spPr>
          <a:xfrm>
            <a:off x="5572132" y="214290"/>
            <a:ext cx="2786082" cy="1500198"/>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Κωστάκη τι έπαθες ;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2857488" y="2571744"/>
            <a:ext cx="1285852" cy="2143140"/>
          </a:xfrm>
          <a:prstGeom prst="rect">
            <a:avLst/>
          </a:prstGeom>
          <a:ln>
            <a:noFill/>
          </a:ln>
          <a:effectLst>
            <a:softEdge rad="112500"/>
          </a:effectLst>
        </p:spPr>
      </p:pic>
      <p:sp>
        <p:nvSpPr>
          <p:cNvPr id="5" name="4 - Ισοσκελές τρίγωνο"/>
          <p:cNvSpPr/>
          <p:nvPr/>
        </p:nvSpPr>
        <p:spPr>
          <a:xfrm>
            <a:off x="328611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Ισοσκελές τρίγωνο"/>
          <p:cNvSpPr/>
          <p:nvPr/>
        </p:nvSpPr>
        <p:spPr>
          <a:xfrm flipH="1">
            <a:off x="364330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πεξήγηση με κάτω βέλος"/>
          <p:cNvSpPr/>
          <p:nvPr/>
        </p:nvSpPr>
        <p:spPr>
          <a:xfrm>
            <a:off x="2000232" y="928670"/>
            <a:ext cx="2928958" cy="1714512"/>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Είμαι στεναχωρημένος γιατί ο Νίκος παίρνει περισσότερα </a:t>
            </a:r>
            <a:r>
              <a:rPr lang="en-US" dirty="0" smtClean="0">
                <a:solidFill>
                  <a:sysClr val="windowText" lastClr="000000"/>
                </a:solidFill>
              </a:rPr>
              <a:t>likes </a:t>
            </a:r>
            <a:r>
              <a:rPr lang="el-GR" dirty="0" smtClean="0">
                <a:solidFill>
                  <a:sysClr val="windowText" lastClr="000000"/>
                </a:solidFill>
              </a:rPr>
              <a:t>από εμένα . </a:t>
            </a:r>
            <a:endParaRPr lang="el-GR" dirty="0">
              <a:solidFill>
                <a:sysClr val="windowText" lastClr="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2857488" y="2571744"/>
            <a:ext cx="1285852" cy="2143140"/>
          </a:xfrm>
          <a:prstGeom prst="rect">
            <a:avLst/>
          </a:prstGeom>
          <a:ln>
            <a:noFill/>
          </a:ln>
          <a:effectLst>
            <a:softEdge rad="112500"/>
          </a:effectLst>
        </p:spPr>
      </p:pic>
      <p:sp>
        <p:nvSpPr>
          <p:cNvPr id="5" name="4 - Ισοσκελές τρίγωνο"/>
          <p:cNvSpPr/>
          <p:nvPr/>
        </p:nvSpPr>
        <p:spPr>
          <a:xfrm>
            <a:off x="328611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Ισοσκελές τρίγωνο"/>
          <p:cNvSpPr/>
          <p:nvPr/>
        </p:nvSpPr>
        <p:spPr>
          <a:xfrm flipH="1">
            <a:off x="3643306" y="3286124"/>
            <a:ext cx="71438"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πεξήγηση με κάτω βέλος"/>
          <p:cNvSpPr/>
          <p:nvPr/>
        </p:nvSpPr>
        <p:spPr>
          <a:xfrm>
            <a:off x="5500694" y="0"/>
            <a:ext cx="2928958" cy="1714512"/>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Ο Νίκος έχει ψεύτικα </a:t>
            </a:r>
            <a:r>
              <a:rPr lang="en-US" dirty="0" smtClean="0">
                <a:solidFill>
                  <a:sysClr val="windowText" lastClr="000000"/>
                </a:solidFill>
              </a:rPr>
              <a:t> PROFIL </a:t>
            </a:r>
            <a:r>
              <a:rPr lang="el-GR" dirty="0" smtClean="0">
                <a:solidFill>
                  <a:sysClr val="windowText" lastClr="000000"/>
                </a:solidFill>
              </a:rPr>
              <a:t>! Για αυτό μην  στενοχωριέσαι !</a:t>
            </a:r>
            <a:endParaRPr lang="el-GR" dirty="0">
              <a:solidFill>
                <a:sysClr val="windowText" lastClr="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2857488" y="2571744"/>
            <a:ext cx="1285852" cy="2143140"/>
          </a:xfrm>
          <a:prstGeom prst="rect">
            <a:avLst/>
          </a:prstGeom>
          <a:ln>
            <a:noFill/>
          </a:ln>
          <a:effectLst>
            <a:softEdge rad="112500"/>
          </a:effectLst>
        </p:spPr>
      </p:pic>
      <p:sp>
        <p:nvSpPr>
          <p:cNvPr id="9" name="8 - Επεξήγηση με κάτω βέλος"/>
          <p:cNvSpPr/>
          <p:nvPr/>
        </p:nvSpPr>
        <p:spPr>
          <a:xfrm>
            <a:off x="2071670" y="1214422"/>
            <a:ext cx="2857520" cy="1500198"/>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Αλήθεια ! Εγώ νόμιζα ότι τον αγαπάν όλοι ! </a:t>
            </a:r>
            <a:endParaRPr lang="el-GR" dirty="0">
              <a:solidFill>
                <a:sysClr val="windowText" lastClr="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5173" y="-16950"/>
            <a:ext cx="9169173" cy="6874950"/>
          </a:xfrm>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2857488" y="2571744"/>
            <a:ext cx="1285852" cy="2143140"/>
          </a:xfrm>
          <a:prstGeom prst="rect">
            <a:avLst/>
          </a:prstGeom>
          <a:ln>
            <a:noFill/>
          </a:ln>
          <a:effectLst>
            <a:softEdge rad="112500"/>
          </a:effectLst>
        </p:spPr>
      </p:pic>
      <p:sp>
        <p:nvSpPr>
          <p:cNvPr id="8" name="7 - Επεξήγηση με κάτω βέλος"/>
          <p:cNvSpPr/>
          <p:nvPr/>
        </p:nvSpPr>
        <p:spPr>
          <a:xfrm>
            <a:off x="5572132" y="214290"/>
            <a:ext cx="2786082" cy="1500198"/>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Όχι καλέ!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0" y="16266"/>
            <a:ext cx="9144000" cy="6841734"/>
          </a:xfrm>
          <a:prstGeom prst="rect">
            <a:avLst/>
          </a:prstGeom>
        </p:spPr>
      </p:pic>
      <p:pic>
        <p:nvPicPr>
          <p:cNvPr id="5" name="4 - Εικόνα" descr="αρχείο λήψης (2).jpg"/>
          <p:cNvPicPr>
            <a:picLocks noChangeAspect="1"/>
          </p:cNvPicPr>
          <p:nvPr/>
        </p:nvPicPr>
        <p:blipFill>
          <a:blip r:embed="rId3" cstate="print"/>
          <a:srcRect l="21053" t="7692" r="21053" b="5128"/>
          <a:stretch>
            <a:fillRect/>
          </a:stretch>
        </p:blipFill>
        <p:spPr>
          <a:xfrm>
            <a:off x="3857620" y="3571876"/>
            <a:ext cx="1285852" cy="2143140"/>
          </a:xfrm>
          <a:prstGeom prst="rect">
            <a:avLst/>
          </a:prstGeom>
          <a:ln>
            <a:noFill/>
          </a:ln>
          <a:effectLst>
            <a:softEdge rad="112500"/>
          </a:effectLst>
        </p:spPr>
      </p:pic>
      <p:sp>
        <p:nvSpPr>
          <p:cNvPr id="6" name="5 - Επεξήγηση με κάτω βέλος"/>
          <p:cNvSpPr/>
          <p:nvPr/>
        </p:nvSpPr>
        <p:spPr>
          <a:xfrm>
            <a:off x="2857488" y="1428736"/>
            <a:ext cx="3286148" cy="2071702"/>
          </a:xfrm>
          <a:prstGeom prst="down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ΓΙΑ ΑΥΤΌ ΝΑ ΠΡΟΣΕΧΕΤΕ ΣΤΟ </a:t>
            </a:r>
            <a:r>
              <a:rPr lang="en-US" dirty="0" smtClean="0">
                <a:solidFill>
                  <a:sysClr val="windowText" lastClr="000000"/>
                </a:solidFill>
              </a:rPr>
              <a:t>INTERNET !!!!!!!!!!!!</a:t>
            </a:r>
            <a:endParaRPr lang="el-GR" dirty="0">
              <a:solidFill>
                <a:sysClr val="windowText" lastClr="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ΤΟΥΣ ΜΑΘΗΤΕΣ ΤΟΥ ΣΤ1</a:t>
            </a:r>
            <a:endParaRPr lang="el-GR" dirty="0"/>
          </a:p>
        </p:txBody>
      </p:sp>
      <p:sp>
        <p:nvSpPr>
          <p:cNvPr id="3" name="2 - Υπότιτλος"/>
          <p:cNvSpPr>
            <a:spLocks noGrp="1"/>
          </p:cNvSpPr>
          <p:nvPr>
            <p:ph type="subTitle" idx="1"/>
          </p:nvPr>
        </p:nvSpPr>
        <p:spPr>
          <a:xfrm>
            <a:off x="1115616" y="3933056"/>
            <a:ext cx="6400800" cy="1752600"/>
          </a:xfrm>
        </p:spPr>
        <p:txBody>
          <a:bodyPr/>
          <a:lstStyle/>
          <a:p>
            <a:r>
              <a:rPr lang="el-GR" b="1" dirty="0" smtClean="0">
                <a:solidFill>
                  <a:schemeClr val="tx1"/>
                </a:solidFill>
              </a:rPr>
              <a:t>ΜΑΝΗΣ ΝΙΚΟΛΑΟΣ</a:t>
            </a:r>
          </a:p>
          <a:p>
            <a:r>
              <a:rPr lang="el-GR" b="1" dirty="0" smtClean="0">
                <a:solidFill>
                  <a:schemeClr val="tx1"/>
                </a:solidFill>
              </a:rPr>
              <a:t>ΠΑΤΣΙΟΔΗΜΟΣ   ΣΤΑΘΗΣ</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dirty="0"/>
          </a:p>
        </p:txBody>
      </p:sp>
      <p:pic>
        <p:nvPicPr>
          <p:cNvPr id="5" name="4 - Εικόνα" descr="apple-gaming-laptop-500x500.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6156176" y="3140968"/>
            <a:ext cx="2367144" cy="2367144"/>
          </a:xfrm>
          <a:prstGeom prst="rect">
            <a:avLst/>
          </a:prstGeom>
        </p:spPr>
      </p:pic>
      <p:sp>
        <p:nvSpPr>
          <p:cNvPr id="6" name="5 - Επεξήγηση με στρογγυλεμένο παραλληλόγραμμο"/>
          <p:cNvSpPr/>
          <p:nvPr/>
        </p:nvSpPr>
        <p:spPr>
          <a:xfrm>
            <a:off x="2339752" y="332656"/>
            <a:ext cx="5429288" cy="27146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Κοίτα  πόσο  χαρούμενος  φαίνεται!  Μακάρι να ήμουν σαν αυτόν. Έχει  τόσα  πολλά  παιχνίδια που με το ζόρι φαντάζομαι να τα έχω και εγώ κάποια στιγμή !!! Οι γονείς του είναι τέλειοι, του αγοράζουν  </a:t>
            </a:r>
            <a:r>
              <a:rPr lang="el-GR" dirty="0" err="1"/>
              <a:t>ό,τι</a:t>
            </a:r>
            <a:r>
              <a:rPr lang="el-GR" dirty="0"/>
              <a:t>  θέλει  ενώ οι δικοί μου δεν θα μου τα αγόραζαν πότε!!Επίσης αυτός πάει σε όλα τα μέρη του κόσμου ενώ εγώ πάω μόνο στο χωριό μου.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iphy.gif"/>
          <p:cNvPicPr>
            <a:picLocks noGrp="1" noChangeAspect="1"/>
          </p:cNvPicPr>
          <p:nvPr>
            <p:ph idx="1"/>
          </p:nvPr>
        </p:nvPicPr>
        <p:blipFill>
          <a:blip r:embed="rId2" cstate="print"/>
          <a:stretch>
            <a:fillRect/>
          </a:stretch>
        </p:blipFill>
        <p:spPr>
          <a:xfrm>
            <a:off x="683568" y="4149080"/>
            <a:ext cx="2691509" cy="1512628"/>
          </a:xfrm>
        </p:spPr>
      </p:pic>
      <p:pic>
        <p:nvPicPr>
          <p:cNvPr id="5" name="4 - Εικόνα" descr="αρχείο λήψης (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215074" y="3357562"/>
            <a:ext cx="1819275" cy="2505075"/>
          </a:xfrm>
          <a:prstGeom prst="rect">
            <a:avLst/>
          </a:prstGeom>
        </p:spPr>
      </p:pic>
      <p:sp>
        <p:nvSpPr>
          <p:cNvPr id="6" name="5 - Επεξήγηση με στρογγυλεμένο παραλληλόγραμμο"/>
          <p:cNvSpPr/>
          <p:nvPr/>
        </p:nvSpPr>
        <p:spPr>
          <a:xfrm>
            <a:off x="5357818" y="2500306"/>
            <a:ext cx="2143140" cy="64294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Μπόμπ</a:t>
            </a:r>
            <a:r>
              <a:rPr lang="el-GR" dirty="0" smtClean="0"/>
              <a:t>  </a:t>
            </a:r>
            <a:r>
              <a:rPr lang="el-GR" dirty="0"/>
              <a:t>γιατί  είσαι  </a:t>
            </a:r>
            <a:r>
              <a:rPr lang="el-GR" dirty="0" smtClean="0"/>
              <a:t>λυπημένος;</a:t>
            </a:r>
            <a:endParaRPr lang="el-GR" dirty="0"/>
          </a:p>
        </p:txBody>
      </p:sp>
      <p:sp>
        <p:nvSpPr>
          <p:cNvPr id="7" name="6 - Επεξήγηση με στρογγυλεμένο παραλληλόγραμμο"/>
          <p:cNvSpPr/>
          <p:nvPr/>
        </p:nvSpPr>
        <p:spPr>
          <a:xfrm>
            <a:off x="1500166" y="1785926"/>
            <a:ext cx="2571768" cy="1857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Γιατί  όλοι στο </a:t>
            </a:r>
            <a:r>
              <a:rPr lang="en-US" dirty="0"/>
              <a:t>social media </a:t>
            </a:r>
            <a:r>
              <a:rPr lang="el-GR" dirty="0"/>
              <a:t>έχουν τόσα παιχνίδια ,πάνε όπου θέλουν ,έχουν </a:t>
            </a:r>
            <a:r>
              <a:rPr lang="el-GR" dirty="0" smtClean="0"/>
              <a:t>πολλά </a:t>
            </a:r>
            <a:r>
              <a:rPr lang="el-GR" dirty="0"/>
              <a:t>αμάξια και έχουν τέλειους  γονείς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a:t>
            </a:r>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αρχείο λήψης.jpg"/>
          <p:cNvPicPr>
            <a:picLocks noChangeAspect="1"/>
          </p:cNvPicPr>
          <p:nvPr/>
        </p:nvPicPr>
        <p:blipFill>
          <a:blip r:embed="rId2" cstate="print"/>
          <a:stretch>
            <a:fillRect/>
          </a:stretch>
        </p:blipFill>
        <p:spPr>
          <a:xfrm>
            <a:off x="0" y="0"/>
            <a:ext cx="9143999" cy="7273211"/>
          </a:xfrm>
          <a:prstGeom prst="rect">
            <a:avLst/>
          </a:prstGeom>
          <a:ln>
            <a:noFill/>
          </a:ln>
          <a:effectLst>
            <a:outerShdw blurRad="292100" dist="139700" dir="2700000" algn="tl" rotWithShape="0">
              <a:srgbClr val="333333">
                <a:alpha val="65000"/>
              </a:srgbClr>
            </a:outerShdw>
          </a:effectLst>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3214678" y="3714752"/>
            <a:ext cx="1571636" cy="24288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6" name="5 - Επεξήγηση με στρογγυλεμένο παραλληλόγραμμο"/>
          <p:cNvSpPr/>
          <p:nvPr/>
        </p:nvSpPr>
        <p:spPr>
          <a:xfrm rot="10800000" flipV="1">
            <a:off x="5220071" y="764704"/>
            <a:ext cx="3339167"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Μην στεναχωριέσαι  ,τα πιο πολλά παιχνίδια είναι από τους φίλους τους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6" name="5 - Επεξήγηση με στρογγυλεμένο παραλληλόγραμμο"/>
          <p:cNvSpPr/>
          <p:nvPr/>
        </p:nvSpPr>
        <p:spPr>
          <a:xfrm>
            <a:off x="5364088" y="620688"/>
            <a:ext cx="3143272" cy="857256"/>
          </a:xfrm>
          <a:prstGeom prst="wedgeRoundRectCallout">
            <a:avLst>
              <a:gd name="adj1" fmla="val -20833"/>
              <a:gd name="adj2" fmla="val 614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αμάξια τα βρίσκουν στον δρόμο και φωτογραφίζονται  με αυτά</a:t>
            </a:r>
          </a:p>
        </p:txBody>
      </p:sp>
      <p:sp>
        <p:nvSpPr>
          <p:cNvPr id="7" name="6 - Θέση περιεχομένου"/>
          <p:cNvSpPr>
            <a:spLocks noGrp="1"/>
          </p:cNvSpPr>
          <p:nvPr>
            <p:ph idx="1"/>
          </p:nvPr>
        </p:nvSpPr>
        <p:spPr>
          <a:xfrm>
            <a:off x="457200" y="2852936"/>
            <a:ext cx="8229600" cy="3273227"/>
          </a:xfrm>
        </p:spPr>
        <p:txBody>
          <a:bodyPr/>
          <a:lstStyle/>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6" name="5 - Επεξήγηση με στρογγυλεμένο παραλληλόγραμμο"/>
          <p:cNvSpPr/>
          <p:nvPr/>
        </p:nvSpPr>
        <p:spPr>
          <a:xfrm>
            <a:off x="5580112" y="404664"/>
            <a:ext cx="2643206" cy="14287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πολλές φορές κάνουν </a:t>
            </a:r>
            <a:r>
              <a:rPr lang="en-US" dirty="0" err="1"/>
              <a:t>photoshop</a:t>
            </a:r>
            <a:r>
              <a:rPr lang="en-US" dirty="0"/>
              <a:t> </a:t>
            </a:r>
            <a:r>
              <a:rPr lang="el-GR" dirty="0"/>
              <a:t>για το που είναι π.χ. Παρίσι  ενώ κανονικά είναι στο δωμάτιο τους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6" name="5 - Επεξήγηση με στρογγυλεμένο παραλληλόγραμμο"/>
          <p:cNvSpPr/>
          <p:nvPr/>
        </p:nvSpPr>
        <p:spPr>
          <a:xfrm>
            <a:off x="5508104" y="764704"/>
            <a:ext cx="3004386"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και τα πιο πολλά πράγματα που κάνουν τα κάνουν πίσω από την πλάτη </a:t>
            </a:r>
            <a:r>
              <a:rPr lang="el-GR" dirty="0" smtClean="0"/>
              <a:t>των </a:t>
            </a:r>
            <a:r>
              <a:rPr lang="el-GR" dirty="0"/>
              <a:t>γονιών τους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7" name="6 - Επεξήγηση με στρογγυλεμένο παραλληλόγραμμο"/>
          <p:cNvSpPr/>
          <p:nvPr/>
        </p:nvSpPr>
        <p:spPr>
          <a:xfrm>
            <a:off x="5220072" y="836712"/>
            <a:ext cx="2071702" cy="12144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Σε ευχαριστώ  </a:t>
            </a:r>
            <a:r>
              <a:rPr lang="el-GR" dirty="0" err="1" smtClean="0"/>
              <a:t>Πάτρικ</a:t>
            </a:r>
            <a:r>
              <a:rPr lang="el-GR" dirty="0" smtClean="0"/>
              <a:t>  </a:t>
            </a:r>
            <a:r>
              <a:rPr lang="el-GR" dirty="0"/>
              <a:t>που </a:t>
            </a:r>
            <a:r>
              <a:rPr lang="el-GR" dirty="0" smtClean="0"/>
              <a:t>μου τα </a:t>
            </a:r>
            <a:r>
              <a:rPr lang="el-GR" dirty="0"/>
              <a:t>είπες αυτά τα πράγματα </a:t>
            </a:r>
            <a:r>
              <a:rPr lang="el-GR" dirty="0" smtClean="0"/>
              <a:t>!</a:t>
            </a:r>
            <a:endParaRPr lang="el-GR" dirty="0"/>
          </a:p>
        </p:txBody>
      </p:sp>
      <p:sp>
        <p:nvSpPr>
          <p:cNvPr id="5" name="4 - Θέση περιεχομένου"/>
          <p:cNvSpPr>
            <a:spLocks noGrp="1"/>
          </p:cNvSpPr>
          <p:nvPr>
            <p:ph idx="1"/>
          </p:nvPr>
        </p:nvSpPr>
        <p:spPr>
          <a:xfrm>
            <a:off x="457200" y="2132856"/>
            <a:ext cx="8229600" cy="3993307"/>
          </a:xfrm>
        </p:spPr>
        <p:txBody>
          <a:bodyPr/>
          <a:lstStyle/>
          <a:p>
            <a:endParaRPr lang="el-GR" dirty="0"/>
          </a:p>
        </p:txBody>
      </p:sp>
      <p:sp>
        <p:nvSpPr>
          <p:cNvPr id="8" name="7 - Επεξήγηση με στρογγυλεμένο παραλληλόγραμμο"/>
          <p:cNvSpPr/>
          <p:nvPr/>
        </p:nvSpPr>
        <p:spPr>
          <a:xfrm>
            <a:off x="2339752" y="2060848"/>
            <a:ext cx="1643074" cy="11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Τίποτα </a:t>
            </a:r>
            <a:r>
              <a:rPr lang="el-GR" dirty="0" err="1" smtClean="0"/>
              <a:t>Μπόμπ</a:t>
            </a:r>
            <a:r>
              <a:rPr lang="el-GR" dirty="0" smtClean="0"/>
              <a:t> </a:t>
            </a:r>
            <a:r>
              <a:rPr lang="el-GR" dirty="0"/>
              <a:t>τώρα πάμε για </a:t>
            </a:r>
            <a:r>
              <a:rPr lang="el-GR" dirty="0" smtClean="0"/>
              <a:t>παγωτό!!</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ΤΙΣ ΜΑΘΗΤΡΙΕΣ ΤΟΥ ΣΤ1</a:t>
            </a:r>
            <a:endParaRPr lang="el-GR" dirty="0"/>
          </a:p>
        </p:txBody>
      </p:sp>
      <p:sp>
        <p:nvSpPr>
          <p:cNvPr id="3" name="2 - Υπότιτλος"/>
          <p:cNvSpPr>
            <a:spLocks noGrp="1"/>
          </p:cNvSpPr>
          <p:nvPr>
            <p:ph type="subTitle" idx="1"/>
          </p:nvPr>
        </p:nvSpPr>
        <p:spPr/>
        <p:txBody>
          <a:bodyPr/>
          <a:lstStyle/>
          <a:p>
            <a:r>
              <a:rPr lang="el-GR" b="1" dirty="0" smtClean="0">
                <a:solidFill>
                  <a:schemeClr val="tx1"/>
                </a:solidFill>
              </a:rPr>
              <a:t>ΓΚΟΥΤΖΙΜΠΙΝΗ  ΣΟΦΙΑ</a:t>
            </a:r>
          </a:p>
          <a:p>
            <a:r>
              <a:rPr lang="el-GR" b="1" dirty="0" smtClean="0">
                <a:solidFill>
                  <a:schemeClr val="tx1"/>
                </a:solidFill>
              </a:rPr>
              <a:t>ΤΣΑΚΙΡΙΔΟΥ  ΧΡΥΣΑ</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dirty="0"/>
          </a:p>
        </p:txBody>
      </p:sp>
      <p:pic>
        <p:nvPicPr>
          <p:cNvPr id="5" name="Picture 2" descr="Αποτέλεσμα εικόνας για μινι"/>
          <p:cNvPicPr>
            <a:picLocks noChangeAspect="1" noChangeArrowheads="1"/>
          </p:cNvPicPr>
          <p:nvPr/>
        </p:nvPicPr>
        <p:blipFill>
          <a:blip r:embed="rId2" cstate="print"/>
          <a:srcRect r="15385"/>
          <a:stretch>
            <a:fillRect/>
          </a:stretch>
        </p:blipFill>
        <p:spPr bwMode="auto">
          <a:xfrm>
            <a:off x="-1785982" y="-2000288"/>
            <a:ext cx="785818" cy="1428760"/>
          </a:xfrm>
          <a:prstGeom prst="rect">
            <a:avLst/>
          </a:prstGeom>
          <a:noFill/>
        </p:spPr>
      </p:pic>
      <p:pic>
        <p:nvPicPr>
          <p:cNvPr id="1026" name="Picture 2" descr="Αποτέλεσμα εικόνας για παγκακι"/>
          <p:cNvPicPr>
            <a:picLocks noChangeAspect="1" noChangeArrowheads="1"/>
          </p:cNvPicPr>
          <p:nvPr/>
        </p:nvPicPr>
        <p:blipFill>
          <a:blip r:embed="rId3" cstate="print"/>
          <a:srcRect/>
          <a:stretch>
            <a:fillRect/>
          </a:stretch>
        </p:blipFill>
        <p:spPr bwMode="auto">
          <a:xfrm>
            <a:off x="142844" y="0"/>
            <a:ext cx="9001156" cy="6858000"/>
          </a:xfrm>
          <a:prstGeom prst="rect">
            <a:avLst/>
          </a:prstGeom>
          <a:noFill/>
        </p:spPr>
      </p:pic>
      <p:pic>
        <p:nvPicPr>
          <p:cNvPr id="4" name="Picture 2" descr="Αποτέλεσμα εικόνας για μινι"/>
          <p:cNvPicPr>
            <a:picLocks noChangeAspect="1" noChangeArrowheads="1"/>
          </p:cNvPicPr>
          <p:nvPr/>
        </p:nvPicPr>
        <p:blipFill>
          <a:blip r:embed="rId2" cstate="print">
            <a:clrChange>
              <a:clrFrom>
                <a:srgbClr val="FFFFFF"/>
              </a:clrFrom>
              <a:clrTo>
                <a:srgbClr val="FFFFFF">
                  <a:alpha val="0"/>
                </a:srgbClr>
              </a:clrTo>
            </a:clrChange>
          </a:blip>
          <a:srcRect l="12000" r="12000"/>
          <a:stretch>
            <a:fillRect/>
          </a:stretch>
        </p:blipFill>
        <p:spPr bwMode="auto">
          <a:xfrm>
            <a:off x="500034" y="3571876"/>
            <a:ext cx="1839718" cy="2665436"/>
          </a:xfrm>
          <a:prstGeom prst="rect">
            <a:avLst/>
          </a:prstGeom>
          <a:noFill/>
        </p:spPr>
      </p:pic>
      <p:pic>
        <p:nvPicPr>
          <p:cNvPr id="6" name="Picture 2" descr="Αποτέλεσμα εικόνας για νταιζη ντακ"/>
          <p:cNvPicPr>
            <a:picLocks noChangeAspect="1" noChangeArrowheads="1"/>
          </p:cNvPicPr>
          <p:nvPr/>
        </p:nvPicPr>
        <p:blipFill>
          <a:blip r:embed="rId4" cstate="print">
            <a:clrChange>
              <a:clrFrom>
                <a:srgbClr val="FFFEFC"/>
              </a:clrFrom>
              <a:clrTo>
                <a:srgbClr val="FFFEFC">
                  <a:alpha val="0"/>
                </a:srgbClr>
              </a:clrTo>
            </a:clrChange>
          </a:blip>
          <a:srcRect/>
          <a:stretch>
            <a:fillRect/>
          </a:stretch>
        </p:blipFill>
        <p:spPr bwMode="auto">
          <a:xfrm>
            <a:off x="3059832" y="4005064"/>
            <a:ext cx="1869358" cy="2614808"/>
          </a:xfrm>
          <a:prstGeom prst="rect">
            <a:avLst/>
          </a:prstGeom>
          <a:noFill/>
        </p:spPr>
      </p:pic>
      <p:sp>
        <p:nvSpPr>
          <p:cNvPr id="8" name="7 - Επεξήγηση με στρογγυλεμένο παραλληλόγραμμο"/>
          <p:cNvSpPr/>
          <p:nvPr/>
        </p:nvSpPr>
        <p:spPr>
          <a:xfrm>
            <a:off x="928662" y="2143116"/>
            <a:ext cx="2214578" cy="16430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Γεια σου </a:t>
            </a:r>
            <a:r>
              <a:rPr lang="el-GR" dirty="0" err="1" smtClean="0"/>
              <a:t>Ντέιζι</a:t>
            </a:r>
            <a:r>
              <a:rPr lang="el-GR" dirty="0" smtClean="0"/>
              <a:t>, τι </a:t>
            </a:r>
            <a:r>
              <a:rPr lang="el-GR" dirty="0" err="1" smtClean="0"/>
              <a:t>κανεις</a:t>
            </a:r>
            <a:r>
              <a:rPr lang="el-GR" dirty="0" smtClean="0"/>
              <a:t> ;</a:t>
            </a:r>
            <a:endParaRPr lang="el-GR" dirty="0"/>
          </a:p>
        </p:txBody>
      </p:sp>
      <p:sp>
        <p:nvSpPr>
          <p:cNvPr id="9" name="8 - Επεξήγηση με στρογγυλεμένο παραλληλόγραμμο"/>
          <p:cNvSpPr/>
          <p:nvPr/>
        </p:nvSpPr>
        <p:spPr>
          <a:xfrm>
            <a:off x="4357686" y="1928802"/>
            <a:ext cx="1785950" cy="196997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Βλέπω στην φωτογραφία μου στο </a:t>
            </a:r>
            <a:r>
              <a:rPr lang="en-US" dirty="0" err="1" smtClean="0"/>
              <a:t>instagram</a:t>
            </a:r>
            <a:r>
              <a:rPr lang="en-US" dirty="0" smtClean="0"/>
              <a:t> </a:t>
            </a:r>
            <a:r>
              <a:rPr lang="el-GR" dirty="0" smtClean="0"/>
              <a:t>ότι πήρα 1000 </a:t>
            </a:r>
            <a:r>
              <a:rPr lang="en-US" dirty="0" smtClean="0"/>
              <a:t>likes.</a:t>
            </a:r>
            <a:r>
              <a:rPr lang="el-GR" dirty="0" smtClean="0"/>
              <a:t>Εσύ πόσα πήρες;</a:t>
            </a:r>
            <a:endParaRPr lang="el-GR" dirty="0"/>
          </a:p>
        </p:txBody>
      </p:sp>
      <p:sp>
        <p:nvSpPr>
          <p:cNvPr id="10" name="9 - Επεξήγηση με στρογγυλεμένο παραλληλόγραμμο"/>
          <p:cNvSpPr/>
          <p:nvPr/>
        </p:nvSpPr>
        <p:spPr>
          <a:xfrm>
            <a:off x="357158" y="2357430"/>
            <a:ext cx="2000264" cy="14287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Ανοίγω τώρα το</a:t>
            </a:r>
            <a:r>
              <a:rPr lang="en-US" dirty="0" smtClean="0"/>
              <a:t> </a:t>
            </a:r>
            <a:r>
              <a:rPr lang="en-US" dirty="0" err="1" smtClean="0"/>
              <a:t>instagram</a:t>
            </a:r>
            <a:r>
              <a:rPr lang="el-GR" dirty="0" smtClean="0"/>
              <a:t> για να δω πόσα </a:t>
            </a:r>
            <a:r>
              <a:rPr lang="en-US" dirty="0" smtClean="0"/>
              <a:t>likes </a:t>
            </a:r>
            <a:r>
              <a:rPr lang="el-GR" dirty="0" smtClean="0"/>
              <a:t>πήρα. Πήρα  μόνο </a:t>
            </a:r>
            <a:r>
              <a:rPr lang="en-US" dirty="0" smtClean="0"/>
              <a:t>10 likes.</a:t>
            </a:r>
            <a:endParaRPr lang="el-GR" dirty="0"/>
          </a:p>
        </p:txBody>
      </p:sp>
      <p:sp>
        <p:nvSpPr>
          <p:cNvPr id="11" name="10 - Επεξήγηση με στρογγυλεμένο παραλληλόγραμμο"/>
          <p:cNvSpPr/>
          <p:nvPr/>
        </p:nvSpPr>
        <p:spPr>
          <a:xfrm>
            <a:off x="3491880" y="2060848"/>
            <a:ext cx="2071702" cy="17145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Τι τόσα λίγα; Εγώ παίρνω πάνω από 1000 </a:t>
            </a:r>
            <a:r>
              <a:rPr lang="en-US" dirty="0" smtClean="0"/>
              <a:t>likes </a:t>
            </a:r>
            <a:r>
              <a:rPr lang="el-GR" dirty="0" smtClean="0"/>
              <a:t>. Τα 100 είναι τα λιγότερα που έχω πάρει.</a:t>
            </a:r>
            <a:endParaRPr lang="el-GR" dirty="0"/>
          </a:p>
        </p:txBody>
      </p:sp>
      <p:sp>
        <p:nvSpPr>
          <p:cNvPr id="12" name="11 - Επεξήγηση με στρογγυλεμένο παραλληλόγραμμο"/>
          <p:cNvSpPr/>
          <p:nvPr/>
        </p:nvSpPr>
        <p:spPr>
          <a:xfrm>
            <a:off x="1643042" y="2857496"/>
            <a:ext cx="1357322" cy="12144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Εγώ πρέπει τώρα να πάω σπίτι.</a:t>
            </a:r>
            <a:endParaRPr lang="el-GR" dirty="0"/>
          </a:p>
        </p:txBody>
      </p:sp>
      <p:sp>
        <p:nvSpPr>
          <p:cNvPr id="13" name="12 - Επεξήγηση με στρογγυλεμένο παραλληλόγραμμο"/>
          <p:cNvSpPr/>
          <p:nvPr/>
        </p:nvSpPr>
        <p:spPr>
          <a:xfrm>
            <a:off x="4643438" y="3714752"/>
            <a:ext cx="71438" cy="4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Επεξήγηση με στρογγυλεμένο παραλληλόγραμμο"/>
          <p:cNvSpPr/>
          <p:nvPr/>
        </p:nvSpPr>
        <p:spPr>
          <a:xfrm>
            <a:off x="4643438" y="3214686"/>
            <a:ext cx="1428760" cy="11127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Εντάξει Μίνι γεια σου.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3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3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3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1" nodeType="clickEffect">
                                  <p:stCondLst>
                                    <p:cond delay="0"/>
                                  </p:stCondLst>
                                  <p:childTnLst>
                                    <p:animEffect transition="out" filter="checkerboard(across)">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3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1" nodeType="clickEffect">
                                  <p:stCondLst>
                                    <p:cond delay="0"/>
                                  </p:stCondLst>
                                  <p:childTnLst>
                                    <p:animEffect transition="out" filter="diamond(in)">
                                      <p:cBhvr>
                                        <p:cTn id="61" dur="2000"/>
                                        <p:tgtEl>
                                          <p:spTgt spid="14"/>
                                        </p:tgtEl>
                                      </p:cBhvr>
                                    </p:animEffect>
                                    <p:set>
                                      <p:cBhvr>
                                        <p:cTn id="6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αρκο"/>
          <p:cNvPicPr>
            <a:picLocks noChangeAspect="1" noChangeArrowheads="1"/>
          </p:cNvPicPr>
          <p:nvPr/>
        </p:nvPicPr>
        <p:blipFill>
          <a:blip r:embed="rId2" cstate="print"/>
          <a:srcRect/>
          <a:stretch>
            <a:fillRect/>
          </a:stretch>
        </p:blipFill>
        <p:spPr bwMode="auto">
          <a:xfrm>
            <a:off x="357158" y="857232"/>
            <a:ext cx="8143932" cy="5786478"/>
          </a:xfrm>
          <a:prstGeom prst="rect">
            <a:avLst/>
          </a:prstGeom>
          <a:noFill/>
        </p:spPr>
      </p:pic>
      <p:pic>
        <p:nvPicPr>
          <p:cNvPr id="2" name="Picture 2" descr="Αποτέλεσμα εικόνας για miki"/>
          <p:cNvPicPr>
            <a:picLocks noChangeAspect="1" noChangeArrowheads="1"/>
          </p:cNvPicPr>
          <p:nvPr/>
        </p:nvPicPr>
        <p:blipFill>
          <a:blip r:embed="rId3" cstate="print"/>
          <a:srcRect/>
          <a:stretch>
            <a:fillRect/>
          </a:stretch>
        </p:blipFill>
        <p:spPr bwMode="auto">
          <a:xfrm>
            <a:off x="928663" y="3143248"/>
            <a:ext cx="1857388" cy="2214558"/>
          </a:xfrm>
          <a:prstGeom prst="rect">
            <a:avLst/>
          </a:prstGeom>
          <a:noFill/>
        </p:spPr>
      </p:pic>
      <p:sp>
        <p:nvSpPr>
          <p:cNvPr id="4" name="3 - Επεξήγηση με στρογγυλεμένο παραλληλόγραμμο"/>
          <p:cNvSpPr/>
          <p:nvPr/>
        </p:nvSpPr>
        <p:spPr>
          <a:xfrm>
            <a:off x="2643174" y="2071678"/>
            <a:ext cx="1485904" cy="139846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Γιατί είσαι λυπημένη ;</a:t>
            </a:r>
            <a:endParaRPr lang="el-GR" dirty="0"/>
          </a:p>
        </p:txBody>
      </p:sp>
      <p:pic>
        <p:nvPicPr>
          <p:cNvPr id="5" name="Picture 2" descr="Αποτέλεσμα εικόνας για μινι"/>
          <p:cNvPicPr>
            <a:picLocks noChangeAspect="1" noChangeArrowheads="1"/>
          </p:cNvPicPr>
          <p:nvPr/>
        </p:nvPicPr>
        <p:blipFill>
          <a:blip r:embed="rId4" cstate="print">
            <a:clrChange>
              <a:clrFrom>
                <a:srgbClr val="FFFEFF"/>
              </a:clrFrom>
              <a:clrTo>
                <a:srgbClr val="FFFEFF">
                  <a:alpha val="0"/>
                </a:srgbClr>
              </a:clrTo>
            </a:clrChange>
          </a:blip>
          <a:srcRect l="12000" r="12000"/>
          <a:stretch>
            <a:fillRect/>
          </a:stretch>
        </p:blipFill>
        <p:spPr bwMode="auto">
          <a:xfrm>
            <a:off x="5429256" y="3286124"/>
            <a:ext cx="1357322" cy="2357439"/>
          </a:xfrm>
          <a:prstGeom prst="rect">
            <a:avLst/>
          </a:prstGeom>
          <a:noFill/>
        </p:spPr>
      </p:pic>
      <p:sp>
        <p:nvSpPr>
          <p:cNvPr id="6" name="5 - Επεξήγηση με στρογγυλεμένο παραλληλόγραμμο"/>
          <p:cNvSpPr/>
          <p:nvPr/>
        </p:nvSpPr>
        <p:spPr>
          <a:xfrm>
            <a:off x="5643570" y="1714488"/>
            <a:ext cx="2571768" cy="15716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Είμαι λυπημένη</a:t>
            </a:r>
            <a:endParaRPr lang="el-GR" dirty="0"/>
          </a:p>
        </p:txBody>
      </p:sp>
      <p:sp>
        <p:nvSpPr>
          <p:cNvPr id="7" name="6 - Επεξήγηση με στρογγυλεμένο παραλληλόγραμμο"/>
          <p:cNvSpPr/>
          <p:nvPr/>
        </p:nvSpPr>
        <p:spPr>
          <a:xfrm>
            <a:off x="5148064" y="1772816"/>
            <a:ext cx="2857520" cy="12858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Επειδή πήρα μόνο 10 </a:t>
            </a:r>
            <a:r>
              <a:rPr lang="en-US" dirty="0" smtClean="0"/>
              <a:t>likes!!! </a:t>
            </a:r>
            <a:r>
              <a:rPr lang="el-GR" dirty="0" smtClean="0"/>
              <a:t>Και η </a:t>
            </a:r>
            <a:r>
              <a:rPr lang="el-GR" dirty="0" err="1" smtClean="0"/>
              <a:t>Ντέιζυ</a:t>
            </a:r>
            <a:r>
              <a:rPr lang="el-GR" dirty="0" smtClean="0"/>
              <a:t> παίρνει πάνω από 1000!!!!</a:t>
            </a:r>
            <a:endParaRPr lang="el-GR" dirty="0"/>
          </a:p>
        </p:txBody>
      </p:sp>
      <p:sp>
        <p:nvSpPr>
          <p:cNvPr id="8" name="7 - Επεξήγηση με στρογγυλεμένο παραλληλόγραμμο"/>
          <p:cNvSpPr/>
          <p:nvPr/>
        </p:nvSpPr>
        <p:spPr>
          <a:xfrm>
            <a:off x="1428728" y="2428868"/>
            <a:ext cx="2928958" cy="13573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a:t>
            </a:r>
            <a:r>
              <a:rPr lang="el-GR" dirty="0" err="1" smtClean="0"/>
              <a:t>Ντείζυ</a:t>
            </a:r>
            <a:r>
              <a:rPr lang="el-GR" dirty="0" smtClean="0"/>
              <a:t>   βάζει πάρα πολλά φίλτρα στις φωτογραφίες της και έχει πάνω από 10 ψεύτικα </a:t>
            </a:r>
            <a:r>
              <a:rPr lang="el-GR" dirty="0" err="1" smtClean="0"/>
              <a:t>προφιλ</a:t>
            </a:r>
            <a:r>
              <a:rPr lang="el-GR" dirty="0" smtClean="0"/>
              <a:t>!!!</a:t>
            </a:r>
            <a:endParaRPr lang="el-GR" dirty="0"/>
          </a:p>
        </p:txBody>
      </p:sp>
      <p:sp>
        <p:nvSpPr>
          <p:cNvPr id="9" name="8 - Επεξήγηση με στρογγυλεμένο παραλληλόγραμμο"/>
          <p:cNvSpPr/>
          <p:nvPr/>
        </p:nvSpPr>
        <p:spPr>
          <a:xfrm>
            <a:off x="4929190" y="2357430"/>
            <a:ext cx="2857520" cy="15001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Σε ευχαριστώ μου έφτιαξες την διάθεση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3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3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1" nodeType="clickEffect">
                                  <p:stCondLst>
                                    <p:cond delay="0"/>
                                  </p:stCondLst>
                                  <p:childTnLst>
                                    <p:animEffect transition="out" filter="diamond(in)">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ΤΟΥΣ ΜΑΘΗΤΕΣ ΤΟΥ ΣΤ1</a:t>
            </a:r>
            <a:endParaRPr lang="el-GR" dirty="0"/>
          </a:p>
        </p:txBody>
      </p:sp>
      <p:sp>
        <p:nvSpPr>
          <p:cNvPr id="3" name="2 - Υπότιτλος"/>
          <p:cNvSpPr>
            <a:spLocks noGrp="1"/>
          </p:cNvSpPr>
          <p:nvPr>
            <p:ph type="subTitle" idx="1"/>
          </p:nvPr>
        </p:nvSpPr>
        <p:spPr/>
        <p:txBody>
          <a:bodyPr/>
          <a:lstStyle/>
          <a:p>
            <a:r>
              <a:rPr lang="el-GR" b="1" dirty="0" smtClean="0">
                <a:solidFill>
                  <a:schemeClr val="tx1"/>
                </a:solidFill>
              </a:rPr>
              <a:t>ΣΙΑΜΑΓΚΑΣ ΓΙΩΡΓΟΣ</a:t>
            </a:r>
          </a:p>
          <a:p>
            <a:r>
              <a:rPr lang="el-GR" b="1" dirty="0" smtClean="0">
                <a:solidFill>
                  <a:schemeClr val="tx1"/>
                </a:solidFill>
              </a:rPr>
              <a:t>ΚΑΤΣΙΚΑΚΗ  ΜΑΡΙΑΝΝΗ</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pic>
        <p:nvPicPr>
          <p:cNvPr id="4" name="3 - Εικόνα" descr="φοιτητές-πανεπιστημίου-πανεπιστημιακός-μελετώντας-σπουδαστής-έφηβος-124711225.jpg"/>
          <p:cNvPicPr>
            <a:picLocks noChangeAspect="1"/>
          </p:cNvPicPr>
          <p:nvPr/>
        </p:nvPicPr>
        <p:blipFill>
          <a:blip r:embed="rId2" cstate="print">
            <a:clrChange>
              <a:clrFrom>
                <a:srgbClr val="FFFFFF"/>
              </a:clrFrom>
              <a:clrTo>
                <a:srgbClr val="FFFFFF">
                  <a:alpha val="0"/>
                </a:srgbClr>
              </a:clrTo>
            </a:clrChange>
          </a:blip>
          <a:srcRect t="3635" r="68944" b="50933"/>
          <a:stretch>
            <a:fillRect/>
          </a:stretch>
        </p:blipFill>
        <p:spPr>
          <a:xfrm>
            <a:off x="683568" y="2420888"/>
            <a:ext cx="2448272" cy="3960440"/>
          </a:xfrm>
          <a:prstGeom prst="rect">
            <a:avLst/>
          </a:prstGeom>
        </p:spPr>
      </p:pic>
      <p:pic>
        <p:nvPicPr>
          <p:cNvPr id="5" name="4 - Εικόνα" descr="φοιτητές-πανεπιστημίου-πανεπιστημιακός-μελετώντας-σπουδαστής-έφηβος-124711225.jpg"/>
          <p:cNvPicPr>
            <a:picLocks noChangeAspect="1"/>
          </p:cNvPicPr>
          <p:nvPr/>
        </p:nvPicPr>
        <p:blipFill>
          <a:blip r:embed="rId2" cstate="print">
            <a:clrChange>
              <a:clrFrom>
                <a:srgbClr val="FFFFFF"/>
              </a:clrFrom>
              <a:clrTo>
                <a:srgbClr val="FFFFFF">
                  <a:alpha val="0"/>
                </a:srgbClr>
              </a:clrTo>
            </a:clrChange>
          </a:blip>
          <a:srcRect l="35492" t="7270" r="42325" b="49116"/>
          <a:stretch>
            <a:fillRect/>
          </a:stretch>
        </p:blipFill>
        <p:spPr>
          <a:xfrm>
            <a:off x="4283968" y="2564904"/>
            <a:ext cx="2232248" cy="3816424"/>
          </a:xfrm>
          <a:prstGeom prst="rect">
            <a:avLst/>
          </a:prstGeom>
        </p:spPr>
      </p:pic>
      <p:sp>
        <p:nvSpPr>
          <p:cNvPr id="6" name="5 - Ελλειψοειδής επεξήγηση"/>
          <p:cNvSpPr/>
          <p:nvPr/>
        </p:nvSpPr>
        <p:spPr>
          <a:xfrm>
            <a:off x="3563888" y="548680"/>
            <a:ext cx="3096344"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 ΜΟΥ ΣΤΕΙΛΕ ΕΝΑΣ ΑΓΝΩΣΤΟΣ ΜΥΝΗΜΑ</a:t>
            </a:r>
            <a:endParaRPr lang="el-GR" dirty="0"/>
          </a:p>
        </p:txBody>
      </p:sp>
      <p:sp>
        <p:nvSpPr>
          <p:cNvPr id="9" name="8 - Ελλειψοειδής επεξήγηση"/>
          <p:cNvSpPr/>
          <p:nvPr/>
        </p:nvSpPr>
        <p:spPr>
          <a:xfrm>
            <a:off x="755576" y="692696"/>
            <a:ext cx="2736304"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ΜΗ </a:t>
            </a:r>
          </a:p>
          <a:p>
            <a:pPr algn="ctr"/>
            <a:r>
              <a:rPr lang="el-GR" dirty="0" smtClean="0"/>
              <a:t>ΤΟΛΜΗΣΕΙΣ ΚΑΙ ΑΠΑΝΤΗΣΕΙΣ ΞΕΡΕΙΣ ΤΙ ΕΙΧΕ ΓΙΝΕΙ ΜΕ ΤΟ </a:t>
            </a:r>
            <a:r>
              <a:rPr lang="en-US" dirty="0" smtClean="0"/>
              <a:t>ISTANGRAM</a:t>
            </a:r>
            <a:endParaRPr lang="el-GR" dirty="0"/>
          </a:p>
        </p:txBody>
      </p:sp>
      <p:sp>
        <p:nvSpPr>
          <p:cNvPr id="10" name="9 - Υπότιτλος"/>
          <p:cNvSpPr>
            <a:spLocks noGrp="1"/>
          </p:cNvSpPr>
          <p:nvPr>
            <p:ph type="subTitle" idx="1"/>
          </p:nvPr>
        </p:nvSpPr>
        <p:spPr>
          <a:xfrm>
            <a:off x="4788024" y="980728"/>
            <a:ext cx="284036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l-GR" dirty="0" smtClean="0">
                <a:solidFill>
                  <a:schemeClr val="bg1"/>
                </a:solidFill>
              </a:rPr>
              <a:t>ΕΝΤΑΞΕΙ ΠΩΣ ΚΑΝΕΙΣ ΕΤΣΙ ΔΕΝ ΘΑ ΓΙΝΕΙ ΚΑΤΙ</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3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grpId="1" nodeType="clickEffect">
                                  <p:stCondLst>
                                    <p:cond delay="0"/>
                                  </p:stCondLst>
                                  <p:childTnLst>
                                    <p:animEffect transition="out" filter="circle(in)">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bg/>
                                          </p:spTgt>
                                        </p:tgtEl>
                                        <p:attrNameLst>
                                          <p:attrName>style.visibility</p:attrName>
                                        </p:attrNameLst>
                                      </p:cBhvr>
                                      <p:to>
                                        <p:strVal val="visible"/>
                                      </p:to>
                                    </p:set>
                                    <p:anim calcmode="lin" valueType="num">
                                      <p:cBhvr additive="base">
                                        <p:cTn id="30" dur="3000" fill="hold"/>
                                        <p:tgtEl>
                                          <p:spTgt spid="10">
                                            <p:bg/>
                                          </p:spTgt>
                                        </p:tgtEl>
                                        <p:attrNameLst>
                                          <p:attrName>ppt_x</p:attrName>
                                        </p:attrNameLst>
                                      </p:cBhvr>
                                      <p:tavLst>
                                        <p:tav tm="0">
                                          <p:val>
                                            <p:strVal val="#ppt_x"/>
                                          </p:val>
                                        </p:tav>
                                        <p:tav tm="100000">
                                          <p:val>
                                            <p:strVal val="#ppt_x"/>
                                          </p:val>
                                        </p:tav>
                                      </p:tavLst>
                                    </p:anim>
                                    <p:anim calcmode="lin" valueType="num">
                                      <p:cBhvr additive="base">
                                        <p:cTn id="31" dur="30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0"/>
                                  </p:iterate>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additive="base">
                                        <p:cTn id="36" dur="3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1" nodeType="clickEffect">
                                  <p:stCondLst>
                                    <p:cond delay="0"/>
                                  </p:stCondLst>
                                  <p:iterate type="lt">
                                    <p:tmPct val="5000"/>
                                  </p:iterate>
                                  <p:childTnLst>
                                    <p:anim calcmode="lin" valueType="num">
                                      <p:cBhvr>
                                        <p:cTn id="41" dur="3000"/>
                                        <p:tgtEl>
                                          <p:spTgt spid="10">
                                            <p:txEl>
                                              <p:pRg st="0" end="0"/>
                                            </p:txEl>
                                          </p:spTgt>
                                        </p:tgtEl>
                                        <p:attrNameLst>
                                          <p:attrName>ppt_w</p:attrName>
                                        </p:attrNameLst>
                                      </p:cBhvr>
                                      <p:tavLst>
                                        <p:tav tm="0">
                                          <p:val>
                                            <p:strVal val="ppt_w"/>
                                          </p:val>
                                        </p:tav>
                                        <p:tav tm="100000">
                                          <p:val>
                                            <p:fltVal val="0"/>
                                          </p:val>
                                        </p:tav>
                                      </p:tavLst>
                                    </p:anim>
                                    <p:anim calcmode="lin" valueType="num">
                                      <p:cBhvr>
                                        <p:cTn id="42" dur="3000"/>
                                        <p:tgtEl>
                                          <p:spTgt spid="10">
                                            <p:txEl>
                                              <p:pRg st="0" end="0"/>
                                            </p:txEl>
                                          </p:spTgt>
                                        </p:tgtEl>
                                        <p:attrNameLst>
                                          <p:attrName>ppt_h</p:attrName>
                                        </p:attrNameLst>
                                      </p:cBhvr>
                                      <p:tavLst>
                                        <p:tav tm="0">
                                          <p:val>
                                            <p:strVal val="ppt_h"/>
                                          </p:val>
                                        </p:tav>
                                        <p:tav tm="100000">
                                          <p:val>
                                            <p:fltVal val="0"/>
                                          </p:val>
                                        </p:tav>
                                      </p:tavLst>
                                    </p:anim>
                                    <p:anim calcmode="lin" valueType="num">
                                      <p:cBhvr>
                                        <p:cTn id="43" dur="3000"/>
                                        <p:tgtEl>
                                          <p:spTgt spid="10">
                                            <p:txEl>
                                              <p:pRg st="0" end="0"/>
                                            </p:txEl>
                                          </p:spTgt>
                                        </p:tgtEl>
                                        <p:attrNameLst>
                                          <p:attrName>style.rotation</p:attrName>
                                        </p:attrNameLst>
                                      </p:cBhvr>
                                      <p:tavLst>
                                        <p:tav tm="0">
                                          <p:val>
                                            <p:fltVal val="0"/>
                                          </p:val>
                                        </p:tav>
                                        <p:tav tm="100000">
                                          <p:val>
                                            <p:fltVal val="90"/>
                                          </p:val>
                                        </p:tav>
                                      </p:tavLst>
                                    </p:anim>
                                    <p:animEffect transition="out" filter="fade">
                                      <p:cBhvr>
                                        <p:cTn id="44" dur="3000"/>
                                        <p:tgtEl>
                                          <p:spTgt spid="10">
                                            <p:txEl>
                                              <p:pRg st="0" end="0"/>
                                            </p:txEl>
                                          </p:spTgt>
                                        </p:tgtEl>
                                      </p:cBhvr>
                                    </p:animEffect>
                                    <p:set>
                                      <p:cBhvr>
                                        <p:cTn id="45" dur="1" fill="hold">
                                          <p:stCondLst>
                                            <p:cond delay="2999"/>
                                          </p:stCondLst>
                                        </p:cTn>
                                        <p:tgtEl>
                                          <p:spTgt spid="10">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xit" presetSubtype="0" fill="hold" grpId="1" nodeType="clickEffect">
                                  <p:stCondLst>
                                    <p:cond delay="0"/>
                                  </p:stCondLst>
                                  <p:iterate type="lt">
                                    <p:tmPct val="5000"/>
                                  </p:iterate>
                                  <p:childTnLst>
                                    <p:anim calcmode="lin" valueType="num">
                                      <p:cBhvr>
                                        <p:cTn id="49" dur="3000"/>
                                        <p:tgtEl>
                                          <p:spTgt spid="10">
                                            <p:bg/>
                                          </p:spTgt>
                                        </p:tgtEl>
                                        <p:attrNameLst>
                                          <p:attrName>ppt_w</p:attrName>
                                        </p:attrNameLst>
                                      </p:cBhvr>
                                      <p:tavLst>
                                        <p:tav tm="0">
                                          <p:val>
                                            <p:strVal val="ppt_w"/>
                                          </p:val>
                                        </p:tav>
                                        <p:tav tm="100000">
                                          <p:val>
                                            <p:fltVal val="0"/>
                                          </p:val>
                                        </p:tav>
                                      </p:tavLst>
                                    </p:anim>
                                    <p:anim calcmode="lin" valueType="num">
                                      <p:cBhvr>
                                        <p:cTn id="50" dur="3000"/>
                                        <p:tgtEl>
                                          <p:spTgt spid="10">
                                            <p:bg/>
                                          </p:spTgt>
                                        </p:tgtEl>
                                        <p:attrNameLst>
                                          <p:attrName>ppt_h</p:attrName>
                                        </p:attrNameLst>
                                      </p:cBhvr>
                                      <p:tavLst>
                                        <p:tav tm="0">
                                          <p:val>
                                            <p:strVal val="ppt_h"/>
                                          </p:val>
                                        </p:tav>
                                        <p:tav tm="100000">
                                          <p:val>
                                            <p:fltVal val="0"/>
                                          </p:val>
                                        </p:tav>
                                      </p:tavLst>
                                    </p:anim>
                                    <p:anim calcmode="lin" valueType="num">
                                      <p:cBhvr>
                                        <p:cTn id="51" dur="3000"/>
                                        <p:tgtEl>
                                          <p:spTgt spid="10">
                                            <p:bg/>
                                          </p:spTgt>
                                        </p:tgtEl>
                                        <p:attrNameLst>
                                          <p:attrName>style.rotation</p:attrName>
                                        </p:attrNameLst>
                                      </p:cBhvr>
                                      <p:tavLst>
                                        <p:tav tm="0">
                                          <p:val>
                                            <p:fltVal val="0"/>
                                          </p:val>
                                        </p:tav>
                                        <p:tav tm="100000">
                                          <p:val>
                                            <p:fltVal val="90"/>
                                          </p:val>
                                        </p:tav>
                                      </p:tavLst>
                                    </p:anim>
                                    <p:animEffect transition="out" filter="fade">
                                      <p:cBhvr>
                                        <p:cTn id="52" dur="3000"/>
                                        <p:tgtEl>
                                          <p:spTgt spid="10">
                                            <p:bg/>
                                          </p:spTgt>
                                        </p:tgtEl>
                                      </p:cBhvr>
                                    </p:animEffect>
                                    <p:set>
                                      <p:cBhvr>
                                        <p:cTn id="53" dur="1" fill="hold">
                                          <p:stCondLst>
                                            <p:cond delay="2999"/>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build="p" animBg="1"/>
      <p:bldP spid="10"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err="1" smtClean="0"/>
              <a:t>Ηγγγ</a:t>
            </a:r>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αρχείο λήψης.jpg"/>
          <p:cNvPicPr>
            <a:picLocks noChangeAspect="1"/>
          </p:cNvPicPr>
          <p:nvPr/>
        </p:nvPicPr>
        <p:blipFill>
          <a:blip r:embed="rId2" cstate="print"/>
          <a:stretch>
            <a:fillRect/>
          </a:stretch>
        </p:blipFill>
        <p:spPr>
          <a:xfrm>
            <a:off x="0" y="0"/>
            <a:ext cx="9143999" cy="7273211"/>
          </a:xfrm>
          <a:prstGeom prst="rect">
            <a:avLst/>
          </a:prstGeom>
          <a:ln>
            <a:noFill/>
          </a:ln>
          <a:effectLst>
            <a:outerShdw blurRad="292100" dist="139700" dir="2700000" algn="tl" rotWithShape="0">
              <a:srgbClr val="333333">
                <a:alpha val="65000"/>
              </a:srgbClr>
            </a:outerShdw>
          </a:effectLst>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3214678" y="3714752"/>
            <a:ext cx="1571636" cy="2428892"/>
          </a:xfrm>
          <a:prstGeom prst="rect">
            <a:avLst/>
          </a:prstGeom>
          <a:ln>
            <a:noFill/>
          </a:ln>
          <a:effectLst>
            <a:softEdge rad="112500"/>
          </a:effectLst>
        </p:spPr>
      </p:pic>
      <p:sp>
        <p:nvSpPr>
          <p:cNvPr id="8" name="7 - Επεξήγηση με κάτω βέλος"/>
          <p:cNvSpPr/>
          <p:nvPr/>
        </p:nvSpPr>
        <p:spPr>
          <a:xfrm>
            <a:off x="2428860" y="1214422"/>
            <a:ext cx="2857520" cy="2500330"/>
          </a:xfrm>
          <a:prstGeom prst="downArrow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Γεια! Νίκο σήμερα πήρα στο </a:t>
            </a:r>
            <a:r>
              <a:rPr lang="en-US" dirty="0" smtClean="0"/>
              <a:t>ISTAGRAM </a:t>
            </a:r>
            <a:r>
              <a:rPr lang="el-GR" dirty="0" smtClean="0"/>
              <a:t>10 </a:t>
            </a:r>
            <a:r>
              <a:rPr lang="en-US" dirty="0" smtClean="0"/>
              <a:t>LIKES ! </a:t>
            </a: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images.jpg"/>
          <p:cNvPicPr>
            <a:picLocks noGrp="1" noChangeAspect="1"/>
          </p:cNvPicPr>
          <p:nvPr>
            <p:ph idx="1"/>
          </p:nvPr>
        </p:nvPicPr>
        <p:blipFill>
          <a:blip r:embed="rId2" cstate="print"/>
          <a:stretch>
            <a:fillRect/>
          </a:stretch>
        </p:blipFill>
        <p:spPr>
          <a:xfrm>
            <a:off x="-108520" y="0"/>
            <a:ext cx="9252520" cy="6858000"/>
          </a:xfrm>
        </p:spPr>
      </p:pic>
      <p:pic>
        <p:nvPicPr>
          <p:cNvPr id="7" name="6 - Εικόνα" descr="φοιτητές-πανεπιστημίου-πανεπιστημιακός-μελετώντας-σπουδαστής-έφηβος-124711225.jpg"/>
          <p:cNvPicPr>
            <a:picLocks noChangeAspect="1"/>
          </p:cNvPicPr>
          <p:nvPr/>
        </p:nvPicPr>
        <p:blipFill>
          <a:blip r:embed="rId3" cstate="print">
            <a:clrChange>
              <a:clrFrom>
                <a:srgbClr val="FFFFFF"/>
              </a:clrFrom>
              <a:clrTo>
                <a:srgbClr val="FFFFFF">
                  <a:alpha val="0"/>
                </a:srgbClr>
              </a:clrTo>
            </a:clrChange>
          </a:blip>
          <a:srcRect l="34472" r="38909" b="48183"/>
          <a:stretch>
            <a:fillRect/>
          </a:stretch>
        </p:blipFill>
        <p:spPr>
          <a:xfrm>
            <a:off x="4572000" y="2204864"/>
            <a:ext cx="2088232" cy="3709392"/>
          </a:xfrm>
          <a:prstGeom prst="rect">
            <a:avLst/>
          </a:prstGeom>
        </p:spPr>
      </p:pic>
      <p:sp>
        <p:nvSpPr>
          <p:cNvPr id="8" name="7 - Ελλειψοειδής επεξήγηση"/>
          <p:cNvSpPr/>
          <p:nvPr/>
        </p:nvSpPr>
        <p:spPr>
          <a:xfrm>
            <a:off x="5148064" y="332656"/>
            <a:ext cx="3672408" cy="2376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ΩΧ ΜΟΥ ΞΑΝΑ ΣΤΕΙΛΕ ΜΥΝΗΜΑ. ΝΑ ΚΟΨΩ ΣΗΜΕΙΑ ΤΟΥ ΣΩΜΑΤΟΣ ΜΟΥ… ΜΕ ΤΙΠΟΤΑ!!! </a:t>
            </a:r>
            <a:endParaRPr lang="el-GR" dirty="0"/>
          </a:p>
        </p:txBody>
      </p:sp>
      <p:sp>
        <p:nvSpPr>
          <p:cNvPr id="9" name="8 - Ελλειψοειδής επεξήγηση"/>
          <p:cNvSpPr/>
          <p:nvPr/>
        </p:nvSpPr>
        <p:spPr>
          <a:xfrm>
            <a:off x="5652120" y="1052736"/>
            <a:ext cx="2376264"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ΤΙ;  ΜΟΥ ΞΑΝΑ ΕΣΤΕΙΛΕ ΘΑ ΠΡΕΠΕΙ ΝΑ ΤΟΥ ΠΑΩ ΧΙΛΙΑ ΕΥΡΩ ΑΛΛΙΩΣ ΘΑ ΠΕΘΑΝΟΥΝ ΟΙ ΓΟΝΕΙΣ ΜΟΥ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xit" presetSubtype="0" fill="hold" grpId="1" nodeType="clickEffect">
                                  <p:stCondLst>
                                    <p:cond delay="0"/>
                                  </p:stCondLst>
                                  <p:childTnLst>
                                    <p:animEffect transition="out" filter="fade">
                                      <p:cBhvr>
                                        <p:cTn id="11" dur="1000" accel="50000">
                                          <p:stCondLst>
                                            <p:cond delay="0"/>
                                          </p:stCondLst>
                                        </p:cTn>
                                        <p:tgtEl>
                                          <p:spTgt spid="8"/>
                                        </p:tgtEl>
                                      </p:cBhvr>
                                    </p:animEffect>
                                    <p:anim calcmode="lin" valueType="num">
                                      <p:cBhvr>
                                        <p:cTn id="12"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13"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14"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5" dur="1000"/>
                                        <p:tgtEl>
                                          <p:spTgt spid="8"/>
                                        </p:tgtEl>
                                        <p:attrNameLst>
                                          <p:attrName>ppt_h</p:attrName>
                                        </p:attrNameLst>
                                      </p:cBhvr>
                                      <p:tavLst>
                                        <p:tav tm="0">
                                          <p:val>
                                            <p:strVal val="ppt_h"/>
                                          </p:val>
                                        </p:tav>
                                        <p:tav tm="100000">
                                          <p:val>
                                            <p:strVal val="ppt_h"/>
                                          </p:val>
                                        </p:tav>
                                      </p:tavLst>
                                    </p:anim>
                                    <p:anim calcmode="lin" valueType="num">
                                      <p:cBhvr>
                                        <p:cTn id="16"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8" dur="500" accel="50000">
                                          <p:stCondLst>
                                            <p:cond delay="500"/>
                                          </p:stCondLst>
                                        </p:cTn>
                                        <p:tgtEl>
                                          <p:spTgt spid="8"/>
                                        </p:tgtEl>
                                        <p:attrNameLst>
                                          <p:attrName>style.rotation</p:attrName>
                                        </p:attrNameLst>
                                      </p:cBhvr>
                                      <p:tavLst>
                                        <p:tav tm="0">
                                          <p:val>
                                            <p:fltVal val="0"/>
                                          </p:val>
                                        </p:tav>
                                        <p:tav tm="100000">
                                          <p:val>
                                            <p:fltVal val="-90"/>
                                          </p:val>
                                        </p:tav>
                                      </p:tavLst>
                                    </p:anim>
                                    <p:set>
                                      <p:cBhvr>
                                        <p:cTn id="19" dur="1" fill="hold">
                                          <p:stCondLst>
                                            <p:cond delay="9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3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xit" presetSubtype="0" fill="hold" grpId="1" nodeType="clickEffect">
                                  <p:stCondLst>
                                    <p:cond delay="0"/>
                                  </p:stCondLst>
                                  <p:childTnLst>
                                    <p:animEffect transition="out" filter="fade">
                                      <p:cBhvr>
                                        <p:cTn id="28" dur="1000" accel="50000">
                                          <p:stCondLst>
                                            <p:cond delay="0"/>
                                          </p:stCondLst>
                                        </p:cTn>
                                        <p:tgtEl>
                                          <p:spTgt spid="9"/>
                                        </p:tgtEl>
                                      </p:cBhvr>
                                    </p:animEffect>
                                    <p:anim calcmode="lin" valueType="num">
                                      <p:cBhvr>
                                        <p:cTn id="29"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32" dur="1000"/>
                                        <p:tgtEl>
                                          <p:spTgt spid="9"/>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9"/>
                                        </p:tgtEl>
                                        <p:attrNameLst>
                                          <p:attrName>style.rotation</p:attrName>
                                        </p:attrNameLst>
                                      </p:cBhvr>
                                      <p:tavLst>
                                        <p:tav tm="0">
                                          <p:val>
                                            <p:fltVal val="0"/>
                                          </p:val>
                                        </p:tav>
                                        <p:tav tm="100000">
                                          <p:val>
                                            <p:fltVal val="-90"/>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jpg"/>
          <p:cNvPicPr>
            <a:picLocks noGrp="1" noChangeAspect="1"/>
          </p:cNvPicPr>
          <p:nvPr>
            <p:ph idx="1"/>
          </p:nvPr>
        </p:nvPicPr>
        <p:blipFill>
          <a:blip r:embed="rId2" cstate="print"/>
          <a:stretch>
            <a:fillRect/>
          </a:stretch>
        </p:blipFill>
        <p:spPr>
          <a:xfrm>
            <a:off x="0" y="0"/>
            <a:ext cx="9144000" cy="6858000"/>
          </a:xfrm>
        </p:spPr>
      </p:pic>
      <p:pic>
        <p:nvPicPr>
          <p:cNvPr id="5" name="4 - Εικόνα" descr="images (1).jpg"/>
          <p:cNvPicPr>
            <a:picLocks noChangeAspect="1"/>
          </p:cNvPicPr>
          <p:nvPr/>
        </p:nvPicPr>
        <p:blipFill>
          <a:blip r:embed="rId3" cstate="print">
            <a:clrChange>
              <a:clrFrom>
                <a:srgbClr val="A2D3F1"/>
              </a:clrFrom>
              <a:clrTo>
                <a:srgbClr val="A2D3F1">
                  <a:alpha val="0"/>
                </a:srgbClr>
              </a:clrTo>
            </a:clrChange>
          </a:blip>
          <a:srcRect l="63796" r="336"/>
          <a:stretch>
            <a:fillRect/>
          </a:stretch>
        </p:blipFill>
        <p:spPr>
          <a:xfrm>
            <a:off x="6588224" y="2492896"/>
            <a:ext cx="2232248" cy="3468588"/>
          </a:xfrm>
          <a:prstGeom prst="rect">
            <a:avLst/>
          </a:prstGeom>
        </p:spPr>
      </p:pic>
      <p:pic>
        <p:nvPicPr>
          <p:cNvPr id="6" name="5 - Εικόνα" descr="φοιτητές-πανεπιστημίου-πανεπιστημιακός-μελετώντας-σπουδαστής-έφηβος-124711225.jpg"/>
          <p:cNvPicPr>
            <a:picLocks noChangeAspect="1"/>
          </p:cNvPicPr>
          <p:nvPr/>
        </p:nvPicPr>
        <p:blipFill>
          <a:blip r:embed="rId4" cstate="print">
            <a:clrChange>
              <a:clrFrom>
                <a:srgbClr val="F9F9F9"/>
              </a:clrFrom>
              <a:clrTo>
                <a:srgbClr val="F9F9F9">
                  <a:alpha val="0"/>
                </a:srgbClr>
              </a:clrTo>
            </a:clrChange>
          </a:blip>
          <a:srcRect l="5634" r="67746" b="50000"/>
          <a:stretch>
            <a:fillRect/>
          </a:stretch>
        </p:blipFill>
        <p:spPr>
          <a:xfrm>
            <a:off x="4211960" y="2708920"/>
            <a:ext cx="2088232" cy="3600400"/>
          </a:xfrm>
          <a:prstGeom prst="rect">
            <a:avLst/>
          </a:prstGeom>
        </p:spPr>
      </p:pic>
      <p:sp>
        <p:nvSpPr>
          <p:cNvPr id="7" name="6 - Ελλειψοειδής επεξήγηση"/>
          <p:cNvSpPr/>
          <p:nvPr/>
        </p:nvSpPr>
        <p:spPr>
          <a:xfrm>
            <a:off x="5220072" y="620688"/>
            <a:ext cx="2808312" cy="20162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ΚΑΤΕΡΙΝΑ ΤΙ ΕΠΑΘΕΣ ;  ΟΧΙ !!!</a:t>
            </a:r>
          </a:p>
          <a:p>
            <a:pPr algn="ctr"/>
            <a:r>
              <a:rPr lang="el-GR" dirty="0" smtClean="0"/>
              <a:t>ΑΠΑΝΤΗΣΕ ΣΤΑ ΜΥΝΗΜΑΤΑ</a:t>
            </a:r>
            <a:endParaRPr lang="el-GR" dirty="0"/>
          </a:p>
        </p:txBody>
      </p:sp>
      <p:sp>
        <p:nvSpPr>
          <p:cNvPr id="10" name="9 - Ελλειψοειδής επεξήγηση"/>
          <p:cNvSpPr/>
          <p:nvPr/>
        </p:nvSpPr>
        <p:spPr>
          <a:xfrm>
            <a:off x="4211960" y="1988840"/>
            <a:ext cx="2160240"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ΌΧΙ !!!  ΓΙΑΤΙ!!!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3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xit" presetSubtype="0" fill="hold" grpId="1" nodeType="clickEffect">
                                  <p:stCondLst>
                                    <p:cond delay="0"/>
                                  </p:stCondLst>
                                  <p:childTnLst>
                                    <p:animEffect transition="out" filter="fade">
                                      <p:cBhvr>
                                        <p:cTn id="21" dur="1000" accel="50000">
                                          <p:stCondLst>
                                            <p:cond delay="0"/>
                                          </p:stCondLst>
                                        </p:cTn>
                                        <p:tgtEl>
                                          <p:spTgt spid="10"/>
                                        </p:tgtEl>
                                      </p:cBhvr>
                                    </p:animEffect>
                                    <p:anim calcmode="lin" valueType="num">
                                      <p:cBhvr>
                                        <p:cTn id="22" dur="500" accel="50000">
                                          <p:stCondLst>
                                            <p:cond delay="0"/>
                                          </p:stCondLst>
                                        </p:cTn>
                                        <p:tgtEl>
                                          <p:spTgt spid="10"/>
                                        </p:tgtEl>
                                        <p:attrNameLst>
                                          <p:attrName>ppt_y</p:attrName>
                                        </p:attrNameLst>
                                      </p:cBhvr>
                                      <p:tavLst>
                                        <p:tav tm="0">
                                          <p:val>
                                            <p:strVal val="ppt_y"/>
                                          </p:val>
                                        </p:tav>
                                        <p:tav tm="100000">
                                          <p:val>
                                            <p:strVal val="ppt_y+.1"/>
                                          </p:val>
                                        </p:tav>
                                      </p:tavLst>
                                    </p:anim>
                                    <p:anim calcmode="lin" valueType="num">
                                      <p:cBhvr>
                                        <p:cTn id="23" dur="500" decel="50000">
                                          <p:stCondLst>
                                            <p:cond delay="500"/>
                                          </p:stCondLst>
                                        </p:cTn>
                                        <p:tgtEl>
                                          <p:spTgt spid="10"/>
                                        </p:tgtEl>
                                        <p:attrNameLst>
                                          <p:attrName>ppt_y</p:attrName>
                                        </p:attrNameLst>
                                      </p:cBhvr>
                                      <p:tavLst>
                                        <p:tav tm="0">
                                          <p:val>
                                            <p:strVal val="ppt_y"/>
                                          </p:val>
                                        </p:tav>
                                        <p:tav tm="100000">
                                          <p:val>
                                            <p:strVal val="ppt_y-.1"/>
                                          </p:val>
                                        </p:tav>
                                      </p:tavLst>
                                    </p:anim>
                                    <p:anim calcmode="lin" valueType="num">
                                      <p:cBhvr>
                                        <p:cTn id="24" dur="500" accel="50000">
                                          <p:stCondLst>
                                            <p:cond delay="500"/>
                                          </p:stCondLst>
                                        </p:cTn>
                                        <p:tgtEl>
                                          <p:spTgt spid="10"/>
                                        </p:tgtEl>
                                        <p:attrNameLst>
                                          <p:attrName>ppt_x</p:attrName>
                                        </p:attrNameLst>
                                      </p:cBhvr>
                                      <p:tavLst>
                                        <p:tav tm="0">
                                          <p:val>
                                            <p:strVal val="ppt_x"/>
                                          </p:val>
                                        </p:tav>
                                        <p:tav tm="100000">
                                          <p:val>
                                            <p:strVal val="ppt_x+.4"/>
                                          </p:val>
                                        </p:tav>
                                      </p:tavLst>
                                    </p:anim>
                                    <p:anim calcmode="lin" valueType="num">
                                      <p:cBhvr>
                                        <p:cTn id="25" dur="1000"/>
                                        <p:tgtEl>
                                          <p:spTgt spid="10"/>
                                        </p:tgtEl>
                                        <p:attrNameLst>
                                          <p:attrName>ppt_h</p:attrName>
                                        </p:attrNameLst>
                                      </p:cBhvr>
                                      <p:tavLst>
                                        <p:tav tm="0">
                                          <p:val>
                                            <p:strVal val="ppt_h"/>
                                          </p:val>
                                        </p:tav>
                                        <p:tav tm="100000">
                                          <p:val>
                                            <p:strVal val="ppt_h"/>
                                          </p:val>
                                        </p:tav>
                                      </p:tavLst>
                                    </p:anim>
                                    <p:anim calcmode="lin" valueType="num">
                                      <p:cBhvr>
                                        <p:cTn id="26" dur="500" accel="50000">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decel="50000">
                                          <p:stCondLst>
                                            <p:cond delay="500"/>
                                          </p:stCondLst>
                                        </p:cTn>
                                        <p:tgtEl>
                                          <p:spTgt spid="10"/>
                                        </p:tgtEl>
                                        <p:attrNameLst>
                                          <p:attrName>ppt_w</p:attrName>
                                        </p:attrNameLst>
                                      </p:cBhvr>
                                      <p:tavLst>
                                        <p:tav tm="0">
                                          <p:val>
                                            <p:strVal val="ppt_w"/>
                                          </p:val>
                                        </p:tav>
                                        <p:tav tm="100000">
                                          <p:val>
                                            <p:strVal val="ppt_w/.05"/>
                                          </p:val>
                                        </p:tav>
                                      </p:tavLst>
                                    </p:anim>
                                    <p:anim calcmode="lin" valueType="num">
                                      <p:cBhvr>
                                        <p:cTn id="28" dur="500" accel="50000">
                                          <p:stCondLst>
                                            <p:cond delay="500"/>
                                          </p:stCondLst>
                                        </p:cTn>
                                        <p:tgtEl>
                                          <p:spTgt spid="10"/>
                                        </p:tgtEl>
                                        <p:attrNameLst>
                                          <p:attrName>style.rotation</p:attrName>
                                        </p:attrNameLst>
                                      </p:cBhvr>
                                      <p:tavLst>
                                        <p:tav tm="0">
                                          <p:val>
                                            <p:fltVal val="0"/>
                                          </p:val>
                                        </p:tav>
                                        <p:tav tm="100000">
                                          <p:val>
                                            <p:fltVal val="-90"/>
                                          </p:val>
                                        </p:tav>
                                      </p:tavLst>
                                    </p:anim>
                                    <p:set>
                                      <p:cBhvr>
                                        <p:cTn id="2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ΤΙΣ ΜΑΘΗΤΡΙΕΣ ΤΟΥ ΣΤ1 </a:t>
            </a:r>
            <a:endParaRPr lang="el-GR" dirty="0"/>
          </a:p>
        </p:txBody>
      </p:sp>
      <p:sp>
        <p:nvSpPr>
          <p:cNvPr id="3" name="2 - Υπότιτλος"/>
          <p:cNvSpPr>
            <a:spLocks noGrp="1"/>
          </p:cNvSpPr>
          <p:nvPr>
            <p:ph type="subTitle" idx="1"/>
          </p:nvPr>
        </p:nvSpPr>
        <p:spPr/>
        <p:txBody>
          <a:bodyPr/>
          <a:lstStyle/>
          <a:p>
            <a:r>
              <a:rPr lang="el-GR" b="1" dirty="0" smtClean="0">
                <a:solidFill>
                  <a:schemeClr val="tx1"/>
                </a:solidFill>
              </a:rPr>
              <a:t>ΣΑΤΡΑΖΕΜΗ  ΚΑΤΕΡΙΝΑ</a:t>
            </a:r>
          </a:p>
          <a:p>
            <a:r>
              <a:rPr lang="el-GR" b="1" dirty="0" smtClean="0">
                <a:solidFill>
                  <a:schemeClr val="tx1"/>
                </a:solidFill>
              </a:rPr>
              <a:t>ΚΟΥΡΑΤΙΔΟΥ  ΣΟΦΙΑ </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dirty="0"/>
          </a:p>
        </p:txBody>
      </p:sp>
      <p:pic>
        <p:nvPicPr>
          <p:cNvPr id="4" name="3 - Εικόνα" descr="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286512" y="3643314"/>
            <a:ext cx="1743075" cy="2619375"/>
          </a:xfrm>
          <a:prstGeom prst="rect">
            <a:avLst/>
          </a:prstGeom>
        </p:spPr>
      </p:pic>
      <p:pic>
        <p:nvPicPr>
          <p:cNvPr id="5" name="4 - Εικόνα" descr="3.jpg"/>
          <p:cNvPicPr>
            <a:picLocks noChangeAspect="1"/>
          </p:cNvPicPr>
          <p:nvPr/>
        </p:nvPicPr>
        <p:blipFill>
          <a:blip r:embed="rId4" cstate="print">
            <a:clrChange>
              <a:clrFrom>
                <a:srgbClr val="FCFCFC"/>
              </a:clrFrom>
              <a:clrTo>
                <a:srgbClr val="FCFCFC">
                  <a:alpha val="0"/>
                </a:srgbClr>
              </a:clrTo>
            </a:clrChange>
          </a:blip>
          <a:srcRect b="7692"/>
          <a:stretch>
            <a:fillRect/>
          </a:stretch>
        </p:blipFill>
        <p:spPr>
          <a:xfrm flipH="1">
            <a:off x="571472" y="3929066"/>
            <a:ext cx="1847850" cy="2286016"/>
          </a:xfrm>
          <a:prstGeom prst="rect">
            <a:avLst/>
          </a:prstGeom>
        </p:spPr>
      </p:pic>
      <p:sp>
        <p:nvSpPr>
          <p:cNvPr id="6" name="5 - Επεξήγηση με στρογγυλεμένο παραλληλόγραμμο"/>
          <p:cNvSpPr/>
          <p:nvPr/>
        </p:nvSpPr>
        <p:spPr>
          <a:xfrm>
            <a:off x="5643570" y="1500174"/>
            <a:ext cx="2928958"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ΓΕΙΑ ΤΙ ΚΑΝΕΙΣ ;</a:t>
            </a:r>
            <a:endParaRPr lang="el-GR" dirty="0"/>
          </a:p>
        </p:txBody>
      </p:sp>
      <p:sp>
        <p:nvSpPr>
          <p:cNvPr id="7" name="6 - Επεξήγηση με στρογγυλεμένο παραλληλόγραμμο"/>
          <p:cNvSpPr/>
          <p:nvPr/>
        </p:nvSpPr>
        <p:spPr>
          <a:xfrm>
            <a:off x="928662" y="1071546"/>
            <a:ext cx="2428892" cy="15716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ΜΟΛΙΣ ΜΠΗΚΑ ΣΕ ΜΙΑ ΟΜΑΔΑ </a:t>
            </a:r>
            <a:r>
              <a:rPr lang="en-US" dirty="0" smtClean="0"/>
              <a:t>VIBER</a:t>
            </a:r>
            <a:r>
              <a:rPr lang="el-GR" dirty="0" smtClean="0"/>
              <a:t>   ΠΟΥ ΛΕΓΕΤΑΙ </a:t>
            </a:r>
            <a:r>
              <a:rPr lang="en-US" dirty="0" smtClean="0"/>
              <a:t>TRO-22MO-KRATES COOK. </a:t>
            </a:r>
            <a:endParaRPr lang="el-GR" dirty="0"/>
          </a:p>
        </p:txBody>
      </p:sp>
      <p:sp>
        <p:nvSpPr>
          <p:cNvPr id="8" name="7 - Επεξήγηση με στρογγυλεμένο παραλληλόγραμμο"/>
          <p:cNvSpPr/>
          <p:nvPr/>
        </p:nvSpPr>
        <p:spPr>
          <a:xfrm>
            <a:off x="5643570" y="1785926"/>
            <a:ext cx="3286148" cy="14287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MIA OMA</a:t>
            </a:r>
            <a:r>
              <a:rPr lang="el-GR" dirty="0" smtClean="0"/>
              <a:t>ΔΑ ΓΙΑ  ΤΡΟΜΟΚΡΑΤΕΣ;</a:t>
            </a:r>
            <a:endParaRPr lang="el-GR" dirty="0"/>
          </a:p>
        </p:txBody>
      </p:sp>
      <p:sp>
        <p:nvSpPr>
          <p:cNvPr id="9" name="8 - Επεξήγηση με στρογγυλεμένο παραλληλόγραμμο"/>
          <p:cNvSpPr/>
          <p:nvPr/>
        </p:nvSpPr>
        <p:spPr>
          <a:xfrm>
            <a:off x="428596" y="1428736"/>
            <a:ext cx="2714612" cy="10001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ΌΧΙ ΕΊΝΑΙ ΟΜΑΔΑ ΜΑΓΕΙΡΙΚΗΣ.</a:t>
            </a:r>
            <a:endParaRPr lang="el-GR" dirty="0"/>
          </a:p>
        </p:txBody>
      </p:sp>
      <p:sp>
        <p:nvSpPr>
          <p:cNvPr id="10" name="9 - Επεξήγηση με στρογγυλεμένο παραλληλόγραμμο"/>
          <p:cNvSpPr/>
          <p:nvPr/>
        </p:nvSpPr>
        <p:spPr>
          <a:xfrm>
            <a:off x="6000760" y="2000240"/>
            <a:ext cx="2357454" cy="13573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ΑΦΟΥ ΤΟ ΟΝΟΜΑ ΤΟ ΛΕΕΙ </a:t>
            </a:r>
            <a:r>
              <a:rPr lang="en-US" dirty="0" smtClean="0"/>
              <a:t>TROMOKRATES.</a:t>
            </a:r>
            <a:endParaRPr lang="el-GR" dirty="0"/>
          </a:p>
        </p:txBody>
      </p:sp>
      <p:sp>
        <p:nvSpPr>
          <p:cNvPr id="11" name="10 - Επεξήγηση με στρογγυλεμένο παραλληλόγραμμο"/>
          <p:cNvSpPr/>
          <p:nvPr/>
        </p:nvSpPr>
        <p:spPr>
          <a:xfrm>
            <a:off x="785786" y="1142984"/>
            <a:ext cx="3429024" cy="19288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ΌΧΙ ΜΟΥ ΛΕΣ ΨΕΜΑΤΑ ΓΙΑΤΙ ΖΗΛΕΥΕΙΣ.ΚΑΛΑ  ΑΝΤΕ ΓΕΙΑ.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3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grpId="1" nodeType="clickEffect">
                                  <p:stCondLst>
                                    <p:cond delay="0"/>
                                  </p:stCondLst>
                                  <p:childTnLst>
                                    <p:animEffect transition="out" filter="diamond(in)">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3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16" fill="hold" grpId="1" nodeType="clickEffect">
                                  <p:stCondLst>
                                    <p:cond delay="0"/>
                                  </p:stCondLst>
                                  <p:childTnLst>
                                    <p:animEffect transition="out" filter="diamond(in)">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3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3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xit" presetSubtype="16" fill="hold" grpId="1" nodeType="clickEffect">
                                  <p:stCondLst>
                                    <p:cond delay="0"/>
                                  </p:stCondLst>
                                  <p:childTnLst>
                                    <p:animEffect transition="out" filter="diamond(in)">
                                      <p:cBhvr>
                                        <p:cTn id="62" dur="2000"/>
                                        <p:tgtEl>
                                          <p:spTgt spid="11"/>
                                        </p:tgtEl>
                                      </p:cBhvr>
                                    </p:animEffect>
                                    <p:set>
                                      <p:cBhvr>
                                        <p:cTn id="6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6" name="5 - Στρογγυλεμένο ορθογώνιο"/>
          <p:cNvSpPr/>
          <p:nvPr/>
        </p:nvSpPr>
        <p:spPr>
          <a:xfrm>
            <a:off x="5357818" y="1000108"/>
            <a:ext cx="2286016" cy="3429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ΓΕΙΑ ΠΩΣ ΣΕ ΛΕΝΕ;</a:t>
            </a:r>
            <a:endParaRPr lang="el-GR" dirty="0"/>
          </a:p>
        </p:txBody>
      </p:sp>
      <p:sp>
        <p:nvSpPr>
          <p:cNvPr id="7" name="6 - Επεξήγηση με στρογγυλεμένο παραλληλόγραμμο"/>
          <p:cNvSpPr/>
          <p:nvPr/>
        </p:nvSpPr>
        <p:spPr>
          <a:xfrm rot="16002612">
            <a:off x="3355784" y="-951443"/>
            <a:ext cx="713204" cy="45719"/>
          </a:xfrm>
          <a:prstGeom prst="wedgeRoundRectCallout">
            <a:avLst>
              <a:gd name="adj1" fmla="val -21513"/>
              <a:gd name="adj2" fmla="val 267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500034" y="785794"/>
            <a:ext cx="2214578"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ΕΛΕΝΑ.</a:t>
            </a:r>
            <a:endParaRPr lang="el-GR" dirty="0"/>
          </a:p>
        </p:txBody>
      </p:sp>
      <p:sp>
        <p:nvSpPr>
          <p:cNvPr id="9" name="8 - Στρογγυλεμένο ορθογώνιο"/>
          <p:cNvSpPr/>
          <p:nvPr/>
        </p:nvSpPr>
        <p:spPr>
          <a:xfrm>
            <a:off x="5786446" y="1071546"/>
            <a:ext cx="2071702"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ΘΕΣ ΝΑ ΜΑΓΕΙΡΕΨΟΥΜΕ ΚΑΤΙ;</a:t>
            </a:r>
            <a:endParaRPr lang="el-GR" dirty="0"/>
          </a:p>
        </p:txBody>
      </p:sp>
      <p:sp>
        <p:nvSpPr>
          <p:cNvPr id="10" name="9 - Στρογγυλεμένο ορθογώνιο"/>
          <p:cNvSpPr/>
          <p:nvPr/>
        </p:nvSpPr>
        <p:spPr>
          <a:xfrm>
            <a:off x="1000100" y="785794"/>
            <a:ext cx="2286016" cy="3357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ΝΑΙ .ΤΙ ΛΕΣ ΓΙΑ ΈΝΑ      </a:t>
            </a:r>
          </a:p>
          <a:p>
            <a:pPr algn="ctr"/>
            <a:r>
              <a:rPr lang="en-US" dirty="0" smtClean="0"/>
              <a:t>CHEESE CAKE</a:t>
            </a:r>
            <a:r>
              <a:rPr lang="el-GR" dirty="0" smtClean="0"/>
              <a:t>.</a:t>
            </a:r>
            <a:endParaRPr lang="el-GR" dirty="0"/>
          </a:p>
        </p:txBody>
      </p:sp>
      <p:sp>
        <p:nvSpPr>
          <p:cNvPr id="11" name="10 - Στρογγυλεμένο ορθογώνιο"/>
          <p:cNvSpPr/>
          <p:nvPr/>
        </p:nvSpPr>
        <p:spPr>
          <a:xfrm>
            <a:off x="5929322" y="1214422"/>
            <a:ext cx="2214578" cy="3357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ΩΡΑΙΑ. ΠΑΡΕ  ΛΑΔΙ ,ΑΛΑΤΙ ,ΑΔΕΙΟ ΜΠΟΥΚΑΛΙ ΚΑΙ ΔΑΚΡΥ ΓΟΝΟ. ΑΥΡΙΟ ΣΤΑ ΕΞΑΜΑΔΑΚΡΥΑ</a:t>
            </a:r>
            <a:endParaRPr lang="el-GR" dirty="0"/>
          </a:p>
        </p:txBody>
      </p:sp>
      <p:sp>
        <p:nvSpPr>
          <p:cNvPr id="13" name="12 - Στρογγυλεμένο ορθογώνιο"/>
          <p:cNvSpPr/>
          <p:nvPr/>
        </p:nvSpPr>
        <p:spPr>
          <a:xfrm>
            <a:off x="1428728" y="1142984"/>
            <a:ext cx="1785950"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 ΑΥΤΑ…</a:t>
            </a:r>
            <a:endParaRPr lang="el-GR" dirty="0"/>
          </a:p>
        </p:txBody>
      </p:sp>
      <p:sp>
        <p:nvSpPr>
          <p:cNvPr id="14" name="13 - Στρογγυλεμένο ορθογώνιο"/>
          <p:cNvSpPr/>
          <p:nvPr/>
        </p:nvSpPr>
        <p:spPr>
          <a:xfrm>
            <a:off x="6143636" y="1285860"/>
            <a:ext cx="2286016"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ΔΕΝ ΕΧΕΙ ΜΑ…</a:t>
            </a:r>
            <a:r>
              <a:rPr lang="en-US" dirty="0" smtClean="0"/>
              <a:t>.</a:t>
            </a:r>
            <a:r>
              <a:rPr lang="el-GR" dirty="0" smtClean="0"/>
              <a:t> ΚΑΝΕ ΑΥΤΟ ΠΟΥ ΣΟΥ ΛΕΩ ΑΛΛΙΩΣ…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3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3000"/>
                                        <p:tgtEl>
                                          <p:spTgt spid="9"/>
                                        </p:tgtEl>
                                      </p:cBhvr>
                                    </p:animEffect>
                                    <p:set>
                                      <p:cBhvr>
                                        <p:cTn id="32" dur="1" fill="hold">
                                          <p:stCondLst>
                                            <p:cond delay="2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3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3000"/>
                                        <p:tgtEl>
                                          <p:spTgt spid="10"/>
                                        </p:tgtEl>
                                      </p:cBhvr>
                                    </p:animEffect>
                                    <p:set>
                                      <p:cBhvr>
                                        <p:cTn id="42" dur="1" fill="hold">
                                          <p:stCondLst>
                                            <p:cond delay="2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3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3000"/>
                                        <p:tgtEl>
                                          <p:spTgt spid="11"/>
                                        </p:tgtEl>
                                      </p:cBhvr>
                                    </p:animEffect>
                                    <p:set>
                                      <p:cBhvr>
                                        <p:cTn id="52" dur="1" fill="hold">
                                          <p:stCondLst>
                                            <p:cond delay="29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3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3000"/>
                                        <p:tgtEl>
                                          <p:spTgt spid="13"/>
                                        </p:tgtEl>
                                      </p:cBhvr>
                                    </p:animEffect>
                                    <p:set>
                                      <p:cBhvr>
                                        <p:cTn id="62" dur="1" fill="hold">
                                          <p:stCondLst>
                                            <p:cond delay="29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3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3000"/>
                                        <p:tgtEl>
                                          <p:spTgt spid="14"/>
                                        </p:tgtEl>
                                      </p:cBhvr>
                                    </p:animEffect>
                                    <p:set>
                                      <p:cBhvr>
                                        <p:cTn id="72"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dirty="0"/>
          </a:p>
        </p:txBody>
      </p:sp>
      <p:pic>
        <p:nvPicPr>
          <p:cNvPr id="4" name="3 - Εικόνα" descr="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286512" y="3643314"/>
            <a:ext cx="1743075" cy="2619375"/>
          </a:xfrm>
          <a:prstGeom prst="rect">
            <a:avLst/>
          </a:prstGeom>
        </p:spPr>
      </p:pic>
      <p:pic>
        <p:nvPicPr>
          <p:cNvPr id="5" name="4 - Εικόνα" descr="3.jpg"/>
          <p:cNvPicPr>
            <a:picLocks noChangeAspect="1"/>
          </p:cNvPicPr>
          <p:nvPr/>
        </p:nvPicPr>
        <p:blipFill>
          <a:blip r:embed="rId4" cstate="print">
            <a:clrChange>
              <a:clrFrom>
                <a:srgbClr val="FCFCFC"/>
              </a:clrFrom>
              <a:clrTo>
                <a:srgbClr val="FCFCFC">
                  <a:alpha val="0"/>
                </a:srgbClr>
              </a:clrTo>
            </a:clrChange>
          </a:blip>
          <a:srcRect b="7692"/>
          <a:stretch>
            <a:fillRect/>
          </a:stretch>
        </p:blipFill>
        <p:spPr>
          <a:xfrm flipH="1">
            <a:off x="571472" y="3929066"/>
            <a:ext cx="1847850" cy="2286016"/>
          </a:xfrm>
          <a:prstGeom prst="rect">
            <a:avLst/>
          </a:prstGeom>
        </p:spPr>
      </p:pic>
      <p:sp>
        <p:nvSpPr>
          <p:cNvPr id="12" name="11 - Επεξήγηση με στρογγυλεμένο παραλληλόγραμμο"/>
          <p:cNvSpPr/>
          <p:nvPr/>
        </p:nvSpPr>
        <p:spPr>
          <a:xfrm>
            <a:off x="285720" y="2000240"/>
            <a:ext cx="3857652" cy="16430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ΠΩ,ΠΩ ΠΟΣΟ ΦΟΒΗΘΗΚΑ</a:t>
            </a:r>
            <a:endParaRPr lang="el-GR" dirty="0"/>
          </a:p>
        </p:txBody>
      </p:sp>
      <p:sp>
        <p:nvSpPr>
          <p:cNvPr id="13" name="12 - Επεξήγηση με στρογγυλεμένο παραλληλόγραμμο"/>
          <p:cNvSpPr/>
          <p:nvPr/>
        </p:nvSpPr>
        <p:spPr>
          <a:xfrm>
            <a:off x="5786446" y="1285860"/>
            <a:ext cx="2500330" cy="14287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ΓΙΑΤΙ ΦΟΒΗΘΗΚΕΣ;</a:t>
            </a:r>
            <a:endParaRPr lang="el-GR" dirty="0"/>
          </a:p>
        </p:txBody>
      </p:sp>
      <p:sp>
        <p:nvSpPr>
          <p:cNvPr id="14" name="13 - Επεξήγηση με στρογγυλεμένο παραλληλόγραμμο"/>
          <p:cNvSpPr/>
          <p:nvPr/>
        </p:nvSpPr>
        <p:spPr>
          <a:xfrm>
            <a:off x="500034" y="1285860"/>
            <a:ext cx="3571900" cy="17859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ΓΙΑΤΙ ΕΜΑΘΑ ΌΤΙ ΟΙ ΤΡΟΜΟΚΡΑΤΕΣ  ΘΑ ΚΑΝΟΥΝ ΕΠΙΘΕΣΗ ΣΤΑ ΕΞΑΜΑΔΑΚΡΥΑ .ΕΚΕΙ ΟΠΟΥ  Η ΟΜΑΔΑ ΜΟΥ ΕΙΠΕ ΝΑ ΠΑΩ ΜΕ ΤΑ ΥΛΙΚΑ ΓΙΑ ΤΙΣ ΜΟΛΟΤΟΦ.</a:t>
            </a:r>
            <a:endParaRPr lang="el-GR" dirty="0"/>
          </a:p>
        </p:txBody>
      </p:sp>
      <p:sp>
        <p:nvSpPr>
          <p:cNvPr id="15" name="14 - Επεξήγηση με στρογγυλεμένο παραλληλόγραμμο"/>
          <p:cNvSpPr/>
          <p:nvPr/>
        </p:nvSpPr>
        <p:spPr>
          <a:xfrm>
            <a:off x="5286380" y="1500174"/>
            <a:ext cx="3214678" cy="18573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ΕΙΔΕΣ ΔΕ ΠΡΕΠΕΙ ΝΑ ΕΜΠΙΣΤΕΥΟΜΑΣΤΕ ΚΑΝΕΝΑΝ. </a:t>
            </a:r>
            <a:endParaRPr lang="el-GR" dirty="0"/>
          </a:p>
        </p:txBody>
      </p:sp>
      <p:sp>
        <p:nvSpPr>
          <p:cNvPr id="16" name="15 - Επεξήγηση με στρογγυλεμένο παραλληλόγραμμο"/>
          <p:cNvSpPr/>
          <p:nvPr/>
        </p:nvSpPr>
        <p:spPr>
          <a:xfrm>
            <a:off x="928662" y="1571612"/>
            <a:ext cx="3143272" cy="16430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ΕΧΕΙΣ ΔΙΚΙΟ , ΠΡΕΠΕΙ ΝΑ ΤΟ ΠΟΥΜΕ ΣΤΗΝ ΑΣΤΥΝΟΜΙΑ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3000"/>
                                        <p:tgtEl>
                                          <p:spTgt spid="12"/>
                                        </p:tgtEl>
                                      </p:cBhvr>
                                    </p:animEffect>
                                    <p:set>
                                      <p:cBhvr>
                                        <p:cTn id="12" dur="1" fill="hold">
                                          <p:stCondLst>
                                            <p:cond delay="29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3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0"/>
                                        <p:tgtEl>
                                          <p:spTgt spid="14"/>
                                        </p:tgtEl>
                                      </p:cBhvr>
                                    </p:animEffect>
                                    <p:set>
                                      <p:cBhvr>
                                        <p:cTn id="32" dur="1" fill="hold">
                                          <p:stCondLst>
                                            <p:cond delay="49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3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3000"/>
                                        <p:tgtEl>
                                          <p:spTgt spid="15"/>
                                        </p:tgtEl>
                                      </p:cBhvr>
                                    </p:animEffect>
                                    <p:set>
                                      <p:cBhvr>
                                        <p:cTn id="42" dur="1" fill="hold">
                                          <p:stCondLst>
                                            <p:cond delay="29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3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3000"/>
                                        <p:tgtEl>
                                          <p:spTgt spid="16"/>
                                        </p:tgtEl>
                                      </p:cBhvr>
                                    </p:animEffect>
                                    <p:set>
                                      <p:cBhvr>
                                        <p:cTn id="52" dur="1" fill="hold">
                                          <p:stCondLst>
                                            <p:cond delay="2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4.jpg"/>
          <p:cNvPicPr>
            <a:picLocks noChangeAspect="1"/>
          </p:cNvPicPr>
          <p:nvPr/>
        </p:nvPicPr>
        <p:blipFill>
          <a:blip r:embed="rId2" cstate="print"/>
          <a:stretch>
            <a:fillRect/>
          </a:stretch>
        </p:blipFill>
        <p:spPr>
          <a:xfrm>
            <a:off x="0" y="1"/>
            <a:ext cx="9144000" cy="6858000"/>
          </a:xfrm>
          <a:prstGeom prst="rect">
            <a:avLst/>
          </a:prstGeom>
        </p:spPr>
      </p:pic>
      <p:sp>
        <p:nvSpPr>
          <p:cNvPr id="3" name="2 - Στρογγυλεμένο ορθογώνιο"/>
          <p:cNvSpPr/>
          <p:nvPr/>
        </p:nvSpPr>
        <p:spPr>
          <a:xfrm>
            <a:off x="1857356" y="1214422"/>
            <a:ext cx="6215106"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u="sng" dirty="0" smtClean="0">
                <a:solidFill>
                  <a:srgbClr val="FFC000"/>
                </a:solidFill>
              </a:rPr>
              <a:t>ΠΡΟΣΟΧΗ</a:t>
            </a:r>
            <a:r>
              <a:rPr lang="el-GR" dirty="0" smtClean="0"/>
              <a:t> ΣΤΑ</a:t>
            </a:r>
            <a:r>
              <a:rPr lang="en-US" dirty="0" smtClean="0"/>
              <a:t> SOCIAL MEDIA </a:t>
            </a:r>
            <a:r>
              <a:rPr lang="el-GR" dirty="0" smtClean="0"/>
              <a:t>ΚΑΙ ΣΤΙΣ  ΟΜΑΔΕΣ ΠΟΥ ΜΠ</a:t>
            </a:r>
            <a:r>
              <a:rPr lang="en-US" dirty="0" smtClean="0"/>
              <a:t>AI</a:t>
            </a:r>
            <a:r>
              <a:rPr lang="el-GR" dirty="0" smtClean="0"/>
              <a:t>ΝΟΥΜΕ .</a:t>
            </a:r>
            <a:endParaRPr lang="en-US" dirty="0" smtClean="0"/>
          </a:p>
          <a:p>
            <a:pPr algn="ctr"/>
            <a:endParaRPr lang="el-GR" dirty="0" smtClean="0"/>
          </a:p>
          <a:p>
            <a:pPr algn="ctr"/>
            <a:r>
              <a:rPr lang="el-GR" b="1" u="sng" dirty="0" smtClean="0">
                <a:solidFill>
                  <a:srgbClr val="FFFF00"/>
                </a:solidFill>
              </a:rPr>
              <a:t>ΜΗΝ ΤΡΟΜΟΚΡΤ</a:t>
            </a:r>
            <a:r>
              <a:rPr lang="en-US" b="1" u="sng" dirty="0" smtClean="0">
                <a:solidFill>
                  <a:srgbClr val="FFFF00"/>
                </a:solidFill>
              </a:rPr>
              <a:t>H</a:t>
            </a:r>
            <a:r>
              <a:rPr lang="el-GR" b="1" u="sng" smtClean="0">
                <a:solidFill>
                  <a:srgbClr val="FFFF00"/>
                </a:solidFill>
              </a:rPr>
              <a:t>ΣΑΙ </a:t>
            </a:r>
            <a:r>
              <a:rPr lang="el-GR" dirty="0" smtClean="0">
                <a:solidFill>
                  <a:srgbClr val="FFFF00"/>
                </a:solidFill>
              </a:rPr>
              <a:t>, </a:t>
            </a:r>
            <a:r>
              <a:rPr lang="el-GR" b="1" u="sng" dirty="0" smtClean="0">
                <a:solidFill>
                  <a:srgbClr val="FFFF00"/>
                </a:solidFill>
              </a:rPr>
              <a:t>ΜΙΛΑ</a:t>
            </a:r>
            <a:r>
              <a:rPr lang="el-GR" dirty="0" smtClean="0">
                <a:solidFill>
                  <a:srgbClr val="FFFF00"/>
                </a:solidFill>
              </a:rPr>
              <a:t> </a:t>
            </a:r>
            <a:endParaRPr lang="el-GR" dirty="0">
              <a:solidFill>
                <a:srgbClr val="FFFF00"/>
              </a:solidFill>
            </a:endParaRPr>
          </a:p>
        </p:txBody>
      </p:sp>
      <p:sp>
        <p:nvSpPr>
          <p:cNvPr id="4" name="3 - Έκρηξη 1"/>
          <p:cNvSpPr/>
          <p:nvPr/>
        </p:nvSpPr>
        <p:spPr>
          <a:xfrm>
            <a:off x="2500298" y="4429108"/>
            <a:ext cx="5286412" cy="24288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b="1" dirty="0" smtClean="0">
                <a:solidFill>
                  <a:srgbClr val="C00000"/>
                </a:solidFill>
              </a:rPr>
              <a:t>ΤΕΛΟΣ</a:t>
            </a:r>
            <a:endParaRPr lang="el-GR" sz="6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3000"/>
                                        <p:tgtEl>
                                          <p:spTgt spid="3"/>
                                        </p:tgtEl>
                                      </p:cBhvr>
                                    </p:animEffect>
                                    <p:set>
                                      <p:cBhvr>
                                        <p:cTn id="12" dur="1" fill="hold">
                                          <p:stCondLst>
                                            <p:cond delay="2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3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3000"/>
                                        <p:tgtEl>
                                          <p:spTgt spid="4">
                                            <p:txEl>
                                              <p:pRg st="0" end="0"/>
                                            </p:txEl>
                                          </p:spTgt>
                                        </p:tgtEl>
                                      </p:cBhvr>
                                    </p:animEffect>
                                    <p:set>
                                      <p:cBhvr>
                                        <p:cTn id="22" dur="1" fill="hold">
                                          <p:stCondLst>
                                            <p:cond delay="2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473795" y="2786059"/>
            <a:ext cx="5637010" cy="3148606"/>
          </a:xfrm>
        </p:spPr>
        <p:txBody>
          <a:bodyPr/>
          <a:lstStyle/>
          <a:p>
            <a:r>
              <a:rPr lang="el-GR" b="1" dirty="0" smtClean="0">
                <a:solidFill>
                  <a:schemeClr val="tx1"/>
                </a:solidFill>
              </a:rPr>
              <a:t>ΘΑΛΕΙΑ ΑΝΑΓΝΩΣΤΟΥ </a:t>
            </a:r>
          </a:p>
          <a:p>
            <a:r>
              <a:rPr lang="el-GR" b="1" dirty="0" smtClean="0">
                <a:solidFill>
                  <a:schemeClr val="tx1"/>
                </a:solidFill>
              </a:rPr>
              <a:t>ΜΑΡΙΑ ΠΑΠΑΝΔΡΕΟΥ</a:t>
            </a:r>
          </a:p>
          <a:p>
            <a:r>
              <a:rPr lang="el-GR" b="1" dirty="0" smtClean="0">
                <a:solidFill>
                  <a:schemeClr val="tx1"/>
                </a:solidFill>
              </a:rPr>
              <a:t>ΣΤΕΦΑΝΙΑ ΠΟΛΥΖΟΠΟΥΛΟΥ</a:t>
            </a:r>
          </a:p>
          <a:p>
            <a:r>
              <a:rPr lang="el-GR" b="1" dirty="0" smtClean="0">
                <a:solidFill>
                  <a:schemeClr val="tx1"/>
                </a:solidFill>
              </a:rPr>
              <a:t>ΦΡΕΙΔΕΡΙΚΗ ΜΑΚΡΗ</a:t>
            </a:r>
          </a:p>
          <a:p>
            <a:r>
              <a:rPr lang="el-GR" b="1" dirty="0" smtClean="0">
                <a:solidFill>
                  <a:schemeClr val="tx1"/>
                </a:solidFill>
              </a:rPr>
              <a:t>ΜΑΡΙΑ ΤΟΣΤΣΙΔΟΥ</a:t>
            </a:r>
          </a:p>
          <a:p>
            <a:endParaRPr lang="el-GR" dirty="0"/>
          </a:p>
        </p:txBody>
      </p:sp>
      <p:sp>
        <p:nvSpPr>
          <p:cNvPr id="3" name="2 - Τίτλος"/>
          <p:cNvSpPr>
            <a:spLocks noGrp="1"/>
          </p:cNvSpPr>
          <p:nvPr>
            <p:ph type="ctrTitle"/>
          </p:nvPr>
        </p:nvSpPr>
        <p:spPr>
          <a:xfrm>
            <a:off x="1000100" y="214290"/>
            <a:ext cx="7175351" cy="2643206"/>
          </a:xfrm>
        </p:spPr>
        <p:txBody>
          <a:bodyPr/>
          <a:lstStyle/>
          <a:p>
            <a:pPr>
              <a:buNone/>
            </a:pPr>
            <a:r>
              <a:rPr lang="el-GR" dirty="0" smtClean="0"/>
              <a:t>Από τις μαθήτριες του 7</a:t>
            </a:r>
            <a:r>
              <a:rPr lang="el-GR" baseline="30000" dirty="0" smtClean="0"/>
              <a:t>ου</a:t>
            </a:r>
            <a:r>
              <a:rPr lang="el-GR" dirty="0" smtClean="0"/>
              <a:t> Δημοτικού Σχολειού Κατερίνης </a:t>
            </a:r>
            <a:endParaRPr lang="el-GR" dirty="0"/>
          </a:p>
        </p:txBody>
      </p:sp>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1371600" y="404664"/>
            <a:ext cx="6400800" cy="5234136"/>
          </a:xfrm>
        </p:spPr>
        <p:txBody>
          <a:bodyPr>
            <a:normAutofit/>
          </a:bodyPr>
          <a:lstStyle/>
          <a:p>
            <a:r>
              <a:rPr lang="en-US" sz="4800" b="1" dirty="0" smtClean="0">
                <a:solidFill>
                  <a:schemeClr val="tx1"/>
                </a:solidFill>
              </a:rPr>
              <a:t>Social media</a:t>
            </a:r>
            <a:endParaRPr lang="el-GR" sz="4800" b="1" dirty="0">
              <a:solidFill>
                <a:schemeClr val="tx1"/>
              </a:solidFill>
            </a:endParaRPr>
          </a:p>
        </p:txBody>
      </p:sp>
      <p:sp>
        <p:nvSpPr>
          <p:cNvPr id="4" name="Τίτλος 3"/>
          <p:cNvSpPr>
            <a:spLocks noGrp="1"/>
          </p:cNvSpPr>
          <p:nvPr>
            <p:ph type="ctrTitle"/>
          </p:nvPr>
        </p:nvSpPr>
        <p:spPr/>
        <p:txBody>
          <a:bodyPr>
            <a:normAutofit/>
          </a:bodyPr>
          <a:lstStyle/>
          <a:p>
            <a:r>
              <a:rPr lang="en-US" sz="3600" b="0" i="1" dirty="0" smtClean="0">
                <a:solidFill>
                  <a:srgbClr val="00B050"/>
                </a:solidFill>
                <a:latin typeface="Tahoma" pitchFamily="34" charset="0"/>
                <a:ea typeface="Tahoma" pitchFamily="34" charset="0"/>
                <a:cs typeface="Tahoma" pitchFamily="34" charset="0"/>
              </a:rPr>
              <a:t> </a:t>
            </a:r>
            <a:endParaRPr lang="el-GR" sz="3600" b="0" i="1" dirty="0">
              <a:solidFill>
                <a:srgbClr val="00B050"/>
              </a:solidFill>
              <a:latin typeface="Tahoma" pitchFamily="34" charset="0"/>
              <a:ea typeface="Tahoma" pitchFamily="34" charset="0"/>
              <a:cs typeface="Tahoma" pitchFamily="34" charset="0"/>
            </a:endParaRPr>
          </a:p>
        </p:txBody>
      </p:sp>
      <p:pic>
        <p:nvPicPr>
          <p:cNvPr id="7" name="Θέση περιεχομένου 6"/>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1241425"/>
            <a:ext cx="8496300" cy="5427663"/>
          </a:xfrm>
        </p:spPr>
      </p:pic>
    </p:spTree>
    <p:extLst>
      <p:ext uri="{BB962C8B-B14F-4D97-AF65-F5344CB8AC3E}">
        <p14:creationId xmlns:p14="http://schemas.microsoft.com/office/powerpoint/2010/main" xmlns="" val="986766206"/>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Τίτλος 5"/>
          <p:cNvSpPr>
            <a:spLocks noGrp="1"/>
          </p:cNvSpPr>
          <p:nvPr>
            <p:ph type="title"/>
          </p:nvPr>
        </p:nvSpPr>
        <p:spPr>
          <a:xfrm>
            <a:off x="323529" y="0"/>
            <a:ext cx="3456383" cy="1628801"/>
          </a:xfrm>
        </p:spPr>
        <p:txBody>
          <a:bodyPr/>
          <a:lstStyle/>
          <a:p>
            <a:pPr marL="0" indent="0">
              <a:buNone/>
            </a:pPr>
            <a:r>
              <a:rPr lang="en-US" dirty="0" smtClean="0"/>
              <a:t>E</a:t>
            </a:r>
            <a:r>
              <a:rPr lang="el-GR" dirty="0" smtClean="0"/>
              <a:t>θισμός στα Μέσα Κοινωνικής Δικτύωσης </a:t>
            </a:r>
            <a:endParaRPr lang="el-GR" dirty="0"/>
          </a:p>
        </p:txBody>
      </p:sp>
      <p:pic>
        <p:nvPicPr>
          <p:cNvPr id="9" name="Θέση περιεχομένου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34232" y="692696"/>
            <a:ext cx="5616624" cy="5328592"/>
          </a:xfrm>
        </p:spPr>
      </p:pic>
      <p:sp>
        <p:nvSpPr>
          <p:cNvPr id="8" name="Θέση κειμένου 7"/>
          <p:cNvSpPr>
            <a:spLocks noGrp="1"/>
          </p:cNvSpPr>
          <p:nvPr>
            <p:ph type="body" sz="half" idx="2"/>
          </p:nvPr>
        </p:nvSpPr>
        <p:spPr>
          <a:xfrm>
            <a:off x="0" y="2348880"/>
            <a:ext cx="3388660" cy="4366268"/>
          </a:xfrm>
        </p:spPr>
        <p:txBody>
          <a:bodyPr>
            <a:noAutofit/>
          </a:bodyPr>
          <a:lstStyle/>
          <a:p>
            <a:r>
              <a:rPr lang="el-GR" sz="2000" dirty="0" smtClean="0"/>
              <a:t>Πολλές φόρες  τα </a:t>
            </a:r>
            <a:r>
              <a:rPr lang="en-US" sz="2000" dirty="0"/>
              <a:t>S</a:t>
            </a:r>
            <a:r>
              <a:rPr lang="en-US" sz="2000" dirty="0" smtClean="0"/>
              <a:t>ocial  media  </a:t>
            </a:r>
            <a:r>
              <a:rPr lang="el-GR" sz="2000" dirty="0" smtClean="0"/>
              <a:t>επηρεάζουν αρνητικά τον κόσμο, και ιδιαίτερα τους εφήβους,καθώς δεν ξέρουν πώς να πλοηγηθούν  στον κόσμο του </a:t>
            </a:r>
            <a:r>
              <a:rPr lang="en-US" sz="2000" dirty="0" smtClean="0"/>
              <a:t>Internet, </a:t>
            </a:r>
            <a:r>
              <a:rPr lang="el-GR" sz="2000" dirty="0" smtClean="0"/>
              <a:t>με ασφάλεια.  Αυτό συχνά </a:t>
            </a:r>
            <a:r>
              <a:rPr lang="el-GR" sz="2000" dirty="0"/>
              <a:t>έ</a:t>
            </a:r>
            <a:r>
              <a:rPr lang="el-GR" sz="2000" dirty="0" smtClean="0"/>
              <a:t>χει ως αποτέλεσμα την οδήγηση σε εθισμό, αφού δεν ξέρουν  να χρησιμοποιούν  το διαδίκτυο με ασφάλεια και μέτρο. </a:t>
            </a:r>
            <a:endParaRPr lang="el-GR" sz="2000" dirty="0"/>
          </a:p>
        </p:txBody>
      </p:sp>
    </p:spTree>
    <p:extLst>
      <p:ext uri="{BB962C8B-B14F-4D97-AF65-F5344CB8AC3E}">
        <p14:creationId xmlns:p14="http://schemas.microsoft.com/office/powerpoint/2010/main" xmlns="" val="244054370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a:t>
            </a:r>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αρχείο λήψης.jpg"/>
          <p:cNvPicPr>
            <a:picLocks noChangeAspect="1"/>
          </p:cNvPicPr>
          <p:nvPr/>
        </p:nvPicPr>
        <p:blipFill>
          <a:blip r:embed="rId2" cstate="print"/>
          <a:stretch>
            <a:fillRect/>
          </a:stretch>
        </p:blipFill>
        <p:spPr>
          <a:xfrm>
            <a:off x="0" y="0"/>
            <a:ext cx="9143999" cy="7273211"/>
          </a:xfrm>
          <a:prstGeom prst="rect">
            <a:avLst/>
          </a:prstGeom>
          <a:ln>
            <a:noFill/>
          </a:ln>
          <a:effectLst>
            <a:outerShdw blurRad="292100" dist="139700" dir="2700000" algn="tl" rotWithShape="0">
              <a:srgbClr val="333333">
                <a:alpha val="65000"/>
              </a:srgbClr>
            </a:outerShdw>
          </a:effectLst>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3214678" y="3714752"/>
            <a:ext cx="1571636" cy="2428892"/>
          </a:xfrm>
          <a:prstGeom prst="rect">
            <a:avLst/>
          </a:prstGeom>
          <a:ln>
            <a:noFill/>
          </a:ln>
          <a:effectLst>
            <a:softEdge rad="112500"/>
          </a:effectLst>
        </p:spPr>
      </p:pic>
      <p:sp>
        <p:nvSpPr>
          <p:cNvPr id="7" name="6 - Επεξήγηση με κάτω βέλος"/>
          <p:cNvSpPr/>
          <p:nvPr/>
        </p:nvSpPr>
        <p:spPr>
          <a:xfrm>
            <a:off x="5429256" y="357166"/>
            <a:ext cx="3571868" cy="2214578"/>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Χα! Εγώ σε ένα λεπτό παίρνω  50 </a:t>
            </a:r>
            <a:r>
              <a:rPr lang="en-US" dirty="0" smtClean="0"/>
              <a:t>likes!</a:t>
            </a:r>
            <a:endParaRPr 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095" y="260648"/>
            <a:ext cx="3636085" cy="1080119"/>
          </a:xfrm>
        </p:spPr>
        <p:txBody>
          <a:bodyPr/>
          <a:lstStyle/>
          <a:p>
            <a:pPr marL="0" indent="0">
              <a:buNone/>
            </a:pPr>
            <a:r>
              <a:rPr lang="el-GR" dirty="0" smtClean="0"/>
              <a:t>Οι </a:t>
            </a:r>
            <a:r>
              <a:rPr lang="en-US" dirty="0" smtClean="0"/>
              <a:t> Shelfies </a:t>
            </a:r>
            <a:r>
              <a:rPr lang="el-GR" dirty="0" smtClean="0"/>
              <a:t>στα </a:t>
            </a:r>
            <a:r>
              <a:rPr lang="en-US" dirty="0"/>
              <a:t>S</a:t>
            </a:r>
            <a:r>
              <a:rPr lang="en-US" dirty="0" smtClean="0"/>
              <a:t>ocial media</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67945" y="2049364"/>
            <a:ext cx="4968552" cy="3645128"/>
          </a:xfrm>
        </p:spPr>
      </p:pic>
      <p:sp>
        <p:nvSpPr>
          <p:cNvPr id="4" name="Θέση κειμένου 3"/>
          <p:cNvSpPr>
            <a:spLocks noGrp="1"/>
          </p:cNvSpPr>
          <p:nvPr>
            <p:ph type="body" sz="half" idx="2"/>
          </p:nvPr>
        </p:nvSpPr>
        <p:spPr>
          <a:xfrm>
            <a:off x="395537" y="1916832"/>
            <a:ext cx="3528392" cy="3384376"/>
          </a:xfrm>
        </p:spPr>
        <p:txBody>
          <a:bodyPr>
            <a:noAutofit/>
          </a:bodyPr>
          <a:lstStyle/>
          <a:p>
            <a:r>
              <a:rPr lang="el-GR" sz="2000" dirty="0" smtClean="0"/>
              <a:t>Καμιά φορά  μας καταβάλλει η ανάγκη  να προβάλουμε στον έξω κόσμο το τι κάνουμε , παρουσιάζοντας τη ζωή μας ως ιδανική χωρίς προβλήματα ,δημοσιεύοντας μία φωτογραφία που απεικονίζει απλά και μόνο μια καλή στιγμή. </a:t>
            </a:r>
            <a:endParaRPr lang="el-GR" sz="2000" dirty="0"/>
          </a:p>
        </p:txBody>
      </p:sp>
    </p:spTree>
    <p:extLst>
      <p:ext uri="{BB962C8B-B14F-4D97-AF65-F5344CB8AC3E}">
        <p14:creationId xmlns:p14="http://schemas.microsoft.com/office/powerpoint/2010/main" xmlns="" val="1840528798"/>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3" y="188641"/>
            <a:ext cx="3528391" cy="1512167"/>
          </a:xfrm>
        </p:spPr>
        <p:txBody>
          <a:bodyPr/>
          <a:lstStyle/>
          <a:p>
            <a:pPr marL="0" indent="0">
              <a:buNone/>
            </a:pPr>
            <a:r>
              <a:rPr lang="el-GR" dirty="0" smtClean="0"/>
              <a:t>Ταύτιση με ψεύτικα προφίλ </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51920" y="1340768"/>
            <a:ext cx="5184576" cy="3024336"/>
          </a:xfrm>
        </p:spPr>
      </p:pic>
      <p:sp>
        <p:nvSpPr>
          <p:cNvPr id="4" name="Θέση κειμένου 3"/>
          <p:cNvSpPr>
            <a:spLocks noGrp="1"/>
          </p:cNvSpPr>
          <p:nvPr>
            <p:ph type="body" sz="half" idx="2"/>
          </p:nvPr>
        </p:nvSpPr>
        <p:spPr>
          <a:xfrm>
            <a:off x="323528" y="1772816"/>
            <a:ext cx="3240359" cy="5328592"/>
          </a:xfrm>
        </p:spPr>
        <p:txBody>
          <a:bodyPr>
            <a:noAutofit/>
          </a:bodyPr>
          <a:lstStyle/>
          <a:p>
            <a:r>
              <a:rPr lang="el-GR" sz="2400" dirty="0" smtClean="0"/>
              <a:t>Σίγουρα  υπάρχουν  άτομα με ψεύτικα  προφίλ  στο διαδίκτυο. Βλέποντας  εμείς λοιπόν την ιδανική ζωή την οποία προβάλλουν , ταυτιζόμαστε μαζί τους και θέλουμε να τους μοιάσουμε, καθώς  νομίζουμε πως αυτό θα μας βοηθήσει. </a:t>
            </a:r>
          </a:p>
        </p:txBody>
      </p:sp>
    </p:spTree>
    <p:extLst>
      <p:ext uri="{BB962C8B-B14F-4D97-AF65-F5344CB8AC3E}">
        <p14:creationId xmlns:p14="http://schemas.microsoft.com/office/powerpoint/2010/main" xmlns="" val="122373165"/>
      </p:ext>
    </p:extLst>
  </p:cSld>
  <p:clrMapOvr>
    <a:masterClrMapping/>
  </p:clrMapOvr>
  <p:transition spd="slow">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1" y="116633"/>
            <a:ext cx="3863620" cy="1368151"/>
          </a:xfrm>
        </p:spPr>
        <p:txBody>
          <a:bodyPr/>
          <a:lstStyle/>
          <a:p>
            <a:pPr marL="0" indent="0">
              <a:buNone/>
            </a:pPr>
            <a:r>
              <a:rPr lang="el-GR" dirty="0" smtClean="0"/>
              <a:t>Επιρροή από τα Μέσα Κοινωνικής Δικτύωσης </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44008" y="1556792"/>
            <a:ext cx="4320520" cy="3600400"/>
          </a:xfrm>
        </p:spPr>
      </p:pic>
      <p:sp>
        <p:nvSpPr>
          <p:cNvPr id="4" name="Θέση κειμένου 3"/>
          <p:cNvSpPr>
            <a:spLocks noGrp="1"/>
          </p:cNvSpPr>
          <p:nvPr>
            <p:ph type="body" sz="half" idx="2"/>
          </p:nvPr>
        </p:nvSpPr>
        <p:spPr>
          <a:xfrm>
            <a:off x="467544" y="1556792"/>
            <a:ext cx="3816425" cy="5301208"/>
          </a:xfrm>
        </p:spPr>
        <p:txBody>
          <a:bodyPr>
            <a:noAutofit/>
          </a:bodyPr>
          <a:lstStyle/>
          <a:p>
            <a:r>
              <a:rPr lang="el-GR" sz="2000" dirty="0" smtClean="0"/>
              <a:t>Για μερικούς ανθρώπους ένα </a:t>
            </a:r>
            <a:r>
              <a:rPr lang="en-US" sz="2000" dirty="0" smtClean="0">
                <a:solidFill>
                  <a:srgbClr val="0070C0"/>
                </a:solidFill>
              </a:rPr>
              <a:t>LIKE </a:t>
            </a:r>
            <a:r>
              <a:rPr lang="el-GR" sz="2000" dirty="0" smtClean="0"/>
              <a:t>ή ένα </a:t>
            </a:r>
            <a:r>
              <a:rPr lang="en-US" sz="2000" dirty="0" smtClean="0">
                <a:solidFill>
                  <a:srgbClr val="FF0000"/>
                </a:solidFill>
              </a:rPr>
              <a:t>DISLIKE</a:t>
            </a:r>
            <a:r>
              <a:rPr lang="en-US" sz="2000" dirty="0" smtClean="0"/>
              <a:t> </a:t>
            </a:r>
            <a:r>
              <a:rPr lang="el-GR" sz="2000" dirty="0" smtClean="0"/>
              <a:t>μπορεί να καθορίσει ολόκληρη την ημέρα τους ...Ένα κακό σχόλιο  ίσως να τους προβληματίσει και να τους ρίξει την ψυχολογία. Αυτή η διαδικασία στην οποία μπαίνουν είναι αρκετά  πιεστική για τους ίδιους , καθώς πριν δημοσιεύσουν μια φωτογραφία και την εκθέσουν στο κοινό  πρέπει να είναι προετοιμασμένοι  για κάθε είδους κριτική , με έναν τρόπο , όμως , ο οποίος  δεν προσβάλλει τους ίδιους με κανέναν τρόπο.  </a:t>
            </a:r>
            <a:endParaRPr lang="el-GR" sz="2000" dirty="0"/>
          </a:p>
        </p:txBody>
      </p:sp>
    </p:spTree>
    <p:extLst>
      <p:ext uri="{BB962C8B-B14F-4D97-AF65-F5344CB8AC3E}">
        <p14:creationId xmlns:p14="http://schemas.microsoft.com/office/powerpoint/2010/main" xmlns="" val="1854360478"/>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ΚΟΛΑΖ </a:t>
            </a:r>
            <a:br>
              <a:rPr lang="el-GR" dirty="0" smtClean="0"/>
            </a:br>
            <a:r>
              <a:rPr lang="el-GR" dirty="0" smtClean="0"/>
              <a:t>ΑΠΌ ΤΙΣ ΜΑΘΗΤΡΙΕΣ ΤΟΥ ΣΤ1</a:t>
            </a:r>
            <a:endParaRPr lang="el-GR" dirty="0"/>
          </a:p>
        </p:txBody>
      </p:sp>
      <p:sp>
        <p:nvSpPr>
          <p:cNvPr id="3" name="2 - Υπότιτλος"/>
          <p:cNvSpPr>
            <a:spLocks noGrp="1"/>
          </p:cNvSpPr>
          <p:nvPr>
            <p:ph type="subTitle" idx="1"/>
          </p:nvPr>
        </p:nvSpPr>
        <p:spPr/>
        <p:txBody>
          <a:bodyPr/>
          <a:lstStyle/>
          <a:p>
            <a:r>
              <a:rPr lang="el-GR" b="1" dirty="0" smtClean="0">
                <a:solidFill>
                  <a:schemeClr val="tx1"/>
                </a:solidFill>
              </a:rPr>
              <a:t>ΚΑΜΜΟΛΙ  ΑΦΡΟΔΙΤΗ</a:t>
            </a:r>
          </a:p>
          <a:p>
            <a:r>
              <a:rPr lang="el-GR" b="1" dirty="0" smtClean="0">
                <a:solidFill>
                  <a:schemeClr val="tx1"/>
                </a:solidFill>
              </a:rPr>
              <a:t>ΠΑΠΑΔΟΠΟΥΛΟΥ  ΑΛΕΞΑΝΔΡΑ</a:t>
            </a:r>
            <a:endParaRPr lang="el-GR" b="1" dirty="0">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ΚΑΜΟΛΛΙ  ΠΑΠΑΔΟΠΟΥΛΟΥ.png"/>
          <p:cNvPicPr>
            <a:picLocks noChangeAspect="1"/>
          </p:cNvPicPr>
          <p:nvPr/>
        </p:nvPicPr>
        <p:blipFill>
          <a:blip r:embed="rId2" cstate="print"/>
          <a:stretch>
            <a:fillRect/>
          </a:stretch>
        </p:blipFill>
        <p:spPr>
          <a:xfrm>
            <a:off x="396952" y="332656"/>
            <a:ext cx="8423520" cy="62646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a:t>
            </a:r>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αρχείο λήψης.jpg"/>
          <p:cNvPicPr>
            <a:picLocks noChangeAspect="1"/>
          </p:cNvPicPr>
          <p:nvPr/>
        </p:nvPicPr>
        <p:blipFill>
          <a:blip r:embed="rId2" cstate="print"/>
          <a:stretch>
            <a:fillRect/>
          </a:stretch>
        </p:blipFill>
        <p:spPr>
          <a:xfrm>
            <a:off x="0" y="0"/>
            <a:ext cx="9143999" cy="7273211"/>
          </a:xfrm>
          <a:prstGeom prst="rect">
            <a:avLst/>
          </a:prstGeom>
          <a:ln>
            <a:noFill/>
          </a:ln>
          <a:effectLst>
            <a:outerShdw blurRad="292100" dist="139700" dir="2700000" algn="tl" rotWithShape="0">
              <a:srgbClr val="333333">
                <a:alpha val="65000"/>
              </a:srgbClr>
            </a:outerShdw>
          </a:effectLst>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3214678" y="3714752"/>
            <a:ext cx="1571636" cy="2428892"/>
          </a:xfrm>
          <a:prstGeom prst="rect">
            <a:avLst/>
          </a:prstGeom>
          <a:ln>
            <a:noFill/>
          </a:ln>
          <a:effectLst>
            <a:softEdge rad="112500"/>
          </a:effectLst>
        </p:spPr>
      </p:pic>
      <p:sp>
        <p:nvSpPr>
          <p:cNvPr id="7" name="6 - Επεξήγηση με κάτω βέλος"/>
          <p:cNvSpPr/>
          <p:nvPr/>
        </p:nvSpPr>
        <p:spPr>
          <a:xfrm>
            <a:off x="2786050" y="2000240"/>
            <a:ext cx="2286016" cy="1643074"/>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Φεύγω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a:t>
            </a:r>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αρχείο λήψης.jpg"/>
          <p:cNvPicPr>
            <a:picLocks noChangeAspect="1"/>
          </p:cNvPicPr>
          <p:nvPr/>
        </p:nvPicPr>
        <p:blipFill>
          <a:blip r:embed="rId2" cstate="print"/>
          <a:stretch>
            <a:fillRect/>
          </a:stretch>
        </p:blipFill>
        <p:spPr>
          <a:xfrm>
            <a:off x="0" y="0"/>
            <a:ext cx="9143999" cy="7273211"/>
          </a:xfrm>
          <a:prstGeom prst="rect">
            <a:avLst/>
          </a:prstGeom>
          <a:ln>
            <a:noFill/>
          </a:ln>
          <a:effectLst>
            <a:outerShdw blurRad="292100" dist="139700" dir="2700000" algn="tl" rotWithShape="0">
              <a:srgbClr val="333333">
                <a:alpha val="65000"/>
              </a:srgbClr>
            </a:outerShdw>
          </a:effectLst>
        </p:spPr>
      </p:pic>
      <p:pic>
        <p:nvPicPr>
          <p:cNvPr id="6" name="5 - Εικόνα" descr="αρχείο λήψης (2).jpg"/>
          <p:cNvPicPr>
            <a:picLocks noChangeAspect="1"/>
          </p:cNvPicPr>
          <p:nvPr/>
        </p:nvPicPr>
        <p:blipFill>
          <a:blip r:embed="rId3" cstate="print"/>
          <a:srcRect l="21053" t="7692" r="21053" b="5128"/>
          <a:stretch>
            <a:fillRect/>
          </a:stretch>
        </p:blipFill>
        <p:spPr>
          <a:xfrm>
            <a:off x="3214678" y="3714752"/>
            <a:ext cx="1571636" cy="24288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55112E-17 9.24855E-7 L -0.66979 -0.01919 " pathEditMode="relative" rAng="0" ptsTypes="AA">
                                      <p:cBhvr>
                                        <p:cTn id="6" dur="2000" fill="hold"/>
                                        <p:tgtEl>
                                          <p:spTgt spid="6"/>
                                        </p:tgtEl>
                                        <p:attrNameLst>
                                          <p:attrName>ppt_x</p:attrName>
                                          <p:attrName>ppt_y</p:attrName>
                                        </p:attrNameLst>
                                      </p:cBhvr>
                                      <p:rCtr x="-335"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3).jpg"/>
          <p:cNvPicPr>
            <a:picLocks noGrp="1" noChangeAspect="1"/>
          </p:cNvPicPr>
          <p:nvPr>
            <p:ph idx="1"/>
          </p:nvPr>
        </p:nvPicPr>
        <p:blipFill>
          <a:blip r:embed="rId2" cstate="print"/>
          <a:stretch>
            <a:fillRect/>
          </a:stretch>
        </p:blipFill>
        <p:spPr>
          <a:xfrm>
            <a:off x="0" y="0"/>
            <a:ext cx="9144000" cy="6858000"/>
          </a:xfrm>
        </p:spPr>
      </p:pic>
      <p:pic>
        <p:nvPicPr>
          <p:cNvPr id="5" name="4 - Εικόνα" descr="αρχείο λήψης (2).jpg"/>
          <p:cNvPicPr>
            <a:picLocks noChangeAspect="1"/>
          </p:cNvPicPr>
          <p:nvPr/>
        </p:nvPicPr>
        <p:blipFill>
          <a:blip r:embed="rId3" cstate="print"/>
          <a:srcRect l="21053" t="7692" r="21053" b="5128"/>
          <a:stretch>
            <a:fillRect/>
          </a:stretch>
        </p:blipFill>
        <p:spPr>
          <a:xfrm>
            <a:off x="-1571668" y="3857628"/>
            <a:ext cx="1285852" cy="19872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4.04624E-7 L 0.4125 0.00254 " pathEditMode="relative" rAng="0" ptsTypes="AA">
                                      <p:cBhvr>
                                        <p:cTn id="6" dur="2000" fill="hold"/>
                                        <p:tgtEl>
                                          <p:spTgt spid="5"/>
                                        </p:tgtEl>
                                        <p:attrNameLst>
                                          <p:attrName>ppt_x</p:attrName>
                                          <p:attrName>ppt_y</p:attrName>
                                        </p:attrNameLst>
                                      </p:cBhvr>
                                      <p:rCtr x="206" y="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4125 0.00254 L 0.61736 -0.19676 " pathEditMode="relative" rAng="0" ptsTypes="AA">
                                      <p:cBhvr>
                                        <p:cTn id="10" dur="2000" fill="hold"/>
                                        <p:tgtEl>
                                          <p:spTgt spid="5"/>
                                        </p:tgtEl>
                                        <p:attrNameLst>
                                          <p:attrName>ppt_x</p:attrName>
                                          <p:attrName>ppt_y</p:attrName>
                                        </p:attrNameLst>
                                      </p:cBhvr>
                                      <p:rCtr x="102"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3).jpg"/>
          <p:cNvPicPr>
            <a:picLocks noGrp="1" noChangeAspect="1"/>
          </p:cNvPicPr>
          <p:nvPr>
            <p:ph idx="1"/>
          </p:nvPr>
        </p:nvPicPr>
        <p:blipFill>
          <a:blip r:embed="rId2" cstate="print"/>
          <a:stretch>
            <a:fillRect/>
          </a:stretch>
        </p:blipFill>
        <p:spPr>
          <a:xfrm>
            <a:off x="0" y="0"/>
            <a:ext cx="9144000" cy="6858000"/>
          </a:xfrm>
        </p:spPr>
      </p:pic>
      <p:pic>
        <p:nvPicPr>
          <p:cNvPr id="5" name="4 - Εικόνα" descr="αρχείο λήψης (2).jpg"/>
          <p:cNvPicPr>
            <a:picLocks noChangeAspect="1"/>
          </p:cNvPicPr>
          <p:nvPr/>
        </p:nvPicPr>
        <p:blipFill>
          <a:blip r:embed="rId3" cstate="print"/>
          <a:srcRect l="21053" t="7692" r="21053" b="5128"/>
          <a:stretch>
            <a:fillRect/>
          </a:stretch>
        </p:blipFill>
        <p:spPr>
          <a:xfrm>
            <a:off x="4000496" y="2285992"/>
            <a:ext cx="1285852" cy="1987226"/>
          </a:xfrm>
          <a:prstGeom prst="rect">
            <a:avLst/>
          </a:prstGeom>
          <a:ln>
            <a:noFill/>
          </a:ln>
          <a:effectLst>
            <a:softEdge rad="112500"/>
          </a:effectLst>
        </p:spPr>
      </p:pic>
      <p:sp>
        <p:nvSpPr>
          <p:cNvPr id="6" name="5 - Επεξήγηση με παραλληλόγραμμο"/>
          <p:cNvSpPr/>
          <p:nvPr/>
        </p:nvSpPr>
        <p:spPr>
          <a:xfrm>
            <a:off x="3929058" y="785794"/>
            <a:ext cx="2143140" cy="1214446"/>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 Είμαι πολύ στενοχωρημένος !</a:t>
            </a:r>
            <a:endParaRPr lang="el-GR" dirty="0">
              <a:solidFill>
                <a:schemeClr val="tx1"/>
              </a:solidFill>
            </a:endParaRPr>
          </a:p>
        </p:txBody>
      </p:sp>
      <p:sp>
        <p:nvSpPr>
          <p:cNvPr id="7" name="6 - Διάγραμμα ροής: Εξαγωγή"/>
          <p:cNvSpPr/>
          <p:nvPr/>
        </p:nvSpPr>
        <p:spPr>
          <a:xfrm flipH="1">
            <a:off x="4429124" y="2928934"/>
            <a:ext cx="117156" cy="7143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Ισοσκελές τρίγωνο"/>
          <p:cNvSpPr/>
          <p:nvPr/>
        </p:nvSpPr>
        <p:spPr>
          <a:xfrm>
            <a:off x="4786314" y="2928934"/>
            <a:ext cx="71438" cy="714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 (3).jpg"/>
          <p:cNvPicPr>
            <a:picLocks noGrp="1" noChangeAspect="1"/>
          </p:cNvPicPr>
          <p:nvPr>
            <p:ph idx="1"/>
          </p:nvPr>
        </p:nvPicPr>
        <p:blipFill>
          <a:blip r:embed="rId2" cstate="print"/>
          <a:stretch>
            <a:fillRect/>
          </a:stretch>
        </p:blipFill>
        <p:spPr>
          <a:xfrm>
            <a:off x="0" y="0"/>
            <a:ext cx="9144000" cy="6858000"/>
          </a:xfrm>
        </p:spPr>
      </p:pic>
      <p:pic>
        <p:nvPicPr>
          <p:cNvPr id="5" name="4 - Εικόνα" descr="αρχείο λήψης (2).jpg"/>
          <p:cNvPicPr>
            <a:picLocks noChangeAspect="1"/>
          </p:cNvPicPr>
          <p:nvPr/>
        </p:nvPicPr>
        <p:blipFill>
          <a:blip r:embed="rId3" cstate="print"/>
          <a:srcRect l="21053" t="7692" r="21053" b="5128"/>
          <a:stretch>
            <a:fillRect/>
          </a:stretch>
        </p:blipFill>
        <p:spPr>
          <a:xfrm>
            <a:off x="4000496" y="2285992"/>
            <a:ext cx="1285852" cy="1987226"/>
          </a:xfrm>
          <a:prstGeom prst="rect">
            <a:avLst/>
          </a:prstGeom>
          <a:ln>
            <a:noFill/>
          </a:ln>
          <a:effectLst>
            <a:softEdge rad="112500"/>
          </a:effectLst>
        </p:spPr>
      </p:pic>
      <p:sp>
        <p:nvSpPr>
          <p:cNvPr id="7" name="6 - Διάγραμμα ροής: Εξαγωγή"/>
          <p:cNvSpPr/>
          <p:nvPr/>
        </p:nvSpPr>
        <p:spPr>
          <a:xfrm flipH="1">
            <a:off x="4429124" y="2928934"/>
            <a:ext cx="117156" cy="7143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Ισοσκελές τρίγωνο"/>
          <p:cNvSpPr/>
          <p:nvPr/>
        </p:nvSpPr>
        <p:spPr>
          <a:xfrm>
            <a:off x="4786314" y="2928934"/>
            <a:ext cx="71438" cy="714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Επεξήγηση με αριστερό βέλος"/>
          <p:cNvSpPr/>
          <p:nvPr/>
        </p:nvSpPr>
        <p:spPr>
          <a:xfrm>
            <a:off x="0" y="1571612"/>
            <a:ext cx="3143240" cy="1571636"/>
          </a:xfrm>
          <a:prstGeom prst="leftArrowCallout">
            <a:avLst>
              <a:gd name="adj1" fmla="val 34132"/>
              <a:gd name="adj2" fmla="val 18829"/>
              <a:gd name="adj3" fmla="val 69077"/>
              <a:gd name="adj4" fmla="val 64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ysClr val="windowText" lastClr="000000"/>
                </a:solidFill>
              </a:rPr>
              <a:t>Έλα Κωστάκη να φας !</a:t>
            </a:r>
            <a:endParaRPr lang="el-GR" dirty="0">
              <a:solidFill>
                <a:sysClr val="windowText" lastClr="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883</Words>
  <Application>Microsoft Office PowerPoint</Application>
  <PresentationFormat>Προβολή στην οθόνη (4:3)</PresentationFormat>
  <Paragraphs>102</Paragraphs>
  <Slides>44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ΑΠΌ ΤΟΥΣ ΜΑΘΗΤΕΣ ΤΟΥ ΣΤ1</vt:lpstr>
      <vt:lpstr>Η</vt:lpstr>
      <vt:lpstr>Ηγγγ</vt:lpstr>
      <vt:lpstr>Η</vt:lpstr>
      <vt:lpstr>Η</vt:lpstr>
      <vt:lpstr>Η</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ΑΠΌ ΤΟΥΣ ΜΑΘΗΤΕΣ ΤΟΥ ΣΤ1</vt:lpstr>
      <vt:lpstr>Διαφάνεια 18</vt:lpstr>
      <vt:lpstr>Διαφάνεια 19</vt:lpstr>
      <vt:lpstr>Διαφάνεια 20</vt:lpstr>
      <vt:lpstr>Διαφάνεια 21</vt:lpstr>
      <vt:lpstr>Διαφάνεια 22</vt:lpstr>
      <vt:lpstr>Διαφάνεια 23</vt:lpstr>
      <vt:lpstr>Διαφάνεια 24</vt:lpstr>
      <vt:lpstr>ΑΠΌ ΤΙΣ ΜΑΘΗΤΡΙΕΣ ΤΟΥ ΣΤ1</vt:lpstr>
      <vt:lpstr>Διαφάνεια 26</vt:lpstr>
      <vt:lpstr>Διαφάνεια 27</vt:lpstr>
      <vt:lpstr>ΑΠΌ ΤΟΥΣ ΜΑΘΗΤΕΣ ΤΟΥ ΣΤ1</vt:lpstr>
      <vt:lpstr>Διαφάνεια 29</vt:lpstr>
      <vt:lpstr>Διαφάνεια 30</vt:lpstr>
      <vt:lpstr>Διαφάνεια 31</vt:lpstr>
      <vt:lpstr>ΑΠΌ ΤΙΣ ΜΑΘΗΤΡΙΕΣ ΤΟΥ ΣΤ1 </vt:lpstr>
      <vt:lpstr>Διαφάνεια 33</vt:lpstr>
      <vt:lpstr>Διαφάνεια 34</vt:lpstr>
      <vt:lpstr>Διαφάνεια 35</vt:lpstr>
      <vt:lpstr>Διαφάνεια 36</vt:lpstr>
      <vt:lpstr>Από τις μαθήτριες του 7ου Δημοτικού Σχολειού Κατερίνης </vt:lpstr>
      <vt:lpstr> </vt:lpstr>
      <vt:lpstr>Eθισμός στα Μέσα Κοινωνικής Δικτύωσης </vt:lpstr>
      <vt:lpstr>Οι  Shelfies στα Social media</vt:lpstr>
      <vt:lpstr>Ταύτιση με ψεύτικα προφίλ </vt:lpstr>
      <vt:lpstr>Επιρροή από τα Μέσα Κοινωνικής Δικτύωσης </vt:lpstr>
      <vt:lpstr>ΚΟΛΑΖ  ΑΠΌ ΤΙΣ ΜΑΘΗΤΡΙΕΣ ΤΟΥ ΣΤ1</vt:lpstr>
      <vt:lpstr>Διαφάνεια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Student</dc:creator>
  <cp:lastModifiedBy>ΒΟΥΛΑ</cp:lastModifiedBy>
  <cp:revision>28</cp:revision>
  <dcterms:created xsi:type="dcterms:W3CDTF">2019-11-28T09:57:42Z</dcterms:created>
  <dcterms:modified xsi:type="dcterms:W3CDTF">2019-12-11T19:55:50Z</dcterms:modified>
</cp:coreProperties>
</file>