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68" d="100"/>
          <a:sy n="68" d="100"/>
        </p:scale>
        <p:origin x="92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8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350F7F-53C3-4A8B-93FD-8ED0C644263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69F585-A65B-4DDC-9761-05A65EF6C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992" y="20458"/>
            <a:ext cx="90946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Ψηφιακός </a:t>
            </a:r>
            <a:r>
              <a:rPr lang="el-G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Πολίτης</a:t>
            </a:r>
          </a:p>
          <a:p>
            <a:pPr algn="ctr"/>
            <a:r>
              <a:rPr lang="el-G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Απόστολος </a:t>
            </a:r>
            <a:r>
              <a:rPr lang="el-GR" sz="5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Καρναβας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19745" y="1725969"/>
            <a:ext cx="3565237" cy="2161309"/>
            <a:chOff x="2119745" y="1725969"/>
            <a:chExt cx="3565237" cy="2161309"/>
          </a:xfrm>
        </p:grpSpPr>
        <p:grpSp>
          <p:nvGrpSpPr>
            <p:cNvPr id="14" name="Group 13"/>
            <p:cNvGrpSpPr/>
            <p:nvPr/>
          </p:nvGrpSpPr>
          <p:grpSpPr>
            <a:xfrm>
              <a:off x="2119745" y="1725969"/>
              <a:ext cx="3565237" cy="2161309"/>
              <a:chOff x="2119745" y="1725969"/>
              <a:chExt cx="3565237" cy="2161309"/>
            </a:xfrm>
          </p:grpSpPr>
          <p:sp>
            <p:nvSpPr>
              <p:cNvPr id="3" name="Rounded Rectangle 2">
                <a:hlinkClick r:id="rId2" action="ppaction://hlinksldjump"/>
              </p:cNvPr>
              <p:cNvSpPr/>
              <p:nvPr/>
            </p:nvSpPr>
            <p:spPr>
              <a:xfrm>
                <a:off x="2119745" y="1725969"/>
                <a:ext cx="3565237" cy="2161309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86544" y="1902144"/>
                <a:ext cx="1431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Ασφάλεια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831" y="2475574"/>
              <a:ext cx="817062" cy="117987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546107" y="1687144"/>
            <a:ext cx="3565237" cy="2200134"/>
            <a:chOff x="7546107" y="1687144"/>
            <a:chExt cx="3565237" cy="2200134"/>
          </a:xfrm>
        </p:grpSpPr>
        <p:grpSp>
          <p:nvGrpSpPr>
            <p:cNvPr id="15" name="Group 14"/>
            <p:cNvGrpSpPr/>
            <p:nvPr/>
          </p:nvGrpSpPr>
          <p:grpSpPr>
            <a:xfrm>
              <a:off x="7546107" y="1687144"/>
              <a:ext cx="3565237" cy="2161309"/>
              <a:chOff x="7546109" y="1687144"/>
              <a:chExt cx="3565237" cy="2161309"/>
            </a:xfrm>
          </p:grpSpPr>
          <p:sp>
            <p:nvSpPr>
              <p:cNvPr id="7" name="Rounded Rectangle 6">
                <a:hlinkClick r:id="rId4" action="ppaction://hlinksldjump"/>
              </p:cNvPr>
              <p:cNvSpPr/>
              <p:nvPr/>
            </p:nvSpPr>
            <p:spPr>
              <a:xfrm>
                <a:off x="7546109" y="1687144"/>
                <a:ext cx="3565237" cy="2161309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06690" y="2207180"/>
                <a:ext cx="1644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err="1" smtClean="0"/>
                  <a:t>Ιδιωτικότητα</a:t>
                </a:r>
                <a:endParaRPr lang="en-US" dirty="0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4495" y="2398820"/>
              <a:ext cx="1488458" cy="14884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119745" y="4438072"/>
            <a:ext cx="3565237" cy="2161309"/>
            <a:chOff x="2119744" y="4438071"/>
            <a:chExt cx="3565237" cy="2161309"/>
          </a:xfrm>
        </p:grpSpPr>
        <p:grpSp>
          <p:nvGrpSpPr>
            <p:cNvPr id="17" name="Group 16"/>
            <p:cNvGrpSpPr/>
            <p:nvPr/>
          </p:nvGrpSpPr>
          <p:grpSpPr>
            <a:xfrm>
              <a:off x="2119744" y="4438071"/>
              <a:ext cx="3565237" cy="2161309"/>
              <a:chOff x="2119744" y="4438071"/>
              <a:chExt cx="3565237" cy="2161309"/>
            </a:xfrm>
          </p:grpSpPr>
          <p:sp>
            <p:nvSpPr>
              <p:cNvPr id="6" name="Rounded Rectangle 5">
                <a:hlinkClick r:id="rId6" action="ppaction://hlinksldjump"/>
              </p:cNvPr>
              <p:cNvSpPr/>
              <p:nvPr/>
            </p:nvSpPr>
            <p:spPr>
              <a:xfrm>
                <a:off x="2119744" y="4438071"/>
                <a:ext cx="3565237" cy="2161309"/>
              </a:xfrm>
              <a:prstGeom prst="round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46543" y="4806416"/>
                <a:ext cx="2170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Συμπεριφορά</a:t>
                </a:r>
                <a:endParaRPr lang="en-US" dirty="0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231" y="5175748"/>
              <a:ext cx="1570906" cy="132365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703127" y="4438072"/>
            <a:ext cx="3565237" cy="2161309"/>
            <a:chOff x="7703127" y="4438072"/>
            <a:chExt cx="3565237" cy="2161309"/>
          </a:xfrm>
        </p:grpSpPr>
        <p:sp>
          <p:nvSpPr>
            <p:cNvPr id="5" name="Rounded Rectangle 4">
              <a:hlinkClick r:id="rId8" action="ppaction://hlinksldjump"/>
            </p:cNvPr>
            <p:cNvSpPr/>
            <p:nvPr/>
          </p:nvSpPr>
          <p:spPr>
            <a:xfrm>
              <a:off x="7703127" y="4438072"/>
              <a:ext cx="3565237" cy="2161309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39915" y="4806416"/>
              <a:ext cx="1902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Αντιμετώπιση</a:t>
              </a:r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887" y="5102893"/>
              <a:ext cx="1095715" cy="144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8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184" y="325464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Ασφάλεια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52" y="116985"/>
            <a:ext cx="817062" cy="1179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020" y="1344565"/>
            <a:ext cx="1099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Πρέπει να χρησιμοποιούμε διαφορετικά </a:t>
            </a:r>
            <a:r>
              <a:rPr lang="en-US" dirty="0" smtClean="0"/>
              <a:t>passwords </a:t>
            </a:r>
            <a:r>
              <a:rPr lang="el-GR" dirty="0" smtClean="0"/>
              <a:t>και να τα ανανεώνουμε συχνά για να μη μπορούν να μπαίνουν  στον λογαριασμό μας και  να μας παίρνουν τα στοιχεία μας</a:t>
            </a:r>
            <a:r>
              <a:rPr lang="en-US" dirty="0" smtClean="0"/>
              <a:t>.</a:t>
            </a:r>
            <a:r>
              <a:rPr lang="el-GR" dirty="0" smtClean="0"/>
              <a:t> Επίσης είναι καλό να μην χρησιμοποιούμε παντού το ίδιο </a:t>
            </a:r>
            <a:r>
              <a:rPr lang="en-US" dirty="0" smtClean="0"/>
              <a:t>password </a:t>
            </a:r>
            <a:r>
              <a:rPr lang="el-GR" dirty="0" smtClean="0"/>
              <a:t>για να μένει ασφαλής ο λογαριασμός μας. Ακόμα δεν πρέπει σε καμία περίπτωση  να δανείσουμε ή να δώσουμε το </a:t>
            </a:r>
            <a:r>
              <a:rPr lang="en-US" dirty="0" smtClean="0"/>
              <a:t>password </a:t>
            </a:r>
            <a:r>
              <a:rPr lang="el-GR" dirty="0" smtClean="0"/>
              <a:t>μας σε άλλους ανθρώπους!!!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686">
            <a:off x="10026409" y="1090955"/>
            <a:ext cx="2770908" cy="2770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020" y="2779164"/>
            <a:ext cx="800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Όμως τα παραπάνω μέτρα δεν είναι επαρκή για την προστασία του υπολογιστή μας. Πρέπει να έχουμε ένα καλό </a:t>
            </a:r>
            <a:r>
              <a:rPr lang="en-US" dirty="0" smtClean="0"/>
              <a:t>antivirus</a:t>
            </a:r>
            <a:r>
              <a:rPr lang="el-GR" dirty="0" smtClean="0"/>
              <a:t> για την προστασία του υπολογιστή μας</a:t>
            </a:r>
            <a:r>
              <a:rPr lang="en-US" dirty="0" smtClean="0"/>
              <a:t> </a:t>
            </a:r>
            <a:r>
              <a:rPr lang="el-GR" dirty="0" smtClean="0"/>
              <a:t>και πρέπει να </a:t>
            </a:r>
            <a:r>
              <a:rPr lang="el-GR" dirty="0"/>
              <a:t>τ</a:t>
            </a:r>
            <a:r>
              <a:rPr lang="el-GR" dirty="0" smtClean="0"/>
              <a:t>ο ενημερώνουμε συχνά και τακτικά για την σωστή λειτουργικότητα  του 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272">
            <a:off x="7978031" y="2576594"/>
            <a:ext cx="2255401" cy="18343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4036" y="3979493"/>
            <a:ext cx="533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ΠΡΟΣΟΧΗ! Δεν κάνουμε εγκατάσταση προγραμμάτων που δεν ξέρουμε τον κατασκευαστή ή την προέλευσή τους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92">
            <a:off x="4628769" y="3746961"/>
            <a:ext cx="1864302" cy="199390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4036" y="4902823"/>
            <a:ext cx="368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Δεν κάνουμε </a:t>
            </a:r>
            <a:r>
              <a:rPr lang="en-US" dirty="0" smtClean="0"/>
              <a:t>register </a:t>
            </a:r>
            <a:r>
              <a:rPr lang="el-GR" dirty="0" smtClean="0"/>
              <a:t>σε άγνωστα και ύποπτα </a:t>
            </a:r>
            <a:r>
              <a:rPr lang="en-US" dirty="0" smtClean="0"/>
              <a:t>sites </a:t>
            </a:r>
            <a:r>
              <a:rPr lang="el-GR" dirty="0" smtClean="0"/>
              <a:t>που έχουν κατηγορηθεί στο παρελθόν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398">
            <a:off x="3100690" y="5348069"/>
            <a:ext cx="3088653" cy="1317612"/>
          </a:xfrm>
          <a:prstGeom prst="rect">
            <a:avLst/>
          </a:prstGeom>
        </p:spPr>
      </p:pic>
      <p:sp>
        <p:nvSpPr>
          <p:cNvPr id="40" name="Action Button: Return 39">
            <a:hlinkClick r:id="rId7" action="ppaction://hlinksldjump" highlightClick="1"/>
          </p:cNvPr>
          <p:cNvSpPr/>
          <p:nvPr/>
        </p:nvSpPr>
        <p:spPr>
          <a:xfrm>
            <a:off x="10890655" y="558194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3665" y="0"/>
            <a:ext cx="4304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Ιδιωτικότητα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43" y="-150416"/>
            <a:ext cx="1488458" cy="1488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318" y="1073746"/>
            <a:ext cx="498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Δεν δίνουμε προσωπικά μας στοιχεία σε αγνώστους (Αριθμούς τηλεφώνων, διεύθυνση κατοικίας, </a:t>
            </a:r>
            <a:r>
              <a:rPr lang="el-GR" dirty="0" err="1" smtClean="0"/>
              <a:t>κ.α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17">
            <a:off x="4978336" y="887466"/>
            <a:ext cx="1421301" cy="1248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318" y="2099860"/>
            <a:ext cx="963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Καλό θα ήταν να προσέχουμε τι ανεβάζουμε στα Μέσα Κοινωνικής Δικτύωσης (Δεν ανεβάζουμε φωτογραφίες-βίντεο με πρόσωπα). Επίσης σημαντικό είναι να αλλάξουμε  τις ρυθμίσεις για το ποιος και τι θα βλέπει τις αναρτήσεις μας.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86487" y="3085598"/>
            <a:ext cx="5068348" cy="3810100"/>
            <a:chOff x="2903837" y="4351948"/>
            <a:chExt cx="3651552" cy="26809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7" y="4351948"/>
              <a:ext cx="3651552" cy="26809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812003" y="4514346"/>
              <a:ext cx="135639" cy="1795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7642" y="4540617"/>
              <a:ext cx="470263" cy="10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ction Button: Return 11">
            <a:hlinkClick r:id="rId5" action="ppaction://hlinksldjump" highlightClick="1"/>
          </p:cNvPr>
          <p:cNvSpPr/>
          <p:nvPr/>
        </p:nvSpPr>
        <p:spPr>
          <a:xfrm>
            <a:off x="10890655" y="558194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3641" y="-115499"/>
            <a:ext cx="4657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Συμπεριφορά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69" y="81235"/>
            <a:ext cx="1570906" cy="1323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23" y="1601623"/>
            <a:ext cx="9849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Πρέπει να είμαστε ευγενικοί με τους διαδικτυακούς μας συμπαίκτες  και να προσπαθούμε να αποφεύγουμε τους διαπληκτισμούς που θα μας φέρουν σε θέση να προσβάλλουμε ή να βρίσουμε άλλους «Ψηφιακούς Πολίτες»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773">
            <a:off x="10722342" y="1696995"/>
            <a:ext cx="1417254" cy="704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023" y="2721687"/>
            <a:ext cx="8483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Καλό θα ήταν να προσέχουμε τι γράφουμε στα Μέσα Κοινωνικής Δικτύωσης γιατί  τα στοιχεία αποθηκεύονται στον κεντρικό </a:t>
            </a:r>
            <a:r>
              <a:rPr lang="en-US" dirty="0" smtClean="0"/>
              <a:t>server</a:t>
            </a:r>
            <a:r>
              <a:rPr lang="el-GR" dirty="0" smtClean="0"/>
              <a:t> και κατακρατούνται σαν ιστορικό-</a:t>
            </a:r>
            <a:r>
              <a:rPr lang="en-US" dirty="0" smtClean="0"/>
              <a:t>History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243">
            <a:off x="8378208" y="2360360"/>
            <a:ext cx="1570293" cy="1467394"/>
          </a:xfrm>
          <a:prstGeom prst="rect">
            <a:avLst/>
          </a:prstGeom>
        </p:spPr>
      </p:pic>
      <p:sp>
        <p:nvSpPr>
          <p:cNvPr id="8" name="Action Button: Return 7">
            <a:hlinkClick r:id="rId5" action="ppaction://hlinksldjump" highlightClick="1"/>
          </p:cNvPr>
          <p:cNvSpPr/>
          <p:nvPr/>
        </p:nvSpPr>
        <p:spPr>
          <a:xfrm>
            <a:off x="10890655" y="558194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Return 1">
            <a:hlinkClick r:id="rId2" action="ppaction://hlinksldjump" highlightClick="1"/>
          </p:cNvPr>
          <p:cNvSpPr/>
          <p:nvPr/>
        </p:nvSpPr>
        <p:spPr>
          <a:xfrm>
            <a:off x="10890655" y="558194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77782" y="-10264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Αντιμετώπιση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84" y="-10264"/>
            <a:ext cx="1095715" cy="1489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"/>
          <a:stretch/>
        </p:blipFill>
        <p:spPr>
          <a:xfrm rot="21256347">
            <a:off x="5353308" y="3214769"/>
            <a:ext cx="2946789" cy="2967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96769"/>
              </a:clrFrom>
              <a:clrTo>
                <a:srgbClr val="E967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978">
            <a:off x="7839409" y="2074139"/>
            <a:ext cx="3351747" cy="3351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2955">
            <a:off x="1859877" y="3206305"/>
            <a:ext cx="2864824" cy="273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0013" y="1042963"/>
            <a:ext cx="717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dirty="0" smtClean="0"/>
              <a:t>Καθώς με τη</a:t>
            </a:r>
            <a:r>
              <a:rPr lang="el-GR" dirty="0"/>
              <a:t>ν</a:t>
            </a:r>
            <a:r>
              <a:rPr lang="el-GR" dirty="0" smtClean="0"/>
              <a:t> ενασχόληση μας με το διαδίκτυο πρέπει να προετοιμαστούμε και ψυχικά για να αντιμετωπίσουμε το κάθε είδους </a:t>
            </a:r>
            <a:r>
              <a:rPr lang="en-US" dirty="0" smtClean="0"/>
              <a:t>bulling</a:t>
            </a:r>
            <a:r>
              <a:rPr lang="el-GR" dirty="0" smtClean="0"/>
              <a:t>(Το διαδικτυακό </a:t>
            </a:r>
            <a:r>
              <a:rPr lang="en-US" dirty="0" smtClean="0"/>
              <a:t>bulling </a:t>
            </a:r>
            <a:r>
              <a:rPr lang="el-GR" dirty="0" smtClean="0"/>
              <a:t>ονομάζεται </a:t>
            </a:r>
            <a:r>
              <a:rPr lang="en-US" dirty="0" smtClean="0"/>
              <a:t>Cyberbullying) </a:t>
            </a:r>
            <a:r>
              <a:rPr lang="el-GR" dirty="0" smtClean="0"/>
              <a:t>που θα βρεθεί μπροστά μας</a:t>
            </a:r>
            <a:r>
              <a:rPr lang="en-US" dirty="0" smtClean="0"/>
              <a:t>.</a:t>
            </a:r>
            <a:r>
              <a:rPr lang="el-GR" dirty="0" smtClean="0"/>
              <a:t> Με την πρώτη ενόχληση πρέπει να ενημερώσουμε τους γονείς μας αμέσως, για να μας βοηθήσουν επί του θέματος και να μας δώσουν μερικές συμβουλές για το πως να το αντιμετωπίσουμε!</a:t>
            </a:r>
            <a:endParaRPr lang="en-US" dirty="0"/>
          </a:p>
        </p:txBody>
      </p:sp>
      <p:sp>
        <p:nvSpPr>
          <p:cNvPr id="11" name="Smiley Face 10">
            <a:hlinkClick r:id="rId7" action="ppaction://hlinksldjump"/>
          </p:cNvPr>
          <p:cNvSpPr/>
          <p:nvPr/>
        </p:nvSpPr>
        <p:spPr>
          <a:xfrm>
            <a:off x="4733051" y="5581944"/>
            <a:ext cx="1105988" cy="1225046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695"/>
            <a:ext cx="11800113" cy="6855305"/>
          </a:xfrm>
          <a:prstGeom prst="rect">
            <a:avLst/>
          </a:prstGeom>
        </p:spPr>
      </p:pic>
      <p:sp>
        <p:nvSpPr>
          <p:cNvPr id="9" name="Action Button: Return 8">
            <a:hlinkClick r:id="rId3" action="ppaction://hlinksldjump" highlightClick="1"/>
          </p:cNvPr>
          <p:cNvSpPr/>
          <p:nvPr/>
        </p:nvSpPr>
        <p:spPr>
          <a:xfrm>
            <a:off x="5579145" y="6078583"/>
            <a:ext cx="612649" cy="676406"/>
          </a:xfrm>
          <a:prstGeom prst="actionButtonReturn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267</TotalTime>
  <Words>313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Thomas Bakalakos</cp:lastModifiedBy>
  <cp:revision>23</cp:revision>
  <dcterms:created xsi:type="dcterms:W3CDTF">2021-01-20T17:09:12Z</dcterms:created>
  <dcterms:modified xsi:type="dcterms:W3CDTF">2021-01-21T08:39:37Z</dcterms:modified>
</cp:coreProperties>
</file>