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016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4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47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7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381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89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22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526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879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16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08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731B-63DC-4D6E-B6D5-20AA5A7C7C85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F25EB-6B9B-4480-B829-5AEFD91A6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397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aferinternet4kids.gr/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381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315" y="1648710"/>
            <a:ext cx="10296764" cy="2314066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ΑΣΦΑΛΕΙΑ ΣΤΟ ΔΙΑΔΙΚΤΥΟ</a:t>
            </a:r>
            <a:br>
              <a:rPr lang="el-GR" dirty="0"/>
            </a:b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38" y="0"/>
            <a:ext cx="2129124" cy="16129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" y="6282043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497994" y="5391763"/>
            <a:ext cx="4567410" cy="8402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>
                <a:solidFill>
                  <a:srgbClr val="002060"/>
                </a:solidFill>
              </a:rPr>
              <a:t>Εργασία από το μαθητή της Ε΄ τάξης </a:t>
            </a:r>
            <a:r>
              <a:rPr lang="el-GR" sz="2000" b="1">
                <a:solidFill>
                  <a:srgbClr val="002060"/>
                </a:solidFill>
              </a:rPr>
              <a:t>: </a:t>
            </a:r>
          </a:p>
          <a:p>
            <a:r>
              <a:rPr lang="el-GR" sz="2000" b="1">
                <a:solidFill>
                  <a:srgbClr val="002060"/>
                </a:solidFill>
              </a:rPr>
              <a:t>Γ. </a:t>
            </a:r>
            <a:r>
              <a:rPr lang="el-GR" sz="2000" b="1" dirty="0">
                <a:solidFill>
                  <a:srgbClr val="002060"/>
                </a:solidFill>
              </a:rPr>
              <a:t>Νότα</a:t>
            </a:r>
            <a:endParaRPr lang="el-GR" sz="2000" dirty="0">
              <a:solidFill>
                <a:srgbClr val="002060"/>
              </a:solidFill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A6A2E13A-FF23-4113-BACA-21BFA9BD9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292" y="3429000"/>
            <a:ext cx="2527416" cy="1612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2567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>
            <a:extLst>
              <a:ext uri="{FF2B5EF4-FFF2-40B4-BE49-F238E27FC236}">
                <a16:creationId xmlns:a16="http://schemas.microsoft.com/office/drawing/2014/main" id="{D93FD027-3D5E-48AB-91DA-C6B494BC3E1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75" b="99371" l="0" r="97951">
                        <a14:foregroundMark x1="40984" y1="10692" x2="47951" y2="22013"/>
                        <a14:foregroundMark x1="80328" y1="35535" x2="97131" y2="43396"/>
                        <a14:foregroundMark x1="37295" y1="89937" x2="77869" y2="946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45686" y="554891"/>
            <a:ext cx="2337786" cy="272258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4976" y="1075966"/>
            <a:ext cx="10515600" cy="840220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ΘΕΤΙΚΑ ΤΟΥ ΔΙΑΔΙΚΤΥΟΥ – ΑΣΦΑΛΕΙΑ ΣΤΟ ΔΙΑΔΙΚΤΥΟ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245" y="1942918"/>
            <a:ext cx="8647740" cy="4123908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  <a:r>
              <a:rPr lang="el-GR" sz="2400" dirty="0">
                <a:solidFill>
                  <a:srgbClr val="002060"/>
                </a:solidFill>
              </a:rPr>
              <a:t>Το </a:t>
            </a:r>
            <a:r>
              <a:rPr lang="el-GR" sz="2400" b="1" dirty="0">
                <a:solidFill>
                  <a:srgbClr val="002060"/>
                </a:solidFill>
              </a:rPr>
              <a:t>διαδίκτυο</a:t>
            </a:r>
            <a:r>
              <a:rPr lang="el-GR" sz="2400" dirty="0">
                <a:solidFill>
                  <a:srgbClr val="002060"/>
                </a:solidFill>
              </a:rPr>
              <a:t> είναι ένα </a:t>
            </a:r>
            <a:r>
              <a:rPr lang="el-GR" sz="2400" b="1" dirty="0">
                <a:solidFill>
                  <a:srgbClr val="002060"/>
                </a:solidFill>
              </a:rPr>
              <a:t>χρήσιμο εργαλείο</a:t>
            </a:r>
            <a:r>
              <a:rPr lang="el-GR" sz="2400" dirty="0">
                <a:solidFill>
                  <a:srgbClr val="002060"/>
                </a:solidFill>
              </a:rPr>
              <a:t>! Χρησιμοποιώντας το σωστά διευκολύνει την ζωή μας! </a:t>
            </a:r>
          </a:p>
          <a:p>
            <a:pPr marL="0" indent="0" algn="just">
              <a:buNone/>
            </a:pP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  <a:r>
              <a:rPr lang="el-GR" sz="2400" dirty="0">
                <a:solidFill>
                  <a:srgbClr val="002060"/>
                </a:solidFill>
              </a:rPr>
              <a:t>Μπορούμε να βρούμε πληροφορίες για θέματα της καθημερινότητας μας! </a:t>
            </a:r>
            <a:r>
              <a:rPr lang="el-GR" sz="2400" b="1" dirty="0">
                <a:solidFill>
                  <a:srgbClr val="002060"/>
                </a:solidFill>
              </a:rPr>
              <a:t>Ενημερωνόμαστε</a:t>
            </a:r>
            <a:r>
              <a:rPr lang="el-GR" sz="2400" dirty="0">
                <a:solidFill>
                  <a:srgbClr val="002060"/>
                </a:solidFill>
              </a:rPr>
              <a:t> από </a:t>
            </a:r>
            <a:r>
              <a:rPr lang="el-GR" sz="2400" b="1" dirty="0">
                <a:solidFill>
                  <a:srgbClr val="002060"/>
                </a:solidFill>
              </a:rPr>
              <a:t>αξιόπιστες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σελίδες</a:t>
            </a:r>
            <a:r>
              <a:rPr lang="el-GR" sz="2400" dirty="0">
                <a:solidFill>
                  <a:srgbClr val="002060"/>
                </a:solidFill>
              </a:rPr>
              <a:t> για τα </a:t>
            </a:r>
            <a:r>
              <a:rPr lang="el-GR" sz="2400" b="1" dirty="0">
                <a:solidFill>
                  <a:srgbClr val="002060"/>
                </a:solidFill>
              </a:rPr>
              <a:t>νέα</a:t>
            </a:r>
            <a:r>
              <a:rPr lang="el-GR" sz="2400" dirty="0">
                <a:solidFill>
                  <a:srgbClr val="002060"/>
                </a:solidFill>
              </a:rPr>
              <a:t> στην Ελλάδα και όλο τον κόσμο.</a:t>
            </a:r>
          </a:p>
          <a:p>
            <a:pPr marL="0" indent="0" algn="just">
              <a:buNone/>
            </a:pP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  <a:r>
              <a:rPr lang="el-GR" sz="2400" dirty="0">
                <a:solidFill>
                  <a:srgbClr val="002060"/>
                </a:solidFill>
              </a:rPr>
              <a:t>Βοηθάει στην </a:t>
            </a:r>
            <a:r>
              <a:rPr lang="el-GR" sz="2400" b="1" dirty="0">
                <a:solidFill>
                  <a:srgbClr val="002060"/>
                </a:solidFill>
              </a:rPr>
              <a:t>απόκτηση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γνώσεων</a:t>
            </a:r>
            <a:r>
              <a:rPr lang="el-GR" sz="2400" dirty="0">
                <a:solidFill>
                  <a:srgbClr val="002060"/>
                </a:solidFill>
              </a:rPr>
              <a:t> και στην </a:t>
            </a:r>
            <a:r>
              <a:rPr lang="el-GR" sz="2400" b="1" dirty="0">
                <a:solidFill>
                  <a:srgbClr val="002060"/>
                </a:solidFill>
              </a:rPr>
              <a:t>εξάσκηση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δεξιοτήτων</a:t>
            </a:r>
            <a:r>
              <a:rPr lang="el-GR" sz="2400" dirty="0">
                <a:solidFill>
                  <a:srgbClr val="002060"/>
                </a:solidFill>
              </a:rPr>
              <a:t>. Οι μαθητές μπορούν να συμμετέχουν σε </a:t>
            </a:r>
            <a:r>
              <a:rPr lang="el-GR" sz="2400" b="1" dirty="0">
                <a:solidFill>
                  <a:srgbClr val="002060"/>
                </a:solidFill>
              </a:rPr>
              <a:t>διαδικτυακά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μαθήματα</a:t>
            </a:r>
            <a:r>
              <a:rPr lang="el-GR" sz="2400" dirty="0">
                <a:solidFill>
                  <a:srgbClr val="002060"/>
                </a:solidFill>
              </a:rPr>
              <a:t> και σεμινάρια, να εξασκούνται στην </a:t>
            </a:r>
            <a:r>
              <a:rPr lang="el-GR" sz="2400" b="1" dirty="0">
                <a:solidFill>
                  <a:srgbClr val="002060"/>
                </a:solidFill>
              </a:rPr>
              <a:t>εκμάθηση</a:t>
            </a:r>
            <a:r>
              <a:rPr lang="el-GR" sz="2400" dirty="0">
                <a:solidFill>
                  <a:srgbClr val="002060"/>
                </a:solidFill>
              </a:rPr>
              <a:t> ξένων γλωσσών και να </a:t>
            </a:r>
            <a:r>
              <a:rPr lang="el-GR" sz="2400" b="1" dirty="0">
                <a:solidFill>
                  <a:srgbClr val="002060"/>
                </a:solidFill>
              </a:rPr>
              <a:t>αναζητούν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πληροφορίες</a:t>
            </a:r>
            <a:r>
              <a:rPr lang="el-GR" sz="2400" dirty="0">
                <a:solidFill>
                  <a:srgbClr val="002060"/>
                </a:solidFill>
              </a:rPr>
              <a:t> σχετικά με τα μαθήματα τους. </a:t>
            </a:r>
          </a:p>
          <a:p>
            <a:pPr marL="0" indent="0" algn="just">
              <a:buNone/>
            </a:pP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  <a:r>
              <a:rPr lang="el-GR" sz="2400" dirty="0">
                <a:solidFill>
                  <a:srgbClr val="002060"/>
                </a:solidFill>
              </a:rPr>
              <a:t>Το διαδίκτυο είναι </a:t>
            </a:r>
            <a:r>
              <a:rPr lang="el-GR" sz="2400" b="1" dirty="0">
                <a:solidFill>
                  <a:srgbClr val="002060"/>
                </a:solidFill>
              </a:rPr>
              <a:t>χρήσιμο</a:t>
            </a:r>
            <a:r>
              <a:rPr lang="el-GR" sz="2400" dirty="0">
                <a:solidFill>
                  <a:srgbClr val="002060"/>
                </a:solidFill>
              </a:rPr>
              <a:t> επίσης γιατί μπορούμε να </a:t>
            </a:r>
            <a:r>
              <a:rPr lang="el-GR" sz="2400" b="1" dirty="0">
                <a:solidFill>
                  <a:srgbClr val="002060"/>
                </a:solidFill>
              </a:rPr>
              <a:t>ακούσουμε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μουσική</a:t>
            </a:r>
            <a:r>
              <a:rPr lang="el-GR" sz="2400" dirty="0">
                <a:solidFill>
                  <a:srgbClr val="002060"/>
                </a:solidFill>
              </a:rPr>
              <a:t>, να </a:t>
            </a:r>
            <a:r>
              <a:rPr lang="el-GR" sz="2400" b="1" dirty="0">
                <a:solidFill>
                  <a:srgbClr val="002060"/>
                </a:solidFill>
              </a:rPr>
              <a:t>παρακολουθήσουμε</a:t>
            </a:r>
            <a:r>
              <a:rPr lang="el-GR" sz="2400" dirty="0">
                <a:solidFill>
                  <a:srgbClr val="002060"/>
                </a:solidFill>
              </a:rPr>
              <a:t> μια </a:t>
            </a:r>
            <a:r>
              <a:rPr lang="el-GR" sz="2400" b="1" dirty="0">
                <a:solidFill>
                  <a:srgbClr val="002060"/>
                </a:solidFill>
              </a:rPr>
              <a:t>ταινία</a:t>
            </a:r>
            <a:r>
              <a:rPr lang="el-GR" sz="2400" dirty="0">
                <a:solidFill>
                  <a:srgbClr val="002060"/>
                </a:solidFill>
              </a:rPr>
              <a:t> ή μια </a:t>
            </a:r>
            <a:r>
              <a:rPr lang="el-GR" sz="2400" b="1" dirty="0">
                <a:solidFill>
                  <a:srgbClr val="002060"/>
                </a:solidFill>
              </a:rPr>
              <a:t>θεατρική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παράσταση</a:t>
            </a:r>
            <a:r>
              <a:rPr lang="el-GR" sz="2400" dirty="0">
                <a:solidFill>
                  <a:srgbClr val="002060"/>
                </a:solidFill>
              </a:rPr>
              <a:t> και να </a:t>
            </a:r>
            <a:r>
              <a:rPr lang="el-GR" sz="2400" b="1" dirty="0">
                <a:solidFill>
                  <a:srgbClr val="002060"/>
                </a:solidFill>
              </a:rPr>
              <a:t>παίξουμε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διασκεδαστικά</a:t>
            </a:r>
            <a:r>
              <a:rPr lang="el-GR" sz="2400" dirty="0">
                <a:solidFill>
                  <a:srgbClr val="002060"/>
                </a:solidFill>
              </a:rPr>
              <a:t> </a:t>
            </a:r>
            <a:r>
              <a:rPr lang="el-GR" sz="2400" b="1" dirty="0">
                <a:solidFill>
                  <a:srgbClr val="002060"/>
                </a:solidFill>
              </a:rPr>
              <a:t>παιχνίδια</a:t>
            </a:r>
            <a:r>
              <a:rPr lang="el-GR" sz="2400" dirty="0">
                <a:solidFill>
                  <a:srgbClr val="002060"/>
                </a:solidFill>
              </a:rPr>
              <a:t>! Για αυτό θα λέγαμε ότι είναι και ένα κομμάτι που μας προσφέρει </a:t>
            </a:r>
            <a:r>
              <a:rPr lang="el-GR" sz="2400" b="1" dirty="0">
                <a:solidFill>
                  <a:srgbClr val="002060"/>
                </a:solidFill>
              </a:rPr>
              <a:t>διασκέδαση</a:t>
            </a:r>
            <a:r>
              <a:rPr lang="el-GR" sz="2400" dirty="0">
                <a:solidFill>
                  <a:srgbClr val="002060"/>
                </a:solidFill>
              </a:rPr>
              <a:t> και </a:t>
            </a:r>
            <a:r>
              <a:rPr lang="el-GR" sz="2400" b="1" dirty="0">
                <a:solidFill>
                  <a:srgbClr val="002060"/>
                </a:solidFill>
              </a:rPr>
              <a:t>χαρά</a:t>
            </a:r>
            <a:r>
              <a:rPr lang="el-GR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endParaRPr lang="el-GR" sz="2600" dirty="0"/>
          </a:p>
          <a:p>
            <a:pPr algn="just"/>
            <a:endParaRPr lang="el-G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791" y="-27"/>
            <a:ext cx="1840417" cy="139425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" y="6282043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Εικόνα 1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978" y="3214480"/>
            <a:ext cx="2684016" cy="3067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677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95" y="1931274"/>
            <a:ext cx="9185564" cy="4128653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l-GR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l-GR" sz="2200" b="1" dirty="0">
                <a:solidFill>
                  <a:srgbClr val="002060"/>
                </a:solidFill>
              </a:rPr>
              <a:t>Δε</a:t>
            </a:r>
            <a:r>
              <a:rPr lang="el-GR" sz="2200" dirty="0">
                <a:solidFill>
                  <a:srgbClr val="002060"/>
                </a:solidFill>
              </a:rPr>
              <a:t>  </a:t>
            </a:r>
            <a:r>
              <a:rPr lang="el-GR" sz="2200" b="1" dirty="0">
                <a:solidFill>
                  <a:srgbClr val="002060"/>
                </a:solidFill>
              </a:rPr>
              <a:t>μοιραζόμαστε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προσωπικά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μας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στοιχεία</a:t>
            </a:r>
            <a:r>
              <a:rPr lang="el-GR" sz="2200" dirty="0">
                <a:solidFill>
                  <a:srgbClr val="002060"/>
                </a:solidFill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sz="2200" b="1" dirty="0">
                <a:solidFill>
                  <a:srgbClr val="002060"/>
                </a:solidFill>
              </a:rPr>
              <a:t>Δε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συνομιλούμε</a:t>
            </a:r>
            <a:r>
              <a:rPr lang="el-GR" sz="2200" dirty="0">
                <a:solidFill>
                  <a:srgbClr val="002060"/>
                </a:solidFill>
              </a:rPr>
              <a:t> με ανθρώπους </a:t>
            </a:r>
            <a:r>
              <a:rPr lang="el-GR" sz="2200" b="1" dirty="0">
                <a:solidFill>
                  <a:srgbClr val="002060"/>
                </a:solidFill>
              </a:rPr>
              <a:t>που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δε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γνωρίζουμε</a:t>
            </a:r>
            <a:r>
              <a:rPr lang="el-GR" sz="2200" dirty="0">
                <a:solidFill>
                  <a:srgbClr val="002060"/>
                </a:solidFill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sz="2200" b="1" dirty="0">
                <a:solidFill>
                  <a:srgbClr val="002060"/>
                </a:solidFill>
              </a:rPr>
              <a:t>Δε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συναντάμε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ξένους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ανθρώπους</a:t>
            </a:r>
            <a:r>
              <a:rPr lang="el-GR" sz="2200" dirty="0">
                <a:solidFill>
                  <a:srgbClr val="002060"/>
                </a:solidFill>
              </a:rPr>
              <a:t> γιατί μπορεί να είμαστε φίλοι σε ένα παιχνίδι.  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sz="2200" b="1" dirty="0">
                <a:solidFill>
                  <a:srgbClr val="002060"/>
                </a:solidFill>
              </a:rPr>
              <a:t>Δε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φοβόμαστε</a:t>
            </a:r>
            <a:r>
              <a:rPr lang="el-GR" sz="2200" dirty="0">
                <a:solidFill>
                  <a:srgbClr val="002060"/>
                </a:solidFill>
              </a:rPr>
              <a:t> να </a:t>
            </a:r>
            <a:r>
              <a:rPr lang="el-GR" sz="2200" b="1" dirty="0">
                <a:solidFill>
                  <a:srgbClr val="002060"/>
                </a:solidFill>
              </a:rPr>
              <a:t>μιλήσουμε</a:t>
            </a:r>
            <a:r>
              <a:rPr lang="el-GR" sz="2200" dirty="0">
                <a:solidFill>
                  <a:srgbClr val="002060"/>
                </a:solidFill>
              </a:rPr>
              <a:t> στους </a:t>
            </a:r>
            <a:r>
              <a:rPr lang="el-GR" sz="2200" b="1" dirty="0">
                <a:solidFill>
                  <a:srgbClr val="002060"/>
                </a:solidFill>
              </a:rPr>
              <a:t>γονείς</a:t>
            </a:r>
            <a:r>
              <a:rPr lang="el-GR" sz="2200" dirty="0">
                <a:solidFill>
                  <a:srgbClr val="002060"/>
                </a:solidFill>
              </a:rPr>
              <a:t> μας για οτιδήποτε μας </a:t>
            </a:r>
            <a:r>
              <a:rPr lang="el-GR" sz="2200" b="1" dirty="0">
                <a:solidFill>
                  <a:srgbClr val="002060"/>
                </a:solidFill>
              </a:rPr>
              <a:t>προβληματίζει</a:t>
            </a:r>
            <a:r>
              <a:rPr lang="el-GR" sz="2200" dirty="0">
                <a:solidFill>
                  <a:srgbClr val="002060"/>
                </a:solidFill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sz="2200" dirty="0">
                <a:solidFill>
                  <a:srgbClr val="002060"/>
                </a:solidFill>
              </a:rPr>
              <a:t>Για να έχουν ¨</a:t>
            </a:r>
            <a:r>
              <a:rPr lang="el-GR" sz="2200" b="1" dirty="0">
                <a:solidFill>
                  <a:srgbClr val="002060"/>
                </a:solidFill>
              </a:rPr>
              <a:t>υγεία</a:t>
            </a:r>
            <a:r>
              <a:rPr lang="el-GR" sz="2200" dirty="0">
                <a:solidFill>
                  <a:srgbClr val="002060"/>
                </a:solidFill>
              </a:rPr>
              <a:t>¨ και οι υπολογιστές </a:t>
            </a:r>
            <a:r>
              <a:rPr lang="el-GR" sz="2200" b="1" dirty="0">
                <a:solidFill>
                  <a:srgbClr val="002060"/>
                </a:solidFill>
              </a:rPr>
              <a:t>δεν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ανοίγουμε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περίεργες</a:t>
            </a:r>
            <a:r>
              <a:rPr lang="el-GR" sz="2200" dirty="0">
                <a:solidFill>
                  <a:srgbClr val="002060"/>
                </a:solidFill>
              </a:rPr>
              <a:t> </a:t>
            </a:r>
            <a:r>
              <a:rPr lang="el-GR" sz="2200" b="1" dirty="0">
                <a:solidFill>
                  <a:srgbClr val="002060"/>
                </a:solidFill>
              </a:rPr>
              <a:t>ιστοσελίδες</a:t>
            </a:r>
            <a:r>
              <a:rPr lang="el-GR" sz="2200" dirty="0">
                <a:solidFill>
                  <a:srgbClr val="002060"/>
                </a:solidFill>
              </a:rPr>
              <a:t> και  έτσι μειώνουμε τις πιθανότητες να κολλήσουν κάποιον υιό και </a:t>
            </a:r>
            <a:r>
              <a:rPr lang="el-GR" sz="2200" b="1" dirty="0">
                <a:solidFill>
                  <a:srgbClr val="002060"/>
                </a:solidFill>
              </a:rPr>
              <a:t>εγκαθιστούμε</a:t>
            </a:r>
            <a:r>
              <a:rPr lang="el-GR" sz="2200" dirty="0">
                <a:solidFill>
                  <a:srgbClr val="002060"/>
                </a:solidFill>
              </a:rPr>
              <a:t> ένα πρόγραμμα </a:t>
            </a:r>
            <a:r>
              <a:rPr lang="en-US" sz="2200" b="1" dirty="0">
                <a:solidFill>
                  <a:srgbClr val="002060"/>
                </a:solidFill>
              </a:rPr>
              <a:t>antivirus</a:t>
            </a:r>
            <a:r>
              <a:rPr lang="el-GR" sz="22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791" y="-27"/>
            <a:ext cx="1840417" cy="139425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59192" y="1394228"/>
            <a:ext cx="105017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Παρακάτω μερικές συμβουλές για να είναι όλα τα παιδιά ασφαλή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" y="6282043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04A9B9D9-9938-4AD8-BD82-3D4A91714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75" b="99371" l="0" r="97951">
                        <a14:foregroundMark x1="40984" y1="10692" x2="47951" y2="22013"/>
                        <a14:foregroundMark x1="80328" y1="35535" x2="97131" y2="43396"/>
                        <a14:foregroundMark x1="37295" y1="89937" x2="77869" y2="946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4" y="2108898"/>
            <a:ext cx="2488497" cy="289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87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30" y="2275408"/>
            <a:ext cx="4835328" cy="1834156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l-GR" sz="2200" dirty="0">
              <a:solidFill>
                <a:srgbClr val="0070C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https://saferinternet4kids.gr/</a:t>
            </a:r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l-GR" sz="2800" b="1" dirty="0">
                <a:solidFill>
                  <a:srgbClr val="002060"/>
                </a:solidFill>
              </a:rPr>
              <a:t>Συλλογή Εικόνων: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https://www.google.com/imghp</a:t>
            </a:r>
            <a:endParaRPr lang="el-GR" sz="2800" dirty="0">
              <a:solidFill>
                <a:srgbClr val="002060"/>
              </a:solidFill>
            </a:endParaRPr>
          </a:p>
          <a:p>
            <a:pPr algn="just"/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791" y="-27"/>
            <a:ext cx="1840417" cy="139425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557421" y="1394228"/>
            <a:ext cx="1376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ΠΗΓΕΣ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" y="6282043"/>
            <a:ext cx="12192000" cy="5818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04A9B9D9-9938-4AD8-BD82-3D4A91714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75" b="99371" l="0" r="97951">
                        <a14:foregroundMark x1="40984" y1="10692" x2="47951" y2="22013"/>
                        <a14:foregroundMark x1="80328" y1="35535" x2="97131" y2="43396"/>
                        <a14:foregroundMark x1="37295" y1="89937" x2="77869" y2="946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4" y="2108898"/>
            <a:ext cx="2488497" cy="289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239</Words>
  <Application>Microsoft Office PowerPoint</Application>
  <PresentationFormat>Ευρεία οθόνη</PresentationFormat>
  <Paragraphs>21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ΑΣΦΑΛΕΙΑ ΣΤΟ ΔΙΑΔΙΚΤΥΟ </vt:lpstr>
      <vt:lpstr>ΘΕΤΙΚΑ ΤΟΥ ΔΙΑΔΙΚΤΥΟΥ – ΑΣΦΑΛΕΙΑ ΣΤΟ ΔΙΑΔΙΚΤΥΟ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ΑΣΦΑΛΕΙΑ ΣΤΟ ΔΙΑΔΙΚΤΥΟ</dc:title>
  <dc:creator>Litsa B</dc:creator>
  <cp:lastModifiedBy>Χατζηκυριακίδης Λευτέρης</cp:lastModifiedBy>
  <cp:revision>19</cp:revision>
  <dcterms:created xsi:type="dcterms:W3CDTF">2020-11-27T10:06:06Z</dcterms:created>
  <dcterms:modified xsi:type="dcterms:W3CDTF">2020-12-20T15:13:47Z</dcterms:modified>
</cp:coreProperties>
</file>