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8" r:id="rId2"/>
    <p:sldId id="256" r:id="rId3"/>
    <p:sldId id="257" r:id="rId4"/>
    <p:sldId id="258" r:id="rId5"/>
    <p:sldId id="259" r:id="rId6"/>
    <p:sldId id="266" r:id="rId7"/>
    <p:sldId id="260" r:id="rId8"/>
    <p:sldId id="261" r:id="rId9"/>
    <p:sldId id="262" r:id="rId10"/>
    <p:sldId id="263" r:id="rId11"/>
    <p:sldId id="26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D66903-732B-4E37-8F8F-51BFF2EEEC71}" type="datetimeFigureOut">
              <a:rPr lang="el-GR" smtClean="0"/>
              <a:pPr/>
              <a:t>6/1/2018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3231F-ACF3-4211-A079-6B874DDFF095}" type="slidenum">
              <a:rPr lang="el-GR" smtClean="0"/>
              <a:pPr/>
              <a:t>‹#›</a:t>
            </a:fld>
            <a:endParaRPr lang="el-GR"/>
          </a:p>
        </p:txBody>
      </p:sp>
    </p:spTree>
    <p:extLst>
      <p:ext uri="{BB962C8B-B14F-4D97-AF65-F5344CB8AC3E}">
        <p14:creationId xmlns:p14="http://schemas.microsoft.com/office/powerpoint/2010/main" val="2146821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E73231F-ACF3-4211-A079-6B874DDFF095}" type="slidenum">
              <a:rPr lang="el-GR" smtClean="0"/>
              <a:pPr/>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F2853615-BFDE-46DE-814C-47EC6EF6D371}" type="datetimeFigureOut">
              <a:rPr lang="el-GR" smtClean="0"/>
              <a:pPr/>
              <a:t>6/1/2018</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3DF53439-851E-44AD-84B1-B6BFC3D0C743}" type="slidenum">
              <a:rPr lang="el-GR" smtClean="0"/>
              <a:pPr/>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6/1/2018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6/1/2018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6/1/2018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F2853615-BFDE-46DE-814C-47EC6EF6D371}" type="datetimeFigureOut">
              <a:rPr lang="el-GR" smtClean="0"/>
              <a:pPr/>
              <a:t>6/1/2018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3DF53439-851E-44AD-84B1-B6BFC3D0C74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pPr/>
              <a:t>6/1/2018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F2853615-BFDE-46DE-814C-47EC6EF6D371}" type="datetimeFigureOut">
              <a:rPr lang="el-GR" smtClean="0"/>
              <a:pPr/>
              <a:t>6/1/2018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2853615-BFDE-46DE-814C-47EC6EF6D371}" type="datetimeFigureOut">
              <a:rPr lang="el-GR" smtClean="0"/>
              <a:pPr/>
              <a:t>6/1/2018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pPr/>
              <a:t>6/1/2018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pPr/>
              <a:t>6/1/2018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2853615-BFDE-46DE-814C-47EC6EF6D371}" type="datetimeFigureOut">
              <a:rPr lang="el-GR" smtClean="0"/>
              <a:pPr/>
              <a:t>6/1/2018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2853615-BFDE-46DE-814C-47EC6EF6D371}" type="datetimeFigureOut">
              <a:rPr lang="el-GR" smtClean="0"/>
              <a:pPr/>
              <a:t>6/1/2018</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DF53439-851E-44AD-84B1-B6BFC3D0C74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p:cNvSpPr/>
          <p:nvPr/>
        </p:nvSpPr>
        <p:spPr>
          <a:xfrm>
            <a:off x="1302745" y="1026789"/>
            <a:ext cx="4572000" cy="1754326"/>
          </a:xfrm>
          <a:prstGeom prst="rect">
            <a:avLst/>
          </a:prstGeom>
        </p:spPr>
        <p:txBody>
          <a:bodyPr>
            <a:spAutoFit/>
          </a:bodyPr>
          <a:lstStyle/>
          <a:p>
            <a:r>
              <a:rPr lang="el-GR" dirty="0"/>
              <a:t>ΗΜΕΡΑ ΑΣΦΑΛΟΥΣ ΔΙΑΔΙΚΤΥΟΥ 2018 </a:t>
            </a:r>
            <a:br>
              <a:rPr lang="el-GR" dirty="0"/>
            </a:br>
            <a:r>
              <a:rPr lang="el-GR" dirty="0"/>
              <a:t>Υπό την Αιγίδα του Υπουργείου Παιδείας, Έρευνας και Θρησκευμάτων</a:t>
            </a:r>
            <a:br>
              <a:rPr lang="el-GR" dirty="0"/>
            </a:br>
            <a:r>
              <a:rPr lang="el-GR" dirty="0"/>
              <a:t>«Δημιούργησε, επικοινώνησε και μοιράσου με σεβασμό. </a:t>
            </a:r>
            <a:endParaRPr lang="el-GR" dirty="0" smtClean="0"/>
          </a:p>
          <a:p>
            <a:r>
              <a:rPr lang="el-GR" dirty="0"/>
              <a:t>Έ</a:t>
            </a:r>
            <a:r>
              <a:rPr lang="el-GR" dirty="0" smtClean="0"/>
              <a:t>να </a:t>
            </a:r>
            <a:r>
              <a:rPr lang="el-GR" dirty="0"/>
              <a:t>καλύτερο Δ</a:t>
            </a:r>
            <a:r>
              <a:rPr lang="el-GR" dirty="0" smtClean="0"/>
              <a:t>ιαδίκτυο </a:t>
            </a:r>
            <a:r>
              <a:rPr lang="el-GR" dirty="0"/>
              <a:t>ξεκινά από εσένα!»</a:t>
            </a:r>
          </a:p>
        </p:txBody>
      </p:sp>
      <p:pic>
        <p:nvPicPr>
          <p:cNvPr id="1026" name="Picture 2" descr="SID2018_EC_Insafe_INHOPE-new-greek-800-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885844"/>
            <a:ext cx="5715000" cy="18954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03803" y="4781320"/>
            <a:ext cx="4759287" cy="369332"/>
          </a:xfrm>
          <a:prstGeom prst="rect">
            <a:avLst/>
          </a:prstGeom>
          <a:noFill/>
        </p:spPr>
        <p:txBody>
          <a:bodyPr wrap="square" rtlCol="0">
            <a:spAutoFit/>
          </a:bodyPr>
          <a:lstStyle/>
          <a:p>
            <a:r>
              <a:rPr lang="el-GR" dirty="0" smtClean="0"/>
              <a:t>4</a:t>
            </a:r>
            <a:r>
              <a:rPr lang="el-GR" baseline="30000" dirty="0" smtClean="0"/>
              <a:t>Ο</a:t>
            </a:r>
            <a:r>
              <a:rPr lang="el-GR" dirty="0" smtClean="0"/>
              <a:t> ΓΥΜΝΑΣΙΟ ΗΡΑΚΛΕΙΟΥ</a:t>
            </a:r>
            <a:endParaRPr lang="el-GR" dirty="0"/>
          </a:p>
        </p:txBody>
      </p:sp>
    </p:spTree>
    <p:extLst>
      <p:ext uri="{BB962C8B-B14F-4D97-AF65-F5344CB8AC3E}">
        <p14:creationId xmlns:p14="http://schemas.microsoft.com/office/powerpoint/2010/main" val="262725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effectLst/>
              </a:rPr>
              <a:t>Ακατάλληλες εφαρμογές</a:t>
            </a:r>
            <a:endParaRPr lang="el-GR" dirty="0">
              <a:effectLst/>
            </a:endParaRPr>
          </a:p>
        </p:txBody>
      </p:sp>
      <p:sp>
        <p:nvSpPr>
          <p:cNvPr id="3" name="2 - Θέση περιεχομένου"/>
          <p:cNvSpPr>
            <a:spLocks noGrp="1"/>
          </p:cNvSpPr>
          <p:nvPr>
            <p:ph idx="1"/>
          </p:nvPr>
        </p:nvSpPr>
        <p:spPr/>
        <p:txBody>
          <a:bodyPr/>
          <a:lstStyle/>
          <a:p>
            <a:pPr marL="137160" indent="0">
              <a:buNone/>
            </a:pPr>
            <a:r>
              <a:rPr lang="el-GR" b="1" dirty="0" smtClean="0">
                <a:solidFill>
                  <a:schemeClr val="bg1"/>
                </a:solidFill>
              </a:rPr>
              <a:t>Πολλές εφαρμογές, προγράμματα και πάνω από όλα παιχνίδια δεν είναι καλά για μικρά  παιδιά και πρέπει να μην τα χρησιμοποιούν. Συνήθως </a:t>
            </a:r>
            <a:r>
              <a:rPr lang="el-GR" b="1" dirty="0" smtClean="0">
                <a:solidFill>
                  <a:schemeClr val="bg1"/>
                </a:solidFill>
              </a:rPr>
              <a:t>υπάρχει </a:t>
            </a:r>
            <a:r>
              <a:rPr lang="el-GR" b="1" dirty="0" err="1" smtClean="0">
                <a:solidFill>
                  <a:schemeClr val="bg1"/>
                </a:solidFill>
              </a:rPr>
              <a:t>σ’αυτά</a:t>
            </a:r>
            <a:r>
              <a:rPr lang="el-GR" b="1" dirty="0" smtClean="0">
                <a:solidFill>
                  <a:schemeClr val="bg1"/>
                </a:solidFill>
              </a:rPr>
              <a:t> </a:t>
            </a:r>
            <a:r>
              <a:rPr lang="el-GR" b="1" dirty="0" smtClean="0">
                <a:solidFill>
                  <a:schemeClr val="bg1"/>
                </a:solidFill>
              </a:rPr>
              <a:t>υπερβολική βία.</a:t>
            </a:r>
            <a:endParaRPr lang="el-GR" b="1" dirty="0">
              <a:solidFill>
                <a:schemeClr val="bg1"/>
              </a:solidFill>
            </a:endParaRPr>
          </a:p>
        </p:txBody>
      </p:sp>
      <p:pic>
        <p:nvPicPr>
          <p:cNvPr id="4098" name="Picture 2" descr="Αποτέλεσμα εικόνας για παιδι και υπολογιστης"/>
          <p:cNvPicPr>
            <a:picLocks noChangeAspect="1" noChangeArrowheads="1"/>
          </p:cNvPicPr>
          <p:nvPr/>
        </p:nvPicPr>
        <p:blipFill>
          <a:blip r:embed="rId2"/>
          <a:srcRect/>
          <a:stretch>
            <a:fillRect/>
          </a:stretch>
        </p:blipFill>
        <p:spPr bwMode="auto">
          <a:xfrm>
            <a:off x="6286512" y="4071942"/>
            <a:ext cx="2500315" cy="248920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solidFill>
                  <a:schemeClr val="accent3">
                    <a:lumMod val="50000"/>
                  </a:schemeClr>
                </a:solidFill>
                <a:effectLst/>
              </a:rPr>
              <a:t>ΑΥΤΗ Η ΕΡΓΑΣΙΑ ΕΓΙΝΕ ΑΠΟ…</a:t>
            </a:r>
            <a:endParaRPr lang="el-GR" dirty="0">
              <a:solidFill>
                <a:schemeClr val="accent3">
                  <a:lumMod val="50000"/>
                </a:schemeClr>
              </a:solidFill>
              <a:effectLst/>
            </a:endParaRPr>
          </a:p>
        </p:txBody>
      </p:sp>
      <p:sp>
        <p:nvSpPr>
          <p:cNvPr id="3" name="2 - Θέση περιεχομένου"/>
          <p:cNvSpPr>
            <a:spLocks noGrp="1"/>
          </p:cNvSpPr>
          <p:nvPr>
            <p:ph idx="1"/>
          </p:nvPr>
        </p:nvSpPr>
        <p:spPr/>
        <p:txBody>
          <a:bodyPr/>
          <a:lstStyle/>
          <a:p>
            <a:pPr marL="651510" indent="-514350">
              <a:buFont typeface="+mj-lt"/>
              <a:buAutoNum type="arabicPeriod"/>
            </a:pPr>
            <a:r>
              <a:rPr lang="el-GR" b="1" dirty="0" smtClean="0">
                <a:solidFill>
                  <a:schemeClr val="bg1"/>
                </a:solidFill>
              </a:rPr>
              <a:t>ΤΟΝ ΑΓΓΟΥΡΙΔΑΚΗ ΚΩΝ/ΝΟ</a:t>
            </a:r>
          </a:p>
          <a:p>
            <a:pPr marL="651510" indent="-514350">
              <a:buFont typeface="+mj-lt"/>
              <a:buAutoNum type="arabicPeriod"/>
            </a:pPr>
            <a:r>
              <a:rPr lang="el-GR" b="1" dirty="0" smtClean="0">
                <a:solidFill>
                  <a:schemeClr val="bg1"/>
                </a:solidFill>
              </a:rPr>
              <a:t>ΤΟΝ ΒΑΪΚΟΥΣΗ ΚΩΝ/ΝΟ</a:t>
            </a:r>
          </a:p>
          <a:p>
            <a:pPr marL="651510" indent="-514350">
              <a:buFont typeface="+mj-lt"/>
              <a:buAutoNum type="arabicPeriod"/>
            </a:pPr>
            <a:r>
              <a:rPr lang="el-GR" b="1" smtClean="0">
                <a:solidFill>
                  <a:schemeClr val="bg1"/>
                </a:solidFill>
              </a:rPr>
              <a:t>ΚΑΙ ΤΟΝ ΑΝΔΡΟΥΛΑΚΗ ΝΙΚΟΛΑ</a:t>
            </a:r>
            <a:endParaRPr lang="el-GR" b="1"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971600" y="1124744"/>
            <a:ext cx="7772400" cy="1470025"/>
          </a:xfrm>
        </p:spPr>
        <p:txBody>
          <a:bodyPr>
            <a:normAutofit fontScale="90000"/>
          </a:bodyPr>
          <a:lstStyle/>
          <a:p>
            <a:r>
              <a:rPr lang="el-GR" sz="4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ΘΕΤΙΚΟ / ΔΗΜΙΟΥΡΓΙΚΟ</a:t>
            </a:r>
            <a:br>
              <a:rPr lang="el-GR" sz="4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l-GR" sz="4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ΠΕΡΙΕΧΟΜΕΝΟ  ΣΤΟ ΔΙΑΔΙΚΤΥΟ</a:t>
            </a:r>
            <a:r>
              <a:rPr lang="en-US" sz="4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40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l-GR" sz="40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Υπότιτλος 2"/>
          <p:cNvSpPr>
            <a:spLocks noGrp="1"/>
          </p:cNvSpPr>
          <p:nvPr>
            <p:ph type="subTitle" idx="1"/>
          </p:nvPr>
        </p:nvSpPr>
        <p:spPr>
          <a:xfrm>
            <a:off x="1115616" y="2996952"/>
            <a:ext cx="6800800" cy="2569840"/>
          </a:xfrm>
        </p:spPr>
        <p:txBody>
          <a:bodyPr>
            <a:normAutofit/>
          </a:bodyPr>
          <a:lstStyle/>
          <a:p>
            <a:r>
              <a:rPr lang="el-GR" b="1" dirty="0">
                <a:solidFill>
                  <a:schemeClr val="bg1">
                    <a:lumMod val="95000"/>
                    <a:lumOff val="5000"/>
                  </a:schemeClr>
                </a:solidFill>
              </a:rPr>
              <a:t>Τα οφέλη του Δ</a:t>
            </a:r>
            <a:r>
              <a:rPr lang="el-GR" b="1" dirty="0" smtClean="0">
                <a:solidFill>
                  <a:schemeClr val="bg1">
                    <a:lumMod val="95000"/>
                    <a:lumOff val="5000"/>
                  </a:schemeClr>
                </a:solidFill>
              </a:rPr>
              <a:t>ιαδικτύου </a:t>
            </a:r>
            <a:r>
              <a:rPr lang="el-GR" b="1" dirty="0">
                <a:solidFill>
                  <a:schemeClr val="bg1">
                    <a:lumMod val="95000"/>
                    <a:lumOff val="5000"/>
                  </a:schemeClr>
                </a:solidFill>
              </a:rPr>
              <a:t>για παιδιά και εφήβους</a:t>
            </a:r>
          </a:p>
        </p:txBody>
      </p:sp>
    </p:spTree>
    <p:extLst>
      <p:ext uri="{BB962C8B-B14F-4D97-AF65-F5344CB8AC3E}">
        <p14:creationId xmlns:p14="http://schemas.microsoft.com/office/powerpoint/2010/main" val="594074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2657"/>
            <a:ext cx="8229600" cy="1013385"/>
          </a:xfrm>
        </p:spPr>
        <p:txBody>
          <a:bodyPr>
            <a:normAutofit/>
          </a:bodyPr>
          <a:lstStyle/>
          <a:p>
            <a:r>
              <a:rPr lang="el-GR" sz="3200" dirty="0" smtClean="0">
                <a:solidFill>
                  <a:schemeClr val="accent5">
                    <a:lumMod val="50000"/>
                  </a:schemeClr>
                </a:solidFill>
                <a:effectLst/>
              </a:rPr>
              <a:t>ΕΠΙΚΟΙΝΩΝΙΑ</a:t>
            </a:r>
            <a:endParaRPr lang="el-GR" sz="3200" dirty="0">
              <a:solidFill>
                <a:schemeClr val="accent5">
                  <a:lumMod val="50000"/>
                </a:schemeClr>
              </a:solidFill>
              <a:effectLst/>
            </a:endParaRPr>
          </a:p>
        </p:txBody>
      </p:sp>
      <p:sp>
        <p:nvSpPr>
          <p:cNvPr id="3" name="Θέση περιεχομένου 2"/>
          <p:cNvSpPr>
            <a:spLocks noGrp="1"/>
          </p:cNvSpPr>
          <p:nvPr>
            <p:ph idx="1"/>
          </p:nvPr>
        </p:nvSpPr>
        <p:spPr>
          <a:xfrm>
            <a:off x="467544" y="1916832"/>
            <a:ext cx="8229600" cy="4709160"/>
          </a:xfrm>
        </p:spPr>
        <p:txBody>
          <a:bodyPr>
            <a:normAutofit/>
          </a:bodyPr>
          <a:lstStyle/>
          <a:p>
            <a:pPr marL="137160" indent="0" algn="ctr">
              <a:buNone/>
            </a:pPr>
            <a:r>
              <a:rPr lang="el-GR" b="1" dirty="0">
                <a:solidFill>
                  <a:schemeClr val="bg1">
                    <a:lumMod val="95000"/>
                    <a:lumOff val="5000"/>
                  </a:schemeClr>
                </a:solidFill>
              </a:rPr>
              <a:t>Μπορεί το </a:t>
            </a:r>
            <a:r>
              <a:rPr lang="el-GR" b="1" dirty="0">
                <a:solidFill>
                  <a:schemeClr val="bg1">
                    <a:lumMod val="95000"/>
                    <a:lumOff val="5000"/>
                  </a:schemeClr>
                </a:solidFill>
              </a:rPr>
              <a:t>Δ</a:t>
            </a:r>
            <a:r>
              <a:rPr lang="el-GR" b="1" dirty="0" smtClean="0">
                <a:solidFill>
                  <a:schemeClr val="bg1">
                    <a:lumMod val="95000"/>
                    <a:lumOff val="5000"/>
                  </a:schemeClr>
                </a:solidFill>
              </a:rPr>
              <a:t>ιαδίκτυο </a:t>
            </a:r>
            <a:r>
              <a:rPr lang="el-GR" b="1" dirty="0">
                <a:solidFill>
                  <a:schemeClr val="bg1">
                    <a:lumMod val="95000"/>
                    <a:lumOff val="5000"/>
                  </a:schemeClr>
                </a:solidFill>
              </a:rPr>
              <a:t>να κατακρίνεται για τις </a:t>
            </a:r>
            <a:r>
              <a:rPr lang="el-GR" b="1" dirty="0" smtClean="0">
                <a:solidFill>
                  <a:schemeClr val="bg1">
                    <a:lumMod val="95000"/>
                    <a:lumOff val="5000"/>
                  </a:schemeClr>
                </a:solidFill>
              </a:rPr>
              <a:t>συντομογραφίες</a:t>
            </a:r>
            <a:r>
              <a:rPr lang="el-GR" b="1" dirty="0">
                <a:solidFill>
                  <a:schemeClr val="bg1">
                    <a:lumMod val="95000"/>
                    <a:lumOff val="5000"/>
                  </a:schemeClr>
                </a:solidFill>
              </a:rPr>
              <a:t> και την ανορθογραφία, όμως δίνει δυνατότητα ανάπτυξης της επικοινωνίας στους νέους. Για την ακρίβεια, τους δίνεται η δυνατότητα για την ανάπτυξη καλύτερης κοινωνικοποίησης</a:t>
            </a:r>
            <a:r>
              <a:rPr lang="el-GR" b="1" dirty="0" smtClean="0">
                <a:solidFill>
                  <a:schemeClr val="bg1">
                    <a:lumMod val="95000"/>
                    <a:lumOff val="5000"/>
                  </a:schemeClr>
                </a:solidFill>
              </a:rPr>
              <a:t>.</a:t>
            </a:r>
            <a:r>
              <a:rPr lang="el-GR" dirty="0" smtClean="0"/>
              <a:t>.</a:t>
            </a:r>
            <a:endParaRPr lang="el-GR" b="1" dirty="0">
              <a:solidFill>
                <a:schemeClr val="bg1">
                  <a:lumMod val="95000"/>
                  <a:lumOff val="5000"/>
                </a:schemeClr>
              </a:solidFill>
            </a:endParaRPr>
          </a:p>
        </p:txBody>
      </p:sp>
    </p:spTree>
    <p:extLst>
      <p:ext uri="{BB962C8B-B14F-4D97-AF65-F5344CB8AC3E}">
        <p14:creationId xmlns:p14="http://schemas.microsoft.com/office/powerpoint/2010/main" val="4003127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1052736"/>
          </a:xfrm>
        </p:spPr>
        <p:txBody>
          <a:bodyPr>
            <a:normAutofit/>
          </a:bodyPr>
          <a:lstStyle/>
          <a:p>
            <a:r>
              <a:rPr lang="el-GR" sz="3200" dirty="0" smtClean="0">
                <a:solidFill>
                  <a:schemeClr val="accent5">
                    <a:lumMod val="50000"/>
                  </a:schemeClr>
                </a:solidFill>
                <a:effectLst/>
              </a:rPr>
              <a:t>ΑΠΟΚΤΗΣΗ ΓΝΩΣΕΩΝ</a:t>
            </a:r>
            <a:endParaRPr lang="el-GR" sz="3200" dirty="0">
              <a:solidFill>
                <a:schemeClr val="accent5">
                  <a:lumMod val="50000"/>
                </a:schemeClr>
              </a:solidFill>
              <a:effectLst/>
            </a:endParaRPr>
          </a:p>
        </p:txBody>
      </p:sp>
      <p:sp>
        <p:nvSpPr>
          <p:cNvPr id="3" name="Θέση περιεχομένου 2"/>
          <p:cNvSpPr>
            <a:spLocks noGrp="1"/>
          </p:cNvSpPr>
          <p:nvPr>
            <p:ph idx="1"/>
          </p:nvPr>
        </p:nvSpPr>
        <p:spPr>
          <a:xfrm>
            <a:off x="467544" y="1052736"/>
            <a:ext cx="8229600" cy="4709160"/>
          </a:xfrm>
        </p:spPr>
        <p:txBody>
          <a:bodyPr/>
          <a:lstStyle/>
          <a:p>
            <a:pPr marL="137160" indent="0" algn="ctr">
              <a:buNone/>
            </a:pPr>
            <a:r>
              <a:rPr lang="el-GR" b="1" dirty="0">
                <a:solidFill>
                  <a:schemeClr val="bg1">
                    <a:lumMod val="95000"/>
                    <a:lumOff val="5000"/>
                  </a:schemeClr>
                </a:solidFill>
              </a:rPr>
              <a:t>Οι γνώσεις που αποκομίζονται από το διαδίκτυο είναι αρκετές, κάτι που ωφελεί τα νέα παιδιά. Αρχικά μπορεί να βελτιώσουν την ξένη γλώσσα που γνωρίζουν, μέσω συχνής συνομιλίας με άτομα από όλο τον κόσμο. Επίσης, συχνές απορίες, θα τους λυθούν μέσω αναζητήσεων και ανάγνωσης άρθρων ή επιστημονικών πηγών. Αντίστοιχα μπορεί να υπάρξει ανταπόδοση παρέχοντας οι ίδιοι γνώσεις που έχουν, και κατά συνέπεια να τους τονωθεί η αυτοπεποίθηση τους.</a:t>
            </a:r>
          </a:p>
        </p:txBody>
      </p:sp>
    </p:spTree>
    <p:extLst>
      <p:ext uri="{BB962C8B-B14F-4D97-AF65-F5344CB8AC3E}">
        <p14:creationId xmlns:p14="http://schemas.microsoft.com/office/powerpoint/2010/main" val="296849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0034" y="142852"/>
            <a:ext cx="8229600" cy="1052736"/>
          </a:xfrm>
        </p:spPr>
        <p:txBody>
          <a:bodyPr>
            <a:normAutofit/>
          </a:bodyPr>
          <a:lstStyle/>
          <a:p>
            <a:r>
              <a:rPr lang="el-GR" sz="3200" dirty="0" smtClean="0">
                <a:solidFill>
                  <a:schemeClr val="accent5">
                    <a:lumMod val="50000"/>
                  </a:schemeClr>
                </a:solidFill>
                <a:effectLst/>
              </a:rPr>
              <a:t>ΙΚΑΝΟΤΗΤΑ ΕΞΕΡΕΥΝΗΣΗΣ</a:t>
            </a:r>
            <a:endParaRPr lang="el-GR" sz="3200" dirty="0">
              <a:solidFill>
                <a:schemeClr val="accent5">
                  <a:lumMod val="50000"/>
                </a:schemeClr>
              </a:solidFill>
              <a:effectLst/>
            </a:endParaRPr>
          </a:p>
        </p:txBody>
      </p:sp>
      <p:sp>
        <p:nvSpPr>
          <p:cNvPr id="3" name="Θέση περιεχομένου 2"/>
          <p:cNvSpPr>
            <a:spLocks noGrp="1"/>
          </p:cNvSpPr>
          <p:nvPr>
            <p:ph idx="1"/>
          </p:nvPr>
        </p:nvSpPr>
        <p:spPr>
          <a:xfrm>
            <a:off x="571472" y="1214422"/>
            <a:ext cx="8229600" cy="4709160"/>
          </a:xfrm>
        </p:spPr>
        <p:txBody>
          <a:bodyPr/>
          <a:lstStyle/>
          <a:p>
            <a:pPr marL="137160" indent="0" algn="ctr">
              <a:buNone/>
            </a:pPr>
            <a:r>
              <a:rPr lang="el-GR" b="1" dirty="0">
                <a:solidFill>
                  <a:schemeClr val="bg1">
                    <a:lumMod val="95000"/>
                    <a:lumOff val="5000"/>
                  </a:schemeClr>
                </a:solidFill>
              </a:rPr>
              <a:t>Οι πληροφορίες που υπάρχουν στο </a:t>
            </a:r>
            <a:r>
              <a:rPr lang="el-GR" b="1" dirty="0" smtClean="0">
                <a:solidFill>
                  <a:schemeClr val="bg1">
                    <a:lumMod val="95000"/>
                    <a:lumOff val="5000"/>
                  </a:schemeClr>
                </a:solidFill>
              </a:rPr>
              <a:t>Διαδίκτυο </a:t>
            </a:r>
            <a:r>
              <a:rPr lang="el-GR" b="1" dirty="0">
                <a:solidFill>
                  <a:schemeClr val="bg1">
                    <a:lumMod val="95000"/>
                    <a:lumOff val="5000"/>
                  </a:schemeClr>
                </a:solidFill>
              </a:rPr>
              <a:t>είναι αμέτρητες. Οι έφηβοι θα αναγκαστούν να μάθουν να ψάχνουν για να βρίσκουν αυτό που τους ενδιαφέρει. Με τον τρόπο αυτό αποκτούν και κίνητρο να ενημερωθούν και να αποκομίσουν γνώσεις, καθώς είναι κάτι που ανακάλυψαν μόνοι τους.</a:t>
            </a:r>
          </a:p>
        </p:txBody>
      </p:sp>
    </p:spTree>
    <p:extLst>
      <p:ext uri="{BB962C8B-B14F-4D97-AF65-F5344CB8AC3E}">
        <p14:creationId xmlns:p14="http://schemas.microsoft.com/office/powerpoint/2010/main" val="406925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29600" cy="1143000"/>
          </a:xfrm>
        </p:spPr>
        <p:txBody>
          <a:bodyPr>
            <a:normAutofit fontScale="90000"/>
          </a:bodyPr>
          <a:lstStyle/>
          <a:p>
            <a:r>
              <a:rPr lang="el-GR" sz="3600" dirty="0" smtClean="0">
                <a:solidFill>
                  <a:schemeClr val="accent5">
                    <a:lumMod val="50000"/>
                  </a:schemeClr>
                </a:solidFill>
                <a:effectLst/>
              </a:rPr>
              <a:t>ΔΙΑΔΙΚΤΥΑΚΑ ΜΕΤΡΑ ΔΙΑΣΚΕΔΑΣΗΣ</a:t>
            </a:r>
            <a:br>
              <a:rPr lang="el-GR" sz="3600" dirty="0" smtClean="0">
                <a:solidFill>
                  <a:schemeClr val="accent5">
                    <a:lumMod val="50000"/>
                  </a:schemeClr>
                </a:solidFill>
                <a:effectLst/>
              </a:rPr>
            </a:br>
            <a:r>
              <a:rPr lang="el-GR" sz="3200" dirty="0" smtClean="0">
                <a:solidFill>
                  <a:schemeClr val="accent5">
                    <a:lumMod val="50000"/>
                  </a:schemeClr>
                </a:solidFill>
                <a:effectLst/>
              </a:rPr>
              <a:t/>
            </a:r>
            <a:br>
              <a:rPr lang="el-GR" sz="3200" dirty="0" smtClean="0">
                <a:solidFill>
                  <a:schemeClr val="accent5">
                    <a:lumMod val="50000"/>
                  </a:schemeClr>
                </a:solidFill>
                <a:effectLst/>
              </a:rPr>
            </a:br>
            <a:endParaRPr lang="el-GR" sz="3200" dirty="0">
              <a:effectLst/>
            </a:endParaRPr>
          </a:p>
        </p:txBody>
      </p:sp>
      <p:sp>
        <p:nvSpPr>
          <p:cNvPr id="5" name="Τίτλος 1"/>
          <p:cNvSpPr>
            <a:spLocks noGrp="1"/>
          </p:cNvSpPr>
          <p:nvPr>
            <p:ph idx="1"/>
          </p:nvPr>
        </p:nvSpPr>
        <p:spPr>
          <a:xfrm>
            <a:off x="428596" y="1357298"/>
            <a:ext cx="8229600" cy="4708525"/>
          </a:xfrm>
        </p:spPr>
        <p:txBody>
          <a:bodyPr>
            <a:normAutofit/>
          </a:bodyPr>
          <a:lstStyle/>
          <a:p>
            <a:pPr algn="ctr">
              <a:buNone/>
            </a:pPr>
            <a:r>
              <a:rPr lang="el-GR" b="1" dirty="0" smtClean="0">
                <a:solidFill>
                  <a:schemeClr val="bg1"/>
                </a:solidFill>
                <a:effectLst/>
              </a:rPr>
              <a:t>Τα  ψηφιακά διαδικτυακ</a:t>
            </a:r>
            <a:r>
              <a:rPr lang="el-GR" b="1" dirty="0" smtClean="0">
                <a:solidFill>
                  <a:schemeClr val="bg1"/>
                </a:solidFill>
              </a:rPr>
              <a:t>ά μέσα διασκέδασης, αν και πολλοί πιστεύουν ότι δεν είναι καλά για  παιδιά και εφήβους, είναι ένας πολύ διαδεδομένος τρόπος διασκέδασης ιδιαίτερα για παιδιά κάτω των 18</a:t>
            </a:r>
            <a:r>
              <a:rPr lang="el-GR" b="1" dirty="0" smtClean="0">
                <a:solidFill>
                  <a:schemeClr val="bg1"/>
                </a:solidFill>
              </a:rPr>
              <a:t>. Τα </a:t>
            </a:r>
            <a:r>
              <a:rPr lang="el-GR" b="1" dirty="0" smtClean="0">
                <a:solidFill>
                  <a:schemeClr val="bg1"/>
                </a:solidFill>
              </a:rPr>
              <a:t>διαδικτυακά παιχνίδια  έχουν πολλές δυνατότητες και πολλές φορές το περιεχόμενό τους είναι πιο δημιουργικό από ότι φαίνετε.</a:t>
            </a:r>
            <a:endParaRPr lang="el-GR" b="1" dirty="0">
              <a:solidFill>
                <a:schemeClr val="bg1"/>
              </a:solidFill>
              <a:effectLst/>
            </a:endParaRPr>
          </a:p>
        </p:txBody>
      </p:sp>
      <p:pic>
        <p:nvPicPr>
          <p:cNvPr id="1026" name="Picture 2" descr="Αποτέλεσμα εικόνας για παιδι και υπολογιστης"/>
          <p:cNvPicPr>
            <a:picLocks noChangeAspect="1" noChangeArrowheads="1"/>
          </p:cNvPicPr>
          <p:nvPr/>
        </p:nvPicPr>
        <p:blipFill>
          <a:blip r:embed="rId2"/>
          <a:srcRect/>
          <a:stretch>
            <a:fillRect/>
          </a:stretch>
        </p:blipFill>
        <p:spPr bwMode="auto">
          <a:xfrm>
            <a:off x="214282" y="4500570"/>
            <a:ext cx="2428892" cy="225270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4624"/>
            <a:ext cx="8229600" cy="1143000"/>
          </a:xfrm>
        </p:spPr>
        <p:txBody>
          <a:bodyPr>
            <a:noAutofit/>
          </a:bodyPr>
          <a:lstStyle/>
          <a:p>
            <a:r>
              <a:rPr lang="el-GR" sz="4000" dirty="0" smtClean="0"/>
              <a:t>ΣΥΜΒΟΥΛΕΣ ΓΙΑ ΑΣΦΑΛΗ ΠΕΡΙΗΓΗΣΗ ΣΤΟ </a:t>
            </a:r>
            <a:r>
              <a:rPr lang="el-GR" sz="4000" dirty="0" smtClean="0"/>
              <a:t>ΔΙΑΔΙΚΤΥΟ </a:t>
            </a:r>
            <a:endParaRPr lang="el-GR" sz="4000" dirty="0"/>
          </a:p>
        </p:txBody>
      </p:sp>
      <p:sp>
        <p:nvSpPr>
          <p:cNvPr id="3" name="Θέση περιεχομένου 2"/>
          <p:cNvSpPr>
            <a:spLocks noGrp="1"/>
          </p:cNvSpPr>
          <p:nvPr>
            <p:ph idx="1"/>
          </p:nvPr>
        </p:nvSpPr>
        <p:spPr>
          <a:xfrm>
            <a:off x="467544" y="1340768"/>
            <a:ext cx="8229600" cy="4709160"/>
          </a:xfrm>
        </p:spPr>
        <p:txBody>
          <a:bodyPr/>
          <a:lstStyle/>
          <a:p>
            <a:pPr marL="137160" indent="0" algn="ctr">
              <a:buNone/>
            </a:pPr>
            <a:r>
              <a:rPr lang="el-GR" b="1" dirty="0" smtClean="0">
                <a:solidFill>
                  <a:schemeClr val="bg1">
                    <a:lumMod val="95000"/>
                    <a:lumOff val="5000"/>
                  </a:schemeClr>
                </a:solidFill>
              </a:rPr>
              <a:t>Για παιδιά πρωτοβάθμιας εκπαίδευσης</a:t>
            </a:r>
            <a:endParaRPr lang="el-GR" b="1" dirty="0">
              <a:solidFill>
                <a:schemeClr val="bg1">
                  <a:lumMod val="95000"/>
                  <a:lumOff val="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805" y="1844824"/>
            <a:ext cx="6800269" cy="4919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909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1412776"/>
          </a:xfrm>
        </p:spPr>
        <p:txBody>
          <a:bodyPr>
            <a:normAutofit fontScale="90000"/>
          </a:bodyPr>
          <a:lstStyle/>
          <a:p>
            <a:r>
              <a:rPr lang="el-GR" sz="3200" dirty="0">
                <a:solidFill>
                  <a:schemeClr val="accent1"/>
                </a:solidFill>
                <a:effectLst/>
              </a:rPr>
              <a:t>Ο</a:t>
            </a:r>
            <a:r>
              <a:rPr lang="el-GR" sz="3200" dirty="0" smtClean="0">
                <a:solidFill>
                  <a:schemeClr val="accent1"/>
                </a:solidFill>
                <a:effectLst/>
              </a:rPr>
              <a:t>ΤΑΝ ΜΙΛΑΜΕ ΣΕ ΔΙΑΔΙΚΤΥΟ ΚΑΛΟ </a:t>
            </a:r>
            <a:r>
              <a:rPr lang="el-GR" sz="3200" dirty="0" smtClean="0">
                <a:solidFill>
                  <a:schemeClr val="accent1"/>
                </a:solidFill>
                <a:effectLst/>
              </a:rPr>
              <a:t>ΕΙΝΑΙ </a:t>
            </a:r>
            <a:r>
              <a:rPr lang="el-GR" sz="3200" dirty="0" smtClean="0">
                <a:solidFill>
                  <a:schemeClr val="accent1"/>
                </a:solidFill>
                <a:effectLst/>
              </a:rPr>
              <a:t>ΝΑ ΜΙΛΑΜΕ ΜΟΝΟ ΣΕ ΟΣΟΥΣ ΞΕΡΟΥΜΕ</a:t>
            </a:r>
            <a:endParaRPr lang="el-GR" sz="3200" dirty="0">
              <a:solidFill>
                <a:schemeClr val="accent1"/>
              </a:solidFill>
              <a:effectLst/>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516" y="3473624"/>
            <a:ext cx="4594515"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70017">
            <a:off x="1854958" y="2368141"/>
            <a:ext cx="1877779" cy="187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292122">
            <a:off x="5060072" y="2896156"/>
            <a:ext cx="3600400" cy="3170099"/>
          </a:xfrm>
          <a:prstGeom prst="rect">
            <a:avLst/>
          </a:prstGeom>
          <a:noFill/>
        </p:spPr>
        <p:txBody>
          <a:bodyPr wrap="square" rtlCol="0">
            <a:spAutoFit/>
          </a:bodyPr>
          <a:lstStyle/>
          <a:p>
            <a:pPr algn="ctr"/>
            <a:r>
              <a:rPr lang="el-GR" sz="2000" b="1" dirty="0">
                <a:solidFill>
                  <a:schemeClr val="bg1"/>
                </a:solidFill>
              </a:rPr>
              <a:t>Ο</a:t>
            </a:r>
            <a:r>
              <a:rPr lang="el-GR" sz="2000" b="1" dirty="0" smtClean="0">
                <a:solidFill>
                  <a:schemeClr val="bg1"/>
                </a:solidFill>
              </a:rPr>
              <a:t>ΤΑΝ </a:t>
            </a:r>
            <a:r>
              <a:rPr lang="el-GR" sz="2000" b="1" dirty="0" smtClean="0">
                <a:solidFill>
                  <a:schemeClr val="bg1"/>
                </a:solidFill>
              </a:rPr>
              <a:t>ΜΙΛΑΜΕ ΣΕ ΚΑΠΟΙΟΝ ΠΟΥ ΔΕΝ ΞΕΡΟΥΜΕ ΔΕΝ ΜΟΙΡΑΖΟΜΑΣΤΕ ΠΡΟΣΩΠΙΚΑ ΣΤΟΙΧΕΙΑ </a:t>
            </a:r>
          </a:p>
          <a:p>
            <a:pPr algn="ctr"/>
            <a:r>
              <a:rPr lang="el-GR" sz="2000" b="1" dirty="0">
                <a:solidFill>
                  <a:schemeClr val="bg1"/>
                </a:solidFill>
              </a:rPr>
              <a:t>Ο</a:t>
            </a:r>
            <a:r>
              <a:rPr lang="el-GR" sz="2000" b="1" dirty="0" smtClean="0">
                <a:solidFill>
                  <a:schemeClr val="bg1"/>
                </a:solidFill>
              </a:rPr>
              <a:t>ΠΩΣ </a:t>
            </a:r>
            <a:r>
              <a:rPr lang="el-GR" sz="2000" b="1" dirty="0" smtClean="0">
                <a:solidFill>
                  <a:schemeClr val="bg1"/>
                </a:solidFill>
              </a:rPr>
              <a:t>Ο ΤΟΠΟΣ ΤΟΥ ΣΠΙΤΙΟΥ ΜΑΣ </a:t>
            </a:r>
          </a:p>
          <a:p>
            <a:pPr algn="ctr"/>
            <a:r>
              <a:rPr lang="el-GR" sz="2000" b="1" dirty="0" smtClean="0">
                <a:solidFill>
                  <a:schemeClr val="bg1"/>
                </a:solidFill>
              </a:rPr>
              <a:t>Ή </a:t>
            </a:r>
          </a:p>
          <a:p>
            <a:pPr algn="ctr"/>
            <a:r>
              <a:rPr lang="el-GR" sz="2000" b="1" dirty="0" smtClean="0">
                <a:solidFill>
                  <a:schemeClr val="bg1"/>
                </a:solidFill>
              </a:rPr>
              <a:t>ΟΙΚΟΓΕΝΕΙΑΚΑ ΤΗΛΕΦΩΝΑ.</a:t>
            </a:r>
            <a:endParaRPr lang="el-GR" sz="2000" b="1" dirty="0">
              <a:solidFill>
                <a:schemeClr val="bg1"/>
              </a:solidFill>
            </a:endParaRPr>
          </a:p>
        </p:txBody>
      </p:sp>
    </p:spTree>
    <p:extLst>
      <p:ext uri="{BB962C8B-B14F-4D97-AF65-F5344CB8AC3E}">
        <p14:creationId xmlns:p14="http://schemas.microsoft.com/office/powerpoint/2010/main" val="1276183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8959"/>
            <a:ext cx="5058565" cy="3789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Τίτλος 4"/>
          <p:cNvSpPr>
            <a:spLocks noGrp="1"/>
          </p:cNvSpPr>
          <p:nvPr>
            <p:ph type="title"/>
          </p:nvPr>
        </p:nvSpPr>
        <p:spPr>
          <a:xfrm>
            <a:off x="467544" y="10277"/>
            <a:ext cx="8229600" cy="1143000"/>
          </a:xfrm>
        </p:spPr>
        <p:txBody>
          <a:bodyPr>
            <a:normAutofit/>
          </a:bodyPr>
          <a:lstStyle/>
          <a:p>
            <a:r>
              <a:rPr lang="el-GR" sz="3200" dirty="0" smtClean="0">
                <a:solidFill>
                  <a:schemeClr val="accent1"/>
                </a:solidFill>
                <a:effectLst/>
              </a:rPr>
              <a:t>ΔΕΝ ΚΑΝΟΥΜΕ ΚΛΙΚ ΣΕ ΤΥΧΑΙΕΣ ΔΙΑΦΗΜΙΣΕΙΣ</a:t>
            </a:r>
            <a:endParaRPr lang="el-GR" sz="3200" dirty="0">
              <a:solidFill>
                <a:schemeClr val="accent1"/>
              </a:solidFill>
              <a:effectLst/>
            </a:endParaRPr>
          </a:p>
        </p:txBody>
      </p:sp>
      <p:sp>
        <p:nvSpPr>
          <p:cNvPr id="6" name="TextBox 5"/>
          <p:cNvSpPr txBox="1"/>
          <p:nvPr/>
        </p:nvSpPr>
        <p:spPr>
          <a:xfrm>
            <a:off x="5241424" y="3061608"/>
            <a:ext cx="3888432" cy="2677656"/>
          </a:xfrm>
          <a:prstGeom prst="rect">
            <a:avLst/>
          </a:prstGeom>
          <a:noFill/>
        </p:spPr>
        <p:txBody>
          <a:bodyPr wrap="square" rtlCol="0">
            <a:spAutoFit/>
          </a:bodyPr>
          <a:lstStyle/>
          <a:p>
            <a:r>
              <a:rPr lang="el-GR" sz="2400" b="1" dirty="0" smtClean="0">
                <a:solidFill>
                  <a:schemeClr val="bg1"/>
                </a:solidFill>
              </a:rPr>
              <a:t>ΠΟΛΛΕΣ ΔΙΑΦΗΜΙΣΕΙΣ </a:t>
            </a:r>
            <a:r>
              <a:rPr lang="el-GR" sz="2400" b="1" dirty="0" smtClean="0">
                <a:solidFill>
                  <a:schemeClr val="bg1"/>
                </a:solidFill>
              </a:rPr>
              <a:t>ΕΙΝΑΙ </a:t>
            </a:r>
            <a:r>
              <a:rPr lang="el-GR" sz="2400" b="1" dirty="0" smtClean="0">
                <a:solidFill>
                  <a:schemeClr val="bg1"/>
                </a:solidFill>
              </a:rPr>
              <a:t>ΠΑΡΑΠΛΑΝΗΤΙΚΕΣ ΚΑΙ ΕΧΟΥΝ ΣΚΟΠΟ ΝΑ ΣΑΣ ΚΑΝΟΥΝ ΝΑ ΚΛΙΚΑΡΕΤΕ ΠΑΝΩ </a:t>
            </a:r>
            <a:r>
              <a:rPr lang="el-GR" sz="2400" b="1" dirty="0" smtClean="0">
                <a:solidFill>
                  <a:schemeClr val="bg1"/>
                </a:solidFill>
              </a:rPr>
              <a:t>ΤΟΥΣ.</a:t>
            </a:r>
            <a:endParaRPr lang="el-GR" sz="2400" b="1" dirty="0">
              <a:solidFill>
                <a:schemeClr val="bg1"/>
              </a:solidFill>
            </a:endParaRPr>
          </a:p>
        </p:txBody>
      </p:sp>
    </p:spTree>
    <p:extLst>
      <p:ext uri="{BB962C8B-B14F-4D97-AF65-F5344CB8AC3E}">
        <p14:creationId xmlns:p14="http://schemas.microsoft.com/office/powerpoint/2010/main" val="3155741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135</TotalTime>
  <Words>319</Words>
  <Application>Microsoft Office PowerPoint</Application>
  <PresentationFormat>Προβολή στην οθόνη (4:3)</PresentationFormat>
  <Paragraphs>29</Paragraphs>
  <Slides>11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Αποκορύφωμα</vt:lpstr>
      <vt:lpstr>Παρουσίαση του PowerPoint</vt:lpstr>
      <vt:lpstr>ΘΕΤΙΚΟ / ΔΗΜΙΟΥΡΓΙΚΟ ΠΕΡΙΕΧΟΜΕΝΟ  ΣΤΟ ΔΙΑΔΙΚΤΥΟ </vt:lpstr>
      <vt:lpstr>ΕΠΙΚΟΙΝΩΝΙΑ</vt:lpstr>
      <vt:lpstr>ΑΠΟΚΤΗΣΗ ΓΝΩΣΕΩΝ</vt:lpstr>
      <vt:lpstr>ΙΚΑΝΟΤΗΤΑ ΕΞΕΡΕΥΝΗΣΗΣ</vt:lpstr>
      <vt:lpstr>ΔΙΑΔΙΚΤΥΑΚΑ ΜΕΤΡΑ ΔΙΑΣΚΕΔΑΣΗΣ  </vt:lpstr>
      <vt:lpstr>ΣΥΜΒΟΥΛΕΣ ΓΙΑ ΑΣΦΑΛΗ ΠΕΡΙΗΓΗΣΗ ΣΤΟ ΔΙΑΔΙΚΤΥΟ </vt:lpstr>
      <vt:lpstr>ΟΤΑΝ ΜΙΛΑΜΕ ΣΕ ΔΙΑΔΙΚΤΥΟ ΚΑΛΟ ΕΙΝΑΙ ΝΑ ΜΙΛΑΜΕ ΜΟΝΟ ΣΕ ΟΣΟΥΣ ΞΕΡΟΥΜΕ</vt:lpstr>
      <vt:lpstr>ΔΕΝ ΚΑΝΟΥΜΕ ΚΛΙΚ ΣΕ ΤΥΧΑΙΕΣ ΔΙΑΦΗΜΙΣΕΙΣ</vt:lpstr>
      <vt:lpstr>Ακατάλληλες εφαρμογές</vt:lpstr>
      <vt:lpstr>ΑΥΤΗ Η ΕΡΓΑΣΙΑ ΕΓΙΝΕ ΑΠΟ…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ΘΕΤΙΚΑ</dc:title>
  <dc:creator>EL</dc:creator>
  <cp:lastModifiedBy>user</cp:lastModifiedBy>
  <cp:revision>19</cp:revision>
  <dcterms:created xsi:type="dcterms:W3CDTF">2017-11-11T16:14:10Z</dcterms:created>
  <dcterms:modified xsi:type="dcterms:W3CDTF">2018-01-06T08:08:41Z</dcterms:modified>
</cp:coreProperties>
</file>