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Roboto Slab" charset="0"/>
      <p:regular r:id="rId9"/>
      <p:bold r:id="rId10"/>
    </p:embeddedFont>
    <p:embeddedFont>
      <p:font typeface="Roboto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2" y="-3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med" len="med"/>
            <a:tailEnd type="none" w="med" len="med"/>
          </a:ln>
        </p:spPr>
      </p:sp>
      <p:cxnSp>
        <p:nvCxnSpPr>
          <p:cNvPr id="12" name="Shape 1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000"/>
              <a:buNone/>
              <a:defRPr sz="4000"/>
            </a:lvl1pPr>
            <a:lvl2pPr lvl="1" algn="ctr">
              <a:spcBef>
                <a:spcPts val="0"/>
              </a:spcBef>
              <a:buSzPts val="4000"/>
              <a:buNone/>
              <a:defRPr sz="4000"/>
            </a:lvl2pPr>
            <a:lvl3pPr lvl="2" algn="ctr">
              <a:spcBef>
                <a:spcPts val="0"/>
              </a:spcBef>
              <a:buSzPts val="4000"/>
              <a:buNone/>
              <a:defRPr sz="4000"/>
            </a:lvl3pPr>
            <a:lvl4pPr lvl="3" algn="ctr">
              <a:spcBef>
                <a:spcPts val="0"/>
              </a:spcBef>
              <a:buSzPts val="4000"/>
              <a:buNone/>
              <a:defRPr sz="4000"/>
            </a:lvl4pPr>
            <a:lvl5pPr lvl="4" algn="ctr">
              <a:spcBef>
                <a:spcPts val="0"/>
              </a:spcBef>
              <a:buSzPts val="4000"/>
              <a:buNone/>
              <a:defRPr sz="4000"/>
            </a:lvl5pPr>
            <a:lvl6pPr lvl="5" algn="ctr">
              <a:spcBef>
                <a:spcPts val="0"/>
              </a:spcBef>
              <a:buSzPts val="4000"/>
              <a:buNone/>
              <a:defRPr sz="4000"/>
            </a:lvl6pPr>
            <a:lvl7pPr lvl="6" algn="ctr">
              <a:spcBef>
                <a:spcPts val="0"/>
              </a:spcBef>
              <a:buSzPts val="4000"/>
              <a:buNone/>
              <a:defRPr sz="4000"/>
            </a:lvl7pPr>
            <a:lvl8pPr lvl="7" algn="ctr">
              <a:spcBef>
                <a:spcPts val="0"/>
              </a:spcBef>
              <a:buSzPts val="4000"/>
              <a:buNone/>
              <a:defRPr sz="4000"/>
            </a:lvl8pPr>
            <a:lvl9pPr lvl="8" algn="ctr">
              <a:spcBef>
                <a:spcPts val="0"/>
              </a:spcBef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l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l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l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800"/>
              <a:buNone/>
              <a:defRPr sz="4800"/>
            </a:lvl1pPr>
            <a:lvl2pPr lvl="1" algn="ctr">
              <a:spcBef>
                <a:spcPts val="0"/>
              </a:spcBef>
              <a:buSzPts val="4800"/>
              <a:buNone/>
              <a:defRPr sz="4800"/>
            </a:lvl2pPr>
            <a:lvl3pPr lvl="2" algn="ctr">
              <a:spcBef>
                <a:spcPts val="0"/>
              </a:spcBef>
              <a:buSzPts val="4800"/>
              <a:buNone/>
              <a:defRPr sz="4800"/>
            </a:lvl3pPr>
            <a:lvl4pPr lvl="3" algn="ctr">
              <a:spcBef>
                <a:spcPts val="0"/>
              </a:spcBef>
              <a:buSzPts val="4800"/>
              <a:buNone/>
              <a:defRPr sz="4800"/>
            </a:lvl4pPr>
            <a:lvl5pPr lvl="4" algn="ctr">
              <a:spcBef>
                <a:spcPts val="0"/>
              </a:spcBef>
              <a:buSzPts val="4800"/>
              <a:buNone/>
              <a:defRPr sz="4800"/>
            </a:lvl5pPr>
            <a:lvl6pPr lvl="5" algn="ctr">
              <a:spcBef>
                <a:spcPts val="0"/>
              </a:spcBef>
              <a:buSzPts val="4800"/>
              <a:buNone/>
              <a:defRPr sz="4800"/>
            </a:lvl6pPr>
            <a:lvl7pPr lvl="6" algn="ctr">
              <a:spcBef>
                <a:spcPts val="0"/>
              </a:spcBef>
              <a:buSzPts val="4800"/>
              <a:buNone/>
              <a:defRPr sz="4800"/>
            </a:lvl7pPr>
            <a:lvl8pPr lvl="7" algn="ctr">
              <a:spcBef>
                <a:spcPts val="0"/>
              </a:spcBef>
              <a:buSzPts val="4800"/>
              <a:buNone/>
              <a:defRPr sz="4800"/>
            </a:lvl8pPr>
            <a:lvl9pPr lvl="8" algn="ctr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l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l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l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l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l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l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3800"/>
              <a:buNone/>
              <a:defRPr sz="3800"/>
            </a:lvl1pPr>
            <a:lvl2pPr lvl="1" algn="ctr">
              <a:spcBef>
                <a:spcPts val="0"/>
              </a:spcBef>
              <a:buSzPts val="3800"/>
              <a:buNone/>
              <a:defRPr sz="3800"/>
            </a:lvl2pPr>
            <a:lvl3pPr lvl="2" algn="ctr">
              <a:spcBef>
                <a:spcPts val="0"/>
              </a:spcBef>
              <a:buSzPts val="3800"/>
              <a:buNone/>
              <a:defRPr sz="3800"/>
            </a:lvl3pPr>
            <a:lvl4pPr lvl="3" algn="ctr">
              <a:spcBef>
                <a:spcPts val="0"/>
              </a:spcBef>
              <a:buSzPts val="3800"/>
              <a:buNone/>
              <a:defRPr sz="3800"/>
            </a:lvl4pPr>
            <a:lvl5pPr lvl="4" algn="ctr">
              <a:spcBef>
                <a:spcPts val="0"/>
              </a:spcBef>
              <a:buSzPts val="3800"/>
              <a:buNone/>
              <a:defRPr sz="3800"/>
            </a:lvl5pPr>
            <a:lvl6pPr lvl="5" algn="ctr">
              <a:spcBef>
                <a:spcPts val="0"/>
              </a:spcBef>
              <a:buSzPts val="3800"/>
              <a:buNone/>
              <a:defRPr sz="3800"/>
            </a:lvl6pPr>
            <a:lvl7pPr lvl="6" algn="ctr">
              <a:spcBef>
                <a:spcPts val="0"/>
              </a:spcBef>
              <a:buSzPts val="3800"/>
              <a:buNone/>
              <a:defRPr sz="3800"/>
            </a:lvl7pPr>
            <a:lvl8pPr lvl="7" algn="ctr">
              <a:spcBef>
                <a:spcPts val="0"/>
              </a:spcBef>
              <a:buSzPts val="3800"/>
              <a:buNone/>
              <a:defRPr sz="3800"/>
            </a:lvl8pPr>
            <a:lvl9pPr lvl="8" algn="ctr">
              <a:spcBef>
                <a:spcPts val="0"/>
              </a:spcBef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l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l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el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pPr marL="0" lvl="0" indent="0" algn="r">
                <a:spcBef>
                  <a:spcPts val="0"/>
                </a:spcBef>
                <a:buNone/>
              </a:pPr>
              <a:t>‹#›</a:t>
            </a:fld>
            <a:endParaRPr lang="el"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l"/>
              <a:t>Ασφαλής Πλοήγηση στο Διαδίκτυο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1259632" y="3049450"/>
            <a:ext cx="6336704" cy="1394508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 smtClean="0"/>
              <a:t>3</a:t>
            </a:r>
            <a:r>
              <a:rPr lang="el-GR" baseline="30000" dirty="0" smtClean="0"/>
              <a:t>ο</a:t>
            </a:r>
            <a:r>
              <a:rPr lang="el-GR" dirty="0" smtClean="0"/>
              <a:t> Γυμνάσιο Νέας Φιλαδέλφειας, Τμήμα Β3</a:t>
            </a:r>
            <a:endParaRPr lang="en-US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el" dirty="0" smtClean="0"/>
              <a:t>Έλλη </a:t>
            </a:r>
            <a:r>
              <a:rPr lang="el" dirty="0"/>
              <a:t>Νάση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l" dirty="0"/>
              <a:t>Εριφύλη Τσούκα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l" dirty="0"/>
              <a:t>Το Διαδίκτυο είναι ένα δυνατό εργαλείο στα χέρια μας, που όμως αν δεν το χρησιμοποιούμε σωστά μπορεί να εμπερικλείει κινδύνους. Η πρόκληση στο Διαδίκτυο είναι να μπορούμε να αναγνωρίζουμε πιθανούς κινδύνους, να γνωρίζουμε τρόπους πρόληψης και αντιμετώπισης των κινδύνων και να έχουμε επιλογές για αποφυγή τους και τερματισμό τους.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l"/>
              <a:t>Κίνδυνοι στο Διαδίκτυο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l"/>
              <a:t>Μερικοί από τους πιο σοβαρούς κινδύνους είναι οι εξής: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l"/>
              <a:t>Ακατάλληλο Περιεχόμενο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l"/>
              <a:t>Ανεπιθύμητα Μηνύματα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l"/>
              <a:t>Εθισμός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l"/>
              <a:t>Εκφοβισμός</a:t>
            </a:r>
          </a:p>
          <a:p>
            <a:pPr marL="457200" lvl="0" indent="-342900" rtl="0">
              <a:spcBef>
                <a:spcPts val="0"/>
              </a:spcBef>
              <a:buSzPts val="1800"/>
              <a:buChar char="●"/>
            </a:pPr>
            <a:r>
              <a:rPr lang="el"/>
              <a:t>Αποπλάνηση</a:t>
            </a:r>
          </a:p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87900" y="481975"/>
            <a:ext cx="8368200" cy="4086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l" dirty="0"/>
              <a:t>.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504" y="987575"/>
            <a:ext cx="2610671" cy="187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6136" y="915566"/>
            <a:ext cx="3089908" cy="195135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43808" y="1995686"/>
            <a:ext cx="2861937" cy="21125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87900" y="127675"/>
            <a:ext cx="8368200" cy="710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l"/>
              <a:t>Τρόποι Χρήσης Ασφαλούς Διαδικτύου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87900" y="1156975"/>
            <a:ext cx="8368200" cy="3933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l"/>
              <a:t>Μην δίνεται ποτέ τα προσωπικά σας στοιχεία, ούτε να αποκαλύπτεται σε άλλους χρήστες του Διαδικτύου πληροφορίες που αφορούν τους φίλους σας, την οικογένεια σας και το σχολείο σας.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l"/>
              <a:t>Να είστε επιφυλακτικοί ως προς την αποδοχή όσων διαβάζετε στο Διαδίκτυο ή αυτών που σας λένε οι άλλοι χρήστες,πριν το υποβάλετε στην κρίση σας.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l"/>
              <a:t>Μην ανοίγεται μηνύματα και επισυναπτόμενα αρχεία από άγνωστους αποστολείς με περίεργα θέματα. Είναι πολύ πιθανό να περιέχουν ιούς και να προκαλέσουν σοβαρά προβλήματα στον υπολογιστή.</a:t>
            </a:r>
          </a:p>
          <a:p>
            <a:pPr marL="457200" lvl="0" indent="-342900">
              <a:spcBef>
                <a:spcPts val="0"/>
              </a:spcBef>
              <a:buSzPts val="1800"/>
              <a:buChar char="●"/>
            </a:pPr>
            <a:r>
              <a:rPr lang="el"/>
              <a:t>Μη χρησιμοποιείτε άκριτα οποιοδήποτε πρόγραμμα που βρίσκεται στο Διαδίκτυο. Δεν είναι όλα τα προγράμματα ασφαλή, ακόμα και αν παρουσιάζονται ως παιχνίδια.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87900" y="466000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l"/>
              <a:t>Διαχείριση επικίνδυνων καταστάσεων στο Διαδίκτυο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l"/>
              <a:t>Σε περίπτωση που έχετε βρει τον εαυτό σας μπλεγμένο σε μια επικίνδυνη κατάσταση στο Διαδίκτυο καλό θα είναι: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l"/>
              <a:t>Να μιλήσετε στους γονείς, φίλους ή καθηγητές σας.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l"/>
              <a:t>Να επικοινωνήσετε με τις τηλεφωνικές γραμμές στήριξης.</a:t>
            </a:r>
          </a:p>
          <a:p>
            <a:pPr marL="457200" lvl="0" indent="-342900">
              <a:spcBef>
                <a:spcPts val="0"/>
              </a:spcBef>
              <a:buSzPts val="1800"/>
              <a:buChar char="●"/>
            </a:pPr>
            <a:r>
              <a:rPr lang="el"/>
              <a:t>Να αποφύγετε την χρήση του Διαδικτύου για ένα χρονικό διάστημα.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254</Words>
  <Application>Microsoft Office PowerPoint</Application>
  <PresentationFormat>Προβολή στην οθόνη (16:9)</PresentationFormat>
  <Paragraphs>23</Paragraphs>
  <Slides>6</Slides>
  <Notes>6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Roboto Slab</vt:lpstr>
      <vt:lpstr>Roboto</vt:lpstr>
      <vt:lpstr>Marina</vt:lpstr>
      <vt:lpstr>Ασφαλής Πλοήγηση στο Διαδίκτυο</vt:lpstr>
      <vt:lpstr>Διαφάνεια 2</vt:lpstr>
      <vt:lpstr>Κίνδυνοι στο Διαδίκτυο</vt:lpstr>
      <vt:lpstr>Διαφάνεια 4</vt:lpstr>
      <vt:lpstr>Τρόποι Χρήσης Ασφαλούς Διαδικτύου</vt:lpstr>
      <vt:lpstr>Διαχείριση επικίνδυνων καταστάσεων στο Διαδίκτυο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Ασφαλής Πλοήγηση στο Διαδίκτυο</dc:title>
  <cp:lastModifiedBy>Constance</cp:lastModifiedBy>
  <cp:revision>3</cp:revision>
  <dcterms:modified xsi:type="dcterms:W3CDTF">2018-01-18T03:01:53Z</dcterms:modified>
</cp:coreProperties>
</file>