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90" r:id="rId2"/>
    <p:sldId id="258" r:id="rId3"/>
    <p:sldId id="271" r:id="rId4"/>
    <p:sldId id="276" r:id="rId5"/>
    <p:sldId id="274" r:id="rId6"/>
    <p:sldId id="287" r:id="rId7"/>
    <p:sldId id="288" r:id="rId8"/>
    <p:sldId id="289" r:id="rId9"/>
    <p:sldId id="292" r:id="rId10"/>
    <p:sldId id="295" r:id="rId11"/>
    <p:sldId id="279" r:id="rId12"/>
    <p:sldId id="29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1" autoAdjust="0"/>
    <p:restoredTop sz="94713" autoAdjust="0"/>
  </p:normalViewPr>
  <p:slideViewPr>
    <p:cSldViewPr>
      <p:cViewPr varScale="1">
        <p:scale>
          <a:sx n="105" d="100"/>
          <a:sy n="105" d="100"/>
        </p:scale>
        <p:origin x="-10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B2A4F-BFAF-448B-85ED-0780888285E4}" type="datetimeFigureOut">
              <a:rPr lang="el-GR" smtClean="0"/>
              <a:t>19/1/2018</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C9E4A-4E93-4D6B-AFED-550E3343B7C1}" type="slidenum">
              <a:rPr lang="el-GR" smtClean="0"/>
              <a:t>‹#›</a:t>
            </a:fld>
            <a:endParaRPr lang="el-GR"/>
          </a:p>
        </p:txBody>
      </p:sp>
    </p:spTree>
    <p:extLst>
      <p:ext uri="{BB962C8B-B14F-4D97-AF65-F5344CB8AC3E}">
        <p14:creationId xmlns:p14="http://schemas.microsoft.com/office/powerpoint/2010/main" val="300827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9216098-01B8-4C94-A2E7-4B24F6066822}" type="slidenum">
              <a:rPr lang="el-GR" smtClean="0"/>
              <a:pPr/>
              <a:t>9</a:t>
            </a:fld>
            <a:endParaRPr lang="el-GR"/>
          </a:p>
        </p:txBody>
      </p:sp>
    </p:spTree>
    <p:extLst>
      <p:ext uri="{BB962C8B-B14F-4D97-AF65-F5344CB8AC3E}">
        <p14:creationId xmlns:p14="http://schemas.microsoft.com/office/powerpoint/2010/main" val="4009740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983F033-C4DF-4E69-8125-41F056F94E8B}" type="datetimeFigureOut">
              <a:rPr lang="el-GR" smtClean="0"/>
              <a:pPr/>
              <a:t>19/1/2018</a:t>
            </a:fld>
            <a:endParaRPr lang="el-GR"/>
          </a:p>
        </p:txBody>
      </p:sp>
      <p:sp>
        <p:nvSpPr>
          <p:cNvPr id="5" name="Footer Placeholder 4"/>
          <p:cNvSpPr>
            <a:spLocks noGrp="1"/>
          </p:cNvSpPr>
          <p:nvPr>
            <p:ph type="ftr" sz="quarter" idx="11"/>
          </p:nvPr>
        </p:nvSpPr>
        <p:spPr>
          <a:xfrm>
            <a:off x="914400" y="4323846"/>
            <a:ext cx="4880610" cy="365125"/>
          </a:xfrm>
        </p:spPr>
        <p:txBody>
          <a:bodyPr/>
          <a:lstStyle/>
          <a:p>
            <a:endParaRPr lang="el-GR"/>
          </a:p>
        </p:txBody>
      </p:sp>
      <p:sp>
        <p:nvSpPr>
          <p:cNvPr id="6" name="Slide Number Placeholder 5"/>
          <p:cNvSpPr>
            <a:spLocks noGrp="1"/>
          </p:cNvSpPr>
          <p:nvPr>
            <p:ph type="sldNum" sz="quarter" idx="12"/>
          </p:nvPr>
        </p:nvSpPr>
        <p:spPr>
          <a:xfrm>
            <a:off x="6057900" y="1430867"/>
            <a:ext cx="2171700" cy="365125"/>
          </a:xfrm>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270988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6983F033-C4DF-4E69-8125-41F056F94E8B}" type="datetimeFigureOut">
              <a:rPr lang="el-GR" smtClean="0"/>
              <a:pPr/>
              <a:t>19/1/2018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145932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983F033-C4DF-4E69-8125-41F056F94E8B}" type="datetimeFigureOut">
              <a:rPr lang="el-GR" smtClean="0"/>
              <a:pPr/>
              <a:t>19/1/2018</a:t>
            </a:fld>
            <a:endParaRPr lang="el-GR"/>
          </a:p>
        </p:txBody>
      </p:sp>
      <p:sp>
        <p:nvSpPr>
          <p:cNvPr id="6" name="Footer Placeholder 5"/>
          <p:cNvSpPr>
            <a:spLocks noGrp="1"/>
          </p:cNvSpPr>
          <p:nvPr>
            <p:ph type="ftr" sz="quarter" idx="11"/>
          </p:nvPr>
        </p:nvSpPr>
        <p:spPr>
          <a:xfrm>
            <a:off x="594360" y="381001"/>
            <a:ext cx="4830656" cy="365125"/>
          </a:xfrm>
        </p:spPr>
        <p:txBody>
          <a:bodyPr/>
          <a:lstStyle/>
          <a:p>
            <a:endParaRPr lang="el-GR"/>
          </a:p>
        </p:txBody>
      </p:sp>
      <p:sp>
        <p:nvSpPr>
          <p:cNvPr id="7" name="Slide Number Placeholder 6"/>
          <p:cNvSpPr>
            <a:spLocks noGrp="1"/>
          </p:cNvSpPr>
          <p:nvPr>
            <p:ph type="sldNum" sz="quarter" idx="12"/>
          </p:nvPr>
        </p:nvSpPr>
        <p:spPr>
          <a:xfrm>
            <a:off x="7882466" y="381001"/>
            <a:ext cx="667174" cy="365125"/>
          </a:xfrm>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2661348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983F033-C4DF-4E69-8125-41F056F94E8B}" type="datetimeFigureOut">
              <a:rPr lang="el-GR" smtClean="0"/>
              <a:pPr/>
              <a:t>19/1/2018</a:t>
            </a:fld>
            <a:endParaRPr lang="el-GR"/>
          </a:p>
        </p:txBody>
      </p:sp>
      <p:sp>
        <p:nvSpPr>
          <p:cNvPr id="6" name="Footer Placeholder 5"/>
          <p:cNvSpPr>
            <a:spLocks noGrp="1"/>
          </p:cNvSpPr>
          <p:nvPr>
            <p:ph type="ftr" sz="quarter" idx="11"/>
          </p:nvPr>
        </p:nvSpPr>
        <p:spPr>
          <a:xfrm>
            <a:off x="594360" y="379438"/>
            <a:ext cx="4830656" cy="365125"/>
          </a:xfrm>
        </p:spPr>
        <p:txBody>
          <a:bodyPr/>
          <a:lstStyle/>
          <a:p>
            <a:endParaRPr lang="el-GR"/>
          </a:p>
        </p:txBody>
      </p:sp>
      <p:sp>
        <p:nvSpPr>
          <p:cNvPr id="7" name="Slide Number Placeholder 6"/>
          <p:cNvSpPr>
            <a:spLocks noGrp="1"/>
          </p:cNvSpPr>
          <p:nvPr>
            <p:ph type="sldNum" sz="quarter" idx="12"/>
          </p:nvPr>
        </p:nvSpPr>
        <p:spPr>
          <a:xfrm>
            <a:off x="7882466" y="381001"/>
            <a:ext cx="667174" cy="365125"/>
          </a:xfrm>
        </p:spPr>
        <p:txBody>
          <a:bodyPr/>
          <a:lstStyle/>
          <a:p>
            <a:fld id="{99A974EC-0453-4B8E-A135-B0A94940F14F}" type="slidenum">
              <a:rPr lang="el-GR" smtClean="0"/>
              <a:pPr/>
              <a:t>‹#›</a:t>
            </a:fld>
            <a:endParaRPr lang="el-G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777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983F033-C4DF-4E69-8125-41F056F94E8B}" type="datetimeFigureOut">
              <a:rPr lang="el-GR" smtClean="0"/>
              <a:pPr/>
              <a:t>19/1/2018</a:t>
            </a:fld>
            <a:endParaRPr lang="el-GR"/>
          </a:p>
        </p:txBody>
      </p:sp>
      <p:sp>
        <p:nvSpPr>
          <p:cNvPr id="6" name="Footer Placeholder 5"/>
          <p:cNvSpPr>
            <a:spLocks noGrp="1"/>
          </p:cNvSpPr>
          <p:nvPr>
            <p:ph type="ftr" sz="quarter" idx="11"/>
          </p:nvPr>
        </p:nvSpPr>
        <p:spPr>
          <a:xfrm>
            <a:off x="594360" y="378884"/>
            <a:ext cx="4830656" cy="365125"/>
          </a:xfrm>
        </p:spPr>
        <p:txBody>
          <a:bodyPr/>
          <a:lstStyle/>
          <a:p>
            <a:endParaRPr lang="el-GR"/>
          </a:p>
        </p:txBody>
      </p:sp>
      <p:sp>
        <p:nvSpPr>
          <p:cNvPr id="7" name="Slide Number Placeholder 6"/>
          <p:cNvSpPr>
            <a:spLocks noGrp="1"/>
          </p:cNvSpPr>
          <p:nvPr>
            <p:ph type="sldNum" sz="quarter" idx="12"/>
          </p:nvPr>
        </p:nvSpPr>
        <p:spPr>
          <a:xfrm>
            <a:off x="7882466" y="381001"/>
            <a:ext cx="667174" cy="365125"/>
          </a:xfrm>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167871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6983F033-C4DF-4E69-8125-41F056F94E8B}" type="datetimeFigureOut">
              <a:rPr lang="el-GR" smtClean="0"/>
              <a:pPr/>
              <a:t>19/1/2018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220115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6983F033-C4DF-4E69-8125-41F056F94E8B}" type="datetimeFigureOut">
              <a:rPr lang="el-GR" smtClean="0"/>
              <a:pPr/>
              <a:t>19/1/2018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276956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983F033-C4DF-4E69-8125-41F056F94E8B}" type="datetimeFigureOut">
              <a:rPr lang="el-GR" smtClean="0"/>
              <a:pPr/>
              <a:t>19/1/2018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3046628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983F033-C4DF-4E69-8125-41F056F94E8B}" type="datetimeFigureOut">
              <a:rPr lang="el-GR" smtClean="0"/>
              <a:pPr/>
              <a:t>19/1/2018</a:t>
            </a:fld>
            <a:endParaRPr lang="el-GR"/>
          </a:p>
        </p:txBody>
      </p:sp>
      <p:sp>
        <p:nvSpPr>
          <p:cNvPr id="5" name="Footer Placeholder 4"/>
          <p:cNvSpPr>
            <a:spLocks noGrp="1"/>
          </p:cNvSpPr>
          <p:nvPr>
            <p:ph type="ftr" sz="quarter" idx="11"/>
          </p:nvPr>
        </p:nvSpPr>
        <p:spPr>
          <a:xfrm>
            <a:off x="594360" y="381001"/>
            <a:ext cx="4830656" cy="365125"/>
          </a:xfrm>
        </p:spPr>
        <p:txBody>
          <a:bodyPr/>
          <a:lstStyle/>
          <a:p>
            <a:endParaRPr lang="el-GR"/>
          </a:p>
        </p:txBody>
      </p:sp>
      <p:sp>
        <p:nvSpPr>
          <p:cNvPr id="6" name="Slide Number Placeholder 5"/>
          <p:cNvSpPr>
            <a:spLocks noGrp="1"/>
          </p:cNvSpPr>
          <p:nvPr>
            <p:ph type="sldNum" sz="quarter" idx="12"/>
          </p:nvPr>
        </p:nvSpPr>
        <p:spPr>
          <a:xfrm>
            <a:off x="7882466" y="381001"/>
            <a:ext cx="667174" cy="365125"/>
          </a:xfrm>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80145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983F033-C4DF-4E69-8125-41F056F94E8B}" type="datetimeFigureOut">
              <a:rPr lang="el-GR" smtClean="0"/>
              <a:pPr/>
              <a:t>19/1/2018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256112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983F033-C4DF-4E69-8125-41F056F94E8B}" type="datetimeFigureOut">
              <a:rPr lang="el-GR" smtClean="0"/>
              <a:pPr/>
              <a:t>19/1/2018</a:t>
            </a:fld>
            <a:endParaRPr lang="el-GR"/>
          </a:p>
        </p:txBody>
      </p:sp>
      <p:sp>
        <p:nvSpPr>
          <p:cNvPr id="5" name="Footer Placeholder 4"/>
          <p:cNvSpPr>
            <a:spLocks noGrp="1"/>
          </p:cNvSpPr>
          <p:nvPr>
            <p:ph type="ftr" sz="quarter" idx="11"/>
          </p:nvPr>
        </p:nvSpPr>
        <p:spPr>
          <a:xfrm>
            <a:off x="594360" y="381001"/>
            <a:ext cx="4830656" cy="365125"/>
          </a:xfrm>
        </p:spPr>
        <p:txBody>
          <a:bodyPr/>
          <a:lstStyle/>
          <a:p>
            <a:endParaRPr lang="el-GR"/>
          </a:p>
        </p:txBody>
      </p:sp>
      <p:sp>
        <p:nvSpPr>
          <p:cNvPr id="6" name="Slide Number Placeholder 5"/>
          <p:cNvSpPr>
            <a:spLocks noGrp="1"/>
          </p:cNvSpPr>
          <p:nvPr>
            <p:ph type="sldNum" sz="quarter" idx="12"/>
          </p:nvPr>
        </p:nvSpPr>
        <p:spPr>
          <a:xfrm>
            <a:off x="7882466" y="381001"/>
            <a:ext cx="667173" cy="365125"/>
          </a:xfrm>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238861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6983F033-C4DF-4E69-8125-41F056F94E8B}" type="datetimeFigureOut">
              <a:rPr lang="el-GR" smtClean="0"/>
              <a:pPr/>
              <a:t>19/1/2018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285930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594359" y="3132667"/>
            <a:ext cx="3910579" cy="31309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42098" y="3132667"/>
            <a:ext cx="3907541" cy="31309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6983F033-C4DF-4E69-8125-41F056F94E8B}" type="datetimeFigureOut">
              <a:rPr lang="el-GR" smtClean="0"/>
              <a:pPr/>
              <a:t>19/1/2018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139426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6983F033-C4DF-4E69-8125-41F056F94E8B}" type="datetimeFigureOut">
              <a:rPr lang="el-GR" smtClean="0"/>
              <a:pPr/>
              <a:t>19/1/2018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3133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F033-C4DF-4E69-8125-41F056F94E8B}" type="datetimeFigureOut">
              <a:rPr lang="el-GR" smtClean="0"/>
              <a:pPr/>
              <a:t>19/1/2018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359720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6983F033-C4DF-4E69-8125-41F056F94E8B}" type="datetimeFigureOut">
              <a:rPr lang="el-GR" smtClean="0"/>
              <a:pPr/>
              <a:t>19/1/2018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287966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6983F033-C4DF-4E69-8125-41F056F94E8B}" type="datetimeFigureOut">
              <a:rPr lang="el-GR" smtClean="0"/>
              <a:pPr/>
              <a:t>19/1/2018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A974EC-0453-4B8E-A135-B0A94940F14F}" type="slidenum">
              <a:rPr lang="el-GR" smtClean="0"/>
              <a:pPr/>
              <a:t>‹#›</a:t>
            </a:fld>
            <a:endParaRPr lang="el-GR"/>
          </a:p>
        </p:txBody>
      </p:sp>
    </p:spTree>
    <p:extLst>
      <p:ext uri="{BB962C8B-B14F-4D97-AF65-F5344CB8AC3E}">
        <p14:creationId xmlns:p14="http://schemas.microsoft.com/office/powerpoint/2010/main" val="326609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3F033-C4DF-4E69-8125-41F056F94E8B}" type="datetimeFigureOut">
              <a:rPr lang="el-GR" smtClean="0"/>
              <a:pPr/>
              <a:t>19/1/2018</a:t>
            </a:fld>
            <a:endParaRPr lang="el-G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A974EC-0453-4B8E-A135-B0A94940F14F}" type="slidenum">
              <a:rPr lang="el-GR" smtClean="0"/>
              <a:pPr/>
              <a:t>‹#›</a:t>
            </a:fld>
            <a:endParaRPr lang="el-GR"/>
          </a:p>
        </p:txBody>
      </p:sp>
    </p:spTree>
    <p:extLst>
      <p:ext uri="{BB962C8B-B14F-4D97-AF65-F5344CB8AC3E}">
        <p14:creationId xmlns:p14="http://schemas.microsoft.com/office/powerpoint/2010/main" val="79811550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package" Target="../embeddings/Microsoft_PowerPoint_Presentation2.pptx"/><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PowerPoint_Presentation1.pptx"/><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SUNSET-1140x664.jpg"/>
          <p:cNvPicPr>
            <a:picLocks noChangeAspect="1"/>
          </p:cNvPicPr>
          <p:nvPr/>
        </p:nvPicPr>
        <p:blipFill>
          <a:blip r:embed="rId2" cstate="print"/>
          <a:stretch>
            <a:fillRect/>
          </a:stretch>
        </p:blipFill>
        <p:spPr>
          <a:xfrm>
            <a:off x="-252536" y="0"/>
            <a:ext cx="9396536" cy="6858000"/>
          </a:xfrm>
          <a:prstGeom prst="rect">
            <a:avLst/>
          </a:prstGeom>
        </p:spPr>
      </p:pic>
      <p:sp>
        <p:nvSpPr>
          <p:cNvPr id="2" name="1 - Τίτλος"/>
          <p:cNvSpPr>
            <a:spLocks noGrp="1"/>
          </p:cNvSpPr>
          <p:nvPr>
            <p:ph type="ctrTitle"/>
          </p:nvPr>
        </p:nvSpPr>
        <p:spPr>
          <a:xfrm>
            <a:off x="433264" y="5363732"/>
            <a:ext cx="7772400" cy="1470025"/>
          </a:xfrm>
        </p:spPr>
        <p:txBody>
          <a:bodyPr>
            <a:normAutofit fontScale="90000"/>
          </a:bodyPr>
          <a:lstStyle/>
          <a:p>
            <a:r>
              <a:rPr lang="el-GR" b="1" dirty="0" smtClean="0"/>
              <a:t>Η ΖΩΗ ΤΩΝ ΜΙΝΩΙΤΩΝ</a:t>
            </a:r>
            <a:br>
              <a:rPr lang="el-GR" b="1" dirty="0" smtClean="0"/>
            </a:br>
            <a:r>
              <a:rPr lang="el-GR" b="1" dirty="0" smtClean="0"/>
              <a:t>ΜΕ </a:t>
            </a:r>
            <a:r>
              <a:rPr lang="en-US" b="1" dirty="0" smtClean="0"/>
              <a:t>TO </a:t>
            </a:r>
            <a:r>
              <a:rPr lang="el-GR" b="1" dirty="0" err="1" smtClean="0"/>
              <a:t>Διαδικτυο</a:t>
            </a:r>
            <a:r>
              <a:rPr lang="el-GR" b="1" dirty="0" smtClean="0"/>
              <a:t> </a:t>
            </a:r>
            <a:endParaRPr lang="el-GR" b="1" dirty="0"/>
          </a:p>
        </p:txBody>
      </p:sp>
      <p:sp>
        <p:nvSpPr>
          <p:cNvPr id="5" name="2 - Υπότιτλος"/>
          <p:cNvSpPr>
            <a:spLocks noGrp="1"/>
          </p:cNvSpPr>
          <p:nvPr>
            <p:ph type="subTitle" idx="1"/>
          </p:nvPr>
        </p:nvSpPr>
        <p:spPr>
          <a:xfrm>
            <a:off x="107504" y="116632"/>
            <a:ext cx="6400800" cy="1198984"/>
          </a:xfrm>
        </p:spPr>
        <p:txBody>
          <a:bodyPr/>
          <a:lstStyle/>
          <a:p>
            <a:r>
              <a:rPr lang="el-GR" b="1" dirty="0" smtClean="0">
                <a:solidFill>
                  <a:schemeClr val="accent5">
                    <a:lumMod val="60000"/>
                    <a:lumOff val="40000"/>
                  </a:schemeClr>
                </a:solidFill>
              </a:rPr>
              <a:t>ΣΤ Τάξη 4</a:t>
            </a:r>
            <a:r>
              <a:rPr lang="el-GR" b="1" baseline="30000" dirty="0" smtClean="0">
                <a:solidFill>
                  <a:schemeClr val="accent5">
                    <a:lumMod val="60000"/>
                    <a:lumOff val="40000"/>
                  </a:schemeClr>
                </a:solidFill>
              </a:rPr>
              <a:t>ου</a:t>
            </a:r>
            <a:r>
              <a:rPr lang="el-GR" b="1" dirty="0" smtClean="0">
                <a:solidFill>
                  <a:schemeClr val="accent5">
                    <a:lumMod val="60000"/>
                    <a:lumOff val="40000"/>
                  </a:schemeClr>
                </a:solidFill>
              </a:rPr>
              <a:t> Δημοτικού Σχολείου Σητείας</a:t>
            </a:r>
          </a:p>
        </p:txBody>
      </p:sp>
    </p:spTree>
    <p:extLst>
      <p:ext uri="{BB962C8B-B14F-4D97-AF65-F5344CB8AC3E}">
        <p14:creationId xmlns:p14="http://schemas.microsoft.com/office/powerpoint/2010/main" val="3714271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95736" y="404664"/>
            <a:ext cx="6377940" cy="1293028"/>
          </a:xfrm>
        </p:spPr>
        <p:txBody>
          <a:bodyPr>
            <a:normAutofit/>
          </a:bodyPr>
          <a:lstStyle/>
          <a:p>
            <a:r>
              <a:rPr lang="el-GR" u="sng" dirty="0">
                <a:solidFill>
                  <a:schemeClr val="accent1">
                    <a:lumMod val="60000"/>
                    <a:lumOff val="40000"/>
                  </a:schemeClr>
                </a:solidFill>
                <a:effectLst>
                  <a:outerShdw blurRad="38100" dist="38100" dir="2700000" algn="tl">
                    <a:srgbClr val="000000">
                      <a:alpha val="43137"/>
                    </a:srgbClr>
                  </a:outerShdw>
                </a:effectLst>
              </a:rPr>
              <a:t>Η </a:t>
            </a:r>
            <a:r>
              <a:rPr lang="el-GR" u="sng" dirty="0" err="1">
                <a:solidFill>
                  <a:schemeClr val="accent1">
                    <a:lumMod val="60000"/>
                    <a:lumOff val="40000"/>
                  </a:schemeClr>
                </a:solidFill>
                <a:effectLst>
                  <a:outerShdw blurRad="38100" dist="38100" dir="2700000" algn="tl">
                    <a:srgbClr val="000000">
                      <a:alpha val="43137"/>
                    </a:srgbClr>
                  </a:outerShdw>
                </a:effectLst>
              </a:rPr>
              <a:t>ΓραφΗ</a:t>
            </a:r>
            <a:r>
              <a:rPr lang="el-GR" u="sng" dirty="0">
                <a:solidFill>
                  <a:schemeClr val="accent1">
                    <a:lumMod val="60000"/>
                    <a:lumOff val="40000"/>
                  </a:schemeClr>
                </a:solidFill>
                <a:effectLst>
                  <a:outerShdw blurRad="38100" dist="38100" dir="2700000" algn="tl">
                    <a:srgbClr val="000000">
                      <a:alpha val="43137"/>
                    </a:srgbClr>
                  </a:outerShdw>
                </a:effectLst>
              </a:rPr>
              <a:t> </a:t>
            </a:r>
            <a:r>
              <a:rPr lang="el-GR" u="sng" dirty="0" err="1">
                <a:solidFill>
                  <a:schemeClr val="accent1">
                    <a:lumMod val="60000"/>
                    <a:lumOff val="40000"/>
                  </a:schemeClr>
                </a:solidFill>
                <a:effectLst>
                  <a:outerShdw blurRad="38100" dist="38100" dir="2700000" algn="tl">
                    <a:srgbClr val="000000">
                      <a:alpha val="43137"/>
                    </a:srgbClr>
                  </a:outerShdw>
                </a:effectLst>
              </a:rPr>
              <a:t>ΤουΣ</a:t>
            </a:r>
            <a:endParaRPr lang="el-GR" u="sng" dirty="0">
              <a:solidFill>
                <a:schemeClr val="accent1">
                  <a:lumMod val="60000"/>
                  <a:lumOff val="40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67544" y="1484784"/>
            <a:ext cx="7488832" cy="4104456"/>
          </a:xfrm>
        </p:spPr>
        <p:txBody>
          <a:bodyPr>
            <a:noAutofit/>
          </a:bodyPr>
          <a:lstStyle/>
          <a:p>
            <a:r>
              <a:rPr lang="el-GR" dirty="0"/>
              <a:t>Οι Μινωίτες ήταν οι πρώτοι από τους κατοίκους της Ελλάδας που χρησιμοποίησαν τη γραφή. Για να γράψουν μια λέξη σχεδίαζαν εικόνες ζώων, φυτών, πλοίων, αγγείων κτλ. Η πρώτη αυτή γραφή λέγεται ιερογλυφική. Στη Φαιστό οι αρχαιολόγοι ανακάλυψαν έναν δίσκο γραμμένο με ιερογλυφική γραφή. Κανείς μέχρι τώρα δεν κατάφερε να τον διαβάσει. Λένε ότι πάνω του είναι γραμμένος ένας θρησκευτικός ύμνος. Στον δίσκο της Φαιστού τα σχήματα έχουν γραφτεί με σφραγίδες. Είναι το πιο παλιό δείγμα τυπογραφίας</a:t>
            </a:r>
            <a:r>
              <a:rPr lang="el-GR" dirty="0" smtClean="0"/>
              <a:t>. Αργότερα </a:t>
            </a:r>
            <a:r>
              <a:rPr lang="el-GR" dirty="0"/>
              <a:t>οι Μινωίτες ανακάλυψαν μια πιο απλή γραφή, που ονομάστηκε Γραμμική Α΄</a:t>
            </a:r>
            <a:r>
              <a:rPr lang="el-GR" dirty="0" smtClean="0"/>
              <a:t>. </a:t>
            </a:r>
          </a:p>
          <a:p>
            <a:r>
              <a:rPr lang="el-GR" dirty="0" smtClean="0"/>
              <a:t>Με το διαδίκτυο όλα αυτά που έγραφαν θα μπορούσαν να υπάρχουν σε ηλεκτρονικά έγγραφα και να είχαν διατηρηθεί έως και σήμερα.</a:t>
            </a:r>
            <a:endParaRPr lang="el-GR" dirty="0"/>
          </a:p>
        </p:txBody>
      </p:sp>
    </p:spTree>
    <p:extLst>
      <p:ext uri="{BB962C8B-B14F-4D97-AF65-F5344CB8AC3E}">
        <p14:creationId xmlns:p14="http://schemas.microsoft.com/office/powerpoint/2010/main" val="27312158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1024px-Knossos_Palace.jpg"/>
          <p:cNvPicPr>
            <a:picLocks noGrp="1" noChangeAspect="1"/>
          </p:cNvPicPr>
          <p:nvPr>
            <p:ph sz="half" idx="2"/>
          </p:nvPr>
        </p:nvPicPr>
        <p:blipFill>
          <a:blip r:embed="rId3" cstate="print"/>
          <a:stretch>
            <a:fillRect/>
          </a:stretch>
        </p:blipFill>
        <p:spPr>
          <a:xfrm>
            <a:off x="4788024" y="3022711"/>
            <a:ext cx="4040188" cy="2998577"/>
          </a:xfrm>
        </p:spPr>
      </p:pic>
      <p:sp>
        <p:nvSpPr>
          <p:cNvPr id="5" name="4 - Θέση κειμένου"/>
          <p:cNvSpPr>
            <a:spLocks noGrp="1"/>
          </p:cNvSpPr>
          <p:nvPr>
            <p:ph type="body" sz="quarter" idx="3"/>
          </p:nvPr>
        </p:nvSpPr>
        <p:spPr>
          <a:xfrm>
            <a:off x="4788024" y="2204864"/>
            <a:ext cx="4041775" cy="576064"/>
          </a:xfrm>
        </p:spPr>
        <p:txBody>
          <a:bodyPr vert="horz" lIns="91440" tIns="45720" rIns="91440" bIns="45720" rtlCol="0" anchor="b">
            <a:noAutofit/>
          </a:bodyPr>
          <a:lstStyle/>
          <a:p>
            <a:r>
              <a:rPr lang="el-GR" sz="1800" dirty="0"/>
              <a:t>Αν είχαν διαδίκτυο, τα νέα θα ταξίδευαν γρήγορα, θα είχαν ενημερωθεί από ειδησεογραφικά </a:t>
            </a:r>
            <a:r>
              <a:rPr lang="en-US" sz="1800" dirty="0"/>
              <a:t>sites </a:t>
            </a:r>
            <a:r>
              <a:rPr lang="el-GR" sz="1800" dirty="0"/>
              <a:t>για την έκρηξη του ηφαιστείου της Θήρας και το </a:t>
            </a:r>
            <a:r>
              <a:rPr lang="el-GR" sz="1800" dirty="0" err="1"/>
              <a:t>τσουνάμι</a:t>
            </a:r>
            <a:r>
              <a:rPr lang="el-GR" sz="1800" dirty="0"/>
              <a:t> </a:t>
            </a:r>
            <a:r>
              <a:rPr lang="el-GR" sz="1800" dirty="0"/>
              <a:t>και ίσως να είχαν προλάβει να προφυλαχθούν.</a:t>
            </a:r>
            <a:endParaRPr lang="el-GR" sz="1800" dirty="0"/>
          </a:p>
        </p:txBody>
      </p:sp>
      <p:pic>
        <p:nvPicPr>
          <p:cNvPr id="21" name="20 - Θέση περιεχομένου" descr="tsounami-nea-zilandia-1300.jpg"/>
          <p:cNvPicPr>
            <a:picLocks noGrp="1" noChangeAspect="1"/>
          </p:cNvPicPr>
          <p:nvPr>
            <p:ph sz="quarter" idx="4"/>
          </p:nvPr>
        </p:nvPicPr>
        <p:blipFill>
          <a:blip r:embed="rId4" cstate="print"/>
          <a:stretch>
            <a:fillRect/>
          </a:stretch>
        </p:blipFill>
        <p:spPr>
          <a:xfrm>
            <a:off x="179512" y="1844824"/>
            <a:ext cx="3744416" cy="2139666"/>
          </a:xfrm>
        </p:spPr>
      </p:pic>
      <p:sp>
        <p:nvSpPr>
          <p:cNvPr id="8" name="7 - TextBox"/>
          <p:cNvSpPr txBox="1"/>
          <p:nvPr/>
        </p:nvSpPr>
        <p:spPr>
          <a:xfrm>
            <a:off x="208951" y="476672"/>
            <a:ext cx="4104456" cy="984885"/>
          </a:xfrm>
          <a:prstGeom prst="rect">
            <a:avLst/>
          </a:prstGeom>
          <a:noFill/>
        </p:spPr>
        <p:txBody>
          <a:bodyPr wrap="square" rtlCol="0">
            <a:spAutoFit/>
          </a:bodyPr>
          <a:lstStyle/>
          <a:p>
            <a:endParaRPr lang="el-GR" dirty="0" smtClean="0"/>
          </a:p>
          <a:p>
            <a:r>
              <a:rPr lang="el-GR" sz="4000" u="sng" cap="all" dirty="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ΤΟ ΤΕΛΟΣ </a:t>
            </a:r>
            <a:r>
              <a:rPr lang="el-GR" sz="4000" u="sng" cap="all" dirty="0" smtClean="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ΤΟΥΣ</a:t>
            </a:r>
            <a:endParaRPr lang="el-GR" sz="4000" u="sng" cap="all" dirty="0">
              <a:solidFill>
                <a:schemeClr val="accent1">
                  <a:lumMod val="60000"/>
                  <a:lumOff val="40000"/>
                </a:schemeClr>
              </a:solidFill>
              <a:effectLst>
                <a:outerShdw blurRad="38100" dist="38100" dir="2700000" algn="tl">
                  <a:srgbClr val="000000">
                    <a:alpha val="43137"/>
                  </a:srgbClr>
                </a:outerShdw>
              </a:effectLst>
              <a:latin typeface="+mj-lt"/>
              <a:ea typeface="+mj-ea"/>
              <a:cs typeface="+mj-cs"/>
            </a:endParaRPr>
          </a:p>
        </p:txBody>
      </p:sp>
      <p:graphicFrame>
        <p:nvGraphicFramePr>
          <p:cNvPr id="1026" name="Object 2"/>
          <p:cNvGraphicFramePr>
            <a:graphicFrameLocks noChangeAspect="1"/>
          </p:cNvGraphicFramePr>
          <p:nvPr/>
        </p:nvGraphicFramePr>
        <p:xfrm flipH="1">
          <a:off x="5974061" y="-3555775"/>
          <a:ext cx="96022" cy="72008"/>
        </p:xfrm>
        <a:graphic>
          <a:graphicData uri="http://schemas.openxmlformats.org/presentationml/2006/ole">
            <mc:AlternateContent xmlns:mc="http://schemas.openxmlformats.org/markup-compatibility/2006">
              <mc:Choice xmlns:v="urn:schemas-microsoft-com:vml" Requires="v">
                <p:oleObj spid="_x0000_s1070" name="Παρουσίαση" r:id="rId5" imgW="4570378" imgH="3427618" progId="PowerPoint.Show.12">
                  <p:embed/>
                </p:oleObj>
              </mc:Choice>
              <mc:Fallback>
                <p:oleObj name="Παρουσίαση" r:id="rId5" imgW="4570378" imgH="3427618" progId="PowerPoint.Show.12">
                  <p:embed/>
                  <p:pic>
                    <p:nvPicPr>
                      <p:cNvPr id="102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974061" y="-3555775"/>
                        <a:ext cx="96022" cy="7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2"/>
          <p:cNvGraphicFramePr>
            <a:graphicFrameLocks noChangeAspect="1"/>
          </p:cNvGraphicFramePr>
          <p:nvPr/>
        </p:nvGraphicFramePr>
        <p:xfrm flipH="1">
          <a:off x="13714413" y="-2331639"/>
          <a:ext cx="768174" cy="576064"/>
        </p:xfrm>
        <a:graphic>
          <a:graphicData uri="http://schemas.openxmlformats.org/presentationml/2006/ole">
            <mc:AlternateContent xmlns:mc="http://schemas.openxmlformats.org/markup-compatibility/2006">
              <mc:Choice xmlns:v="urn:schemas-microsoft-com:vml" Requires="v">
                <p:oleObj spid="_x0000_s1071" name="Παρουσίαση" r:id="rId7" imgW="4570378" imgH="3427618" progId="PowerPoint.Show.12">
                  <p:embed/>
                </p:oleObj>
              </mc:Choice>
              <mc:Fallback>
                <p:oleObj name="Παρουσίαση" r:id="rId7" imgW="4570378" imgH="3427618" progId="PowerPoint.Show.12">
                  <p:embed/>
                  <p:pic>
                    <p:nvPicPr>
                      <p:cNvPr id="1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3714413" y="-2331639"/>
                        <a:ext cx="76817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10 - Εικόνα" descr="ifaisteio-240x160.jpg"/>
          <p:cNvPicPr>
            <a:picLocks noChangeAspect="1"/>
          </p:cNvPicPr>
          <p:nvPr/>
        </p:nvPicPr>
        <p:blipFill>
          <a:blip r:embed="rId8" cstate="print"/>
          <a:stretch>
            <a:fillRect/>
          </a:stretch>
        </p:blipFill>
        <p:spPr>
          <a:xfrm>
            <a:off x="71500" y="4077072"/>
            <a:ext cx="4104456" cy="1944216"/>
          </a:xfrm>
          <a:prstGeom prst="rect">
            <a:avLst/>
          </a:prstGeom>
        </p:spPr>
      </p:pic>
      <p:cxnSp>
        <p:nvCxnSpPr>
          <p:cNvPr id="26" name="25 - Ευθεία γραμμή σύνδεσης"/>
          <p:cNvCxnSpPr/>
          <p:nvPr/>
        </p:nvCxnSpPr>
        <p:spPr>
          <a:xfrm flipH="1" flipV="1">
            <a:off x="179512" y="1844824"/>
            <a:ext cx="3888432" cy="4176464"/>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28 - Ευθεία γραμμή σύνδεσης"/>
          <p:cNvCxnSpPr/>
          <p:nvPr/>
        </p:nvCxnSpPr>
        <p:spPr>
          <a:xfrm flipH="1">
            <a:off x="-180528" y="1844824"/>
            <a:ext cx="4104456" cy="417646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52206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συμπερασμα</a:t>
            </a:r>
            <a:endParaRPr lang="el-GR" dirty="0"/>
          </a:p>
        </p:txBody>
      </p:sp>
      <p:sp>
        <p:nvSpPr>
          <p:cNvPr id="3" name="Θέση περιεχομένου 2"/>
          <p:cNvSpPr>
            <a:spLocks noGrp="1"/>
          </p:cNvSpPr>
          <p:nvPr>
            <p:ph idx="1"/>
          </p:nvPr>
        </p:nvSpPr>
        <p:spPr/>
        <p:txBody>
          <a:bodyPr/>
          <a:lstStyle/>
          <a:p>
            <a:pPr marL="0" indent="0">
              <a:buNone/>
            </a:pPr>
            <a:r>
              <a:rPr lang="el-GR" dirty="0" smtClean="0"/>
              <a:t>Μπορεί η ζωή των </a:t>
            </a:r>
            <a:r>
              <a:rPr lang="el-GR" dirty="0" err="1" smtClean="0"/>
              <a:t>Μινωιτών</a:t>
            </a:r>
            <a:r>
              <a:rPr lang="el-GR" dirty="0" smtClean="0"/>
              <a:t> αν υπήρχε το διαδίκτυο να ήταν πολύ διαφορετική, μπορεί καλύτερη ή χειρότερη. Ίσως να μην χανόταν έτσι ξαφνικά ο σημαντικός αυτός πολιτισμός ή τουλάχιστον να ξέραμε για ποιο λόγο καταστράφηκε, όμως η ιστορία μας θα ήταν εντελώς διαφορετική, τα μουσεία θα ήταν λιγότερα και ίσως να μην αντιλαμβανόμασταν την αξία και τη σημασία αυτού του πολιτισμού.</a:t>
            </a:r>
            <a:endParaRPr lang="el-GR" dirty="0"/>
          </a:p>
        </p:txBody>
      </p:sp>
    </p:spTree>
    <p:extLst>
      <p:ext uri="{BB962C8B-B14F-4D97-AF65-F5344CB8AC3E}">
        <p14:creationId xmlns:p14="http://schemas.microsoft.com/office/powerpoint/2010/main" val="1966476384"/>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dirty="0" smtClean="0"/>
              <a:t>Ο </a:t>
            </a:r>
            <a:r>
              <a:rPr lang="el-GR" dirty="0" err="1" smtClean="0"/>
              <a:t>πολιτισμΟΣ</a:t>
            </a:r>
            <a:r>
              <a:rPr lang="el-GR" dirty="0" smtClean="0"/>
              <a:t> </a:t>
            </a:r>
            <a:r>
              <a:rPr lang="el-GR" dirty="0" err="1" smtClean="0"/>
              <a:t>τουΣ</a:t>
            </a:r>
            <a:endParaRPr lang="el-GR" dirty="0"/>
          </a:p>
        </p:txBody>
      </p:sp>
      <p:sp>
        <p:nvSpPr>
          <p:cNvPr id="3" name="2 - Θέση περιεχομένου"/>
          <p:cNvSpPr>
            <a:spLocks noGrp="1"/>
          </p:cNvSpPr>
          <p:nvPr>
            <p:ph idx="1"/>
          </p:nvPr>
        </p:nvSpPr>
        <p:spPr>
          <a:xfrm>
            <a:off x="179512" y="1417638"/>
            <a:ext cx="8784976" cy="4525963"/>
          </a:xfrm>
        </p:spPr>
        <p:txBody>
          <a:bodyPr>
            <a:noAutofit/>
          </a:bodyPr>
          <a:lstStyle/>
          <a:p>
            <a:pPr algn="just"/>
            <a:r>
              <a:rPr lang="el-GR" sz="2500" dirty="0" smtClean="0"/>
              <a:t>Ο </a:t>
            </a:r>
            <a:r>
              <a:rPr lang="el-GR" sz="2500" b="1" dirty="0" smtClean="0"/>
              <a:t>Μινωικός πολιτισμός</a:t>
            </a:r>
            <a:r>
              <a:rPr lang="el-GR" sz="2500" dirty="0" smtClean="0"/>
              <a:t> ήταν ο προϊστορικός πολιτισμός της Κρήτης. Το όνομα μινωικός προέρχεται από τον μυθικό βασιλέα Μίνωα και δόθηκε από τον Άρθουρ </a:t>
            </a:r>
            <a:r>
              <a:rPr lang="el-GR" sz="2500" dirty="0" err="1" smtClean="0"/>
              <a:t>Έβανς</a:t>
            </a:r>
            <a:r>
              <a:rPr lang="el-GR" sz="2500" dirty="0" smtClean="0"/>
              <a:t>, τον αρχαιολόγο που </a:t>
            </a:r>
            <a:r>
              <a:rPr lang="el-GR" sz="2500" dirty="0" err="1" smtClean="0"/>
              <a:t>ανέσκαψε</a:t>
            </a:r>
            <a:r>
              <a:rPr lang="el-GR" sz="2500" dirty="0" smtClean="0"/>
              <a:t> το ανάκτορο της Κνωσού. Η ανάλυση του </a:t>
            </a:r>
            <a:r>
              <a:rPr lang="el-GR" sz="2500" dirty="0" err="1" smtClean="0"/>
              <a:t>Έβανς</a:t>
            </a:r>
            <a:r>
              <a:rPr lang="el-GR" sz="2500" dirty="0" smtClean="0"/>
              <a:t> για τον Μινωικό πολιτισμό ολοκληρώθηκε το 1935, και έθεσε το θεμέλιο για τη μελέτη των διαδικασιών και μετασχηματισμών που οδήγησαν στην ανάπτυξη, εδραίωση και παρακμή των </a:t>
            </a:r>
            <a:r>
              <a:rPr lang="el-GR" sz="2500" dirty="0" err="1" smtClean="0"/>
              <a:t>Μινωιτών</a:t>
            </a:r>
            <a:r>
              <a:rPr lang="el-GR" sz="2500" dirty="0" smtClean="0"/>
              <a:t>. Η </a:t>
            </a:r>
            <a:r>
              <a:rPr lang="el-GR" sz="2500" dirty="0" err="1" smtClean="0"/>
              <a:t>πρωιμότερη</a:t>
            </a:r>
            <a:r>
              <a:rPr lang="el-GR" sz="2500" dirty="0" smtClean="0"/>
              <a:t> εγκατάσταση στην Κρήτη έχει εντοπιστεί στις περιοχές Πλακιάς και </a:t>
            </a:r>
            <a:r>
              <a:rPr lang="el-GR" sz="2500" dirty="0" err="1" smtClean="0"/>
              <a:t>Πρέβελη</a:t>
            </a:r>
            <a:r>
              <a:rPr lang="el-GR" sz="2500" dirty="0" err="1"/>
              <a:t>ς</a:t>
            </a:r>
            <a:r>
              <a:rPr lang="el-GR" sz="2500" dirty="0" smtClean="0"/>
              <a:t>.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778098"/>
          </a:xfrm>
        </p:spPr>
        <p:txBody>
          <a:bodyPr/>
          <a:lstStyle/>
          <a:p>
            <a:endParaRPr lang="el-GR" dirty="0"/>
          </a:p>
        </p:txBody>
      </p:sp>
      <p:sp>
        <p:nvSpPr>
          <p:cNvPr id="3" name="2 - Θέση περιεχομένου"/>
          <p:cNvSpPr>
            <a:spLocks noGrp="1"/>
          </p:cNvSpPr>
          <p:nvPr>
            <p:ph idx="1"/>
          </p:nvPr>
        </p:nvSpPr>
        <p:spPr>
          <a:xfrm>
            <a:off x="179512" y="991513"/>
            <a:ext cx="8784976" cy="4525963"/>
          </a:xfrm>
        </p:spPr>
        <p:txBody>
          <a:bodyPr>
            <a:noAutofit/>
          </a:bodyPr>
          <a:lstStyle/>
          <a:p>
            <a:pPr algn="just"/>
            <a:r>
              <a:rPr lang="el-GR" sz="2800" dirty="0" smtClean="0"/>
              <a:t>Οι χρονολογικές παράμετροι που ορίζουν την Μινωική περίοδο της εποχής του Χαλκού αφορούν κυρίως στο χρονικό διάστημα 3000 έως 1000 π.Χ.. με κυρίαρχα γεγονότα την οικοδόμηση της Κνωσού το 1900 π.Χ., την έκρηξη του ηφαιστείου της Θήρας περ. 1500 </a:t>
            </a:r>
            <a:r>
              <a:rPr lang="el-GR" sz="2800" dirty="0" err="1" smtClean="0"/>
              <a:t>π.Χ.</a:t>
            </a:r>
            <a:r>
              <a:rPr lang="el-GR" sz="2800" dirty="0" smtClean="0"/>
              <a:t> και την καταστροφή της Κνωσού περ. το 1375 π.Χ.</a:t>
            </a:r>
          </a:p>
          <a:p>
            <a:pPr algn="just"/>
            <a:r>
              <a:rPr lang="el-GR" sz="2800" dirty="0"/>
              <a:t>Ο σύγχρονος άνθρωπος, εμφανίστηκε στο νησί </a:t>
            </a:r>
            <a:r>
              <a:rPr lang="el-GR" sz="2800" dirty="0" smtClean="0"/>
              <a:t>το </a:t>
            </a:r>
            <a:r>
              <a:rPr lang="el-GR" sz="2800" dirty="0"/>
              <a:t>5000 π.Χ</a:t>
            </a:r>
            <a:r>
              <a:rPr lang="el-GR" sz="2800" dirty="0" smtClean="0"/>
              <a:t>.  </a:t>
            </a:r>
            <a:r>
              <a:rPr lang="el-GR" sz="2800" dirty="0"/>
              <a:t>Άρχισε να καλλιεργεί τη γη και να προχωρά στην εποχή του Χαλκού με τη χρήση σύνθετων μεταλλικών εργαλείων και το σχηματισμό ιεραρχικών κοινωνιών. Ο Μινωικός Πολιτισμός ξεκινά τη ζωή του γύρω στο 3.500 π.Χ. και πεθαίνει μυστηριωδώς το 1.400 π.Χ.</a:t>
            </a:r>
          </a:p>
          <a:p>
            <a:pPr algn="just"/>
            <a:endParaRPr lang="el-GR" sz="2800" dirty="0" smtClean="0"/>
          </a:p>
        </p:txBody>
      </p:sp>
    </p:spTree>
    <p:extLst>
      <p:ext uri="{BB962C8B-B14F-4D97-AF65-F5344CB8AC3E}">
        <p14:creationId xmlns:p14="http://schemas.microsoft.com/office/powerpoint/2010/main" val="38612210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ΚΑΘΗΜΕΡΙΝΟΤΗΤΑ ΤΟΥΣ</a:t>
            </a:r>
            <a:endParaRPr lang="el-GR" dirty="0"/>
          </a:p>
        </p:txBody>
      </p:sp>
      <p:sp>
        <p:nvSpPr>
          <p:cNvPr id="3" name="2 - Θέση περιεχομένου"/>
          <p:cNvSpPr>
            <a:spLocks noGrp="1"/>
          </p:cNvSpPr>
          <p:nvPr>
            <p:ph sz="half" idx="1"/>
          </p:nvPr>
        </p:nvSpPr>
        <p:spPr>
          <a:xfrm>
            <a:off x="539552" y="1610484"/>
            <a:ext cx="3910579" cy="4069080"/>
          </a:xfrm>
        </p:spPr>
        <p:txBody>
          <a:bodyPr>
            <a:noAutofit/>
          </a:bodyPr>
          <a:lstStyle/>
          <a:p>
            <a:pPr marL="0" indent="0" algn="just">
              <a:buNone/>
            </a:pPr>
            <a:r>
              <a:rPr lang="el-GR" sz="1800" dirty="0"/>
              <a:t> </a:t>
            </a:r>
            <a:r>
              <a:rPr lang="el-GR" sz="1800" dirty="0" smtClean="0"/>
              <a:t>Οι </a:t>
            </a:r>
            <a:r>
              <a:rPr lang="el-GR" sz="1800" dirty="0"/>
              <a:t>Μινωίτες ήταν ένας ειρηνικός, εξωστρεφής λαός, που αντί να θέλει να κατακτήσει τους άλλους λαούς με τα όπλα, τους «πολιορκούσε» με εκλεπτυσμένα προϊόντα, τα οποία μετέφερε ο τεράστιος εμπορικός του στόλος. Οι συναλλαγές με τα νησιά του Αιγαίου, την ηπειρωτική Ελλάδα, τις πόλεις της Ανατολικής Μεσογείου και της Βόρειας Αφρικής, ήταν τόσο εκτεταμένες και οργανωμένες, που οδήγησαν στη εφεύρεση ακόμα και συστήματος γραφής – του πρώτου σε ευρωπαϊκό έδαφος – προκειμένου να κρατούνται οικονομικά αρχεία. </a:t>
            </a:r>
          </a:p>
        </p:txBody>
      </p:sp>
      <p:sp>
        <p:nvSpPr>
          <p:cNvPr id="4" name="Θέση περιεχομένου 3"/>
          <p:cNvSpPr>
            <a:spLocks noGrp="1"/>
          </p:cNvSpPr>
          <p:nvPr>
            <p:ph sz="half" idx="2"/>
          </p:nvPr>
        </p:nvSpPr>
        <p:spPr/>
        <p:txBody>
          <a:bodyPr/>
          <a:lstStyle/>
          <a:p>
            <a:endParaRPr lang="el-GR"/>
          </a:p>
        </p:txBody>
      </p:sp>
      <p:pic>
        <p:nvPicPr>
          <p:cNvPr id="1026" name="Picture 2" descr="Αποτέλεσμα εικόνας για minvikh καθημερινότητας"/>
          <p:cNvPicPr>
            <a:picLocks noChangeAspect="1" noChangeArrowheads="1"/>
          </p:cNvPicPr>
          <p:nvPr/>
        </p:nvPicPr>
        <p:blipFill>
          <a:blip r:embed="rId2" cstate="print"/>
          <a:srcRect/>
          <a:stretch>
            <a:fillRect/>
          </a:stretch>
        </p:blipFill>
        <p:spPr bwMode="auto">
          <a:xfrm>
            <a:off x="4642099" y="2348880"/>
            <a:ext cx="3888432" cy="2592288"/>
          </a:xfrm>
          <a:prstGeom prst="rect">
            <a:avLst/>
          </a:prstGeom>
          <a:noFill/>
        </p:spPr>
      </p:pic>
    </p:spTree>
    <p:extLst>
      <p:ext uri="{BB962C8B-B14F-4D97-AF65-F5344CB8AC3E}">
        <p14:creationId xmlns:p14="http://schemas.microsoft.com/office/powerpoint/2010/main" val="1623122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778098"/>
          </a:xfrm>
        </p:spPr>
        <p:txBody>
          <a:bodyPr/>
          <a:lstStyle/>
          <a:p>
            <a:endParaRPr lang="el-GR" dirty="0"/>
          </a:p>
        </p:txBody>
      </p:sp>
      <p:sp>
        <p:nvSpPr>
          <p:cNvPr id="3" name="2 - Θέση περιεχομένου"/>
          <p:cNvSpPr>
            <a:spLocks noGrp="1"/>
          </p:cNvSpPr>
          <p:nvPr>
            <p:ph idx="1"/>
          </p:nvPr>
        </p:nvSpPr>
        <p:spPr>
          <a:xfrm>
            <a:off x="179512" y="894730"/>
            <a:ext cx="8640960" cy="4838526"/>
          </a:xfrm>
        </p:spPr>
        <p:txBody>
          <a:bodyPr>
            <a:noAutofit/>
          </a:bodyPr>
          <a:lstStyle/>
          <a:p>
            <a:pPr marL="0" indent="0" algn="just">
              <a:buNone/>
            </a:pPr>
            <a:r>
              <a:rPr lang="el-GR" sz="2500" dirty="0" smtClean="0"/>
              <a:t>Χαρακτηριστικό </a:t>
            </a:r>
            <a:r>
              <a:rPr lang="el-GR" sz="2500" dirty="0"/>
              <a:t>της παντοκρατορίας, αλλά και του ειρηνικού χαρακτήρα της κοινωνίας των </a:t>
            </a:r>
            <a:r>
              <a:rPr lang="el-GR" sz="2500" dirty="0" err="1"/>
              <a:t>Μινωιτών</a:t>
            </a:r>
            <a:r>
              <a:rPr lang="el-GR" sz="2500" dirty="0"/>
              <a:t>, είναι ότι οι πόλεις τους δεν είχαν κάποιας μορφής θωράκιση από επιθέσεις άλλων λαών</a:t>
            </a:r>
            <a:r>
              <a:rPr lang="el-GR" sz="2500" dirty="0" smtClean="0"/>
              <a:t>. </a:t>
            </a:r>
            <a:r>
              <a:rPr lang="el-GR" sz="2500" dirty="0"/>
              <a:t>Η</a:t>
            </a:r>
            <a:r>
              <a:rPr lang="el-GR" sz="2500" dirty="0" smtClean="0"/>
              <a:t> </a:t>
            </a:r>
            <a:r>
              <a:rPr lang="el-GR" sz="2500" dirty="0"/>
              <a:t>Μινωική Κρήτη είχε ανοιχτές πόλεις, ενδεχομένως φιλόξενες σε κάθε επισκέπτη και πάντως σίγουρα βέβαιες ότι δεν κινδυνεύουν από εχθρούς</a:t>
            </a:r>
            <a:r>
              <a:rPr lang="el-GR" sz="2500" dirty="0" smtClean="0"/>
              <a:t>.</a:t>
            </a:r>
          </a:p>
          <a:p>
            <a:pPr marL="0" indent="0" algn="just">
              <a:buNone/>
            </a:pPr>
            <a:r>
              <a:rPr lang="el-GR" sz="2500" dirty="0" smtClean="0"/>
              <a:t>Αν υπήρχε το διαδίκτυο τότε οι  Μινωίτες θα </a:t>
            </a:r>
            <a:r>
              <a:rPr lang="el-GR" sz="2500" dirty="0"/>
              <a:t>μπορούσαν να </a:t>
            </a:r>
            <a:r>
              <a:rPr lang="el-GR" sz="2500" dirty="0" smtClean="0"/>
              <a:t>κάνουν ηλεκτρονικό εμπόριο. </a:t>
            </a:r>
            <a:r>
              <a:rPr lang="el-GR" sz="2500" dirty="0"/>
              <a:t>Έτσι  θα μπορούσαν να διευκολύνουν την καθημερινότητα    και τις εμπορικές συναλλαγές τους, επειδή </a:t>
            </a:r>
            <a:r>
              <a:rPr lang="el-GR" sz="2500" dirty="0" smtClean="0"/>
              <a:t>θα γίνονταν γρήγορα και</a:t>
            </a:r>
            <a:r>
              <a:rPr lang="en-US" sz="2500" dirty="0" smtClean="0"/>
              <a:t> </a:t>
            </a:r>
            <a:r>
              <a:rPr lang="el-GR" sz="2500" dirty="0"/>
              <a:t>δεν  θα χρειαζόταν  να ταξιδεύουν </a:t>
            </a:r>
            <a:r>
              <a:rPr lang="el-GR" sz="2500" dirty="0" smtClean="0"/>
              <a:t>συχνά για </a:t>
            </a:r>
            <a:r>
              <a:rPr lang="el-GR" sz="2500" dirty="0"/>
              <a:t>να  εξάγουν  τα προϊόντα </a:t>
            </a:r>
            <a:r>
              <a:rPr lang="el-GR" sz="2500" dirty="0" smtClean="0"/>
              <a:t>τους.    </a:t>
            </a:r>
            <a:endParaRPr lang="el-GR" sz="2500" dirty="0"/>
          </a:p>
          <a:p>
            <a:pPr marL="0" indent="0" algn="just">
              <a:buNone/>
            </a:pPr>
            <a:endParaRPr lang="en-US" sz="2500" dirty="0" smtClean="0"/>
          </a:p>
          <a:p>
            <a:pPr algn="just"/>
            <a:endParaRPr lang="el-GR" sz="2500" dirty="0"/>
          </a:p>
        </p:txBody>
      </p:sp>
    </p:spTree>
    <p:extLst>
      <p:ext uri="{BB962C8B-B14F-4D97-AF65-F5344CB8AC3E}">
        <p14:creationId xmlns:p14="http://schemas.microsoft.com/office/powerpoint/2010/main" val="3253693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82774"/>
            <a:ext cx="3008313" cy="1162050"/>
          </a:xfrm>
        </p:spPr>
        <p:txBody>
          <a:bodyPr>
            <a:noAutofit/>
          </a:bodyPr>
          <a:lstStyle/>
          <a:p>
            <a:r>
              <a:rPr lang="el-GR" u="sng" dirty="0">
                <a:solidFill>
                  <a:schemeClr val="accent1">
                    <a:lumMod val="60000"/>
                    <a:lumOff val="40000"/>
                  </a:schemeClr>
                </a:solidFill>
                <a:effectLst>
                  <a:outerShdw blurRad="38100" dist="38100" dir="2700000" algn="tl">
                    <a:srgbClr val="000000">
                      <a:alpha val="43137"/>
                    </a:srgbClr>
                  </a:outerShdw>
                </a:effectLst>
              </a:rPr>
              <a:t>ΤΕΧΝΟΛΟΓΙΑ</a:t>
            </a:r>
            <a:r>
              <a:rPr lang="el-GR" u="sng" dirty="0" smtClean="0">
                <a:solidFill>
                  <a:schemeClr val="accent1">
                    <a:lumMod val="50000"/>
                  </a:schemeClr>
                </a:solidFill>
                <a:effectLst>
                  <a:outerShdw blurRad="38100" dist="38100" dir="2700000" algn="tl">
                    <a:srgbClr val="000000">
                      <a:alpha val="43137"/>
                    </a:srgbClr>
                  </a:outerShdw>
                </a:effectLst>
              </a:rPr>
              <a:t> </a:t>
            </a:r>
            <a:r>
              <a:rPr lang="el-GR" u="sng" dirty="0">
                <a:solidFill>
                  <a:schemeClr val="accent1">
                    <a:lumMod val="60000"/>
                    <a:lumOff val="40000"/>
                  </a:schemeClr>
                </a:solidFill>
                <a:effectLst>
                  <a:outerShdw blurRad="38100" dist="38100" dir="2700000" algn="tl">
                    <a:srgbClr val="000000">
                      <a:alpha val="43137"/>
                    </a:srgbClr>
                  </a:outerShdw>
                </a:effectLst>
              </a:rPr>
              <a:t>και</a:t>
            </a:r>
            <a:r>
              <a:rPr lang="el-GR" u="sng" dirty="0" smtClean="0">
                <a:solidFill>
                  <a:schemeClr val="accent1">
                    <a:lumMod val="50000"/>
                  </a:schemeClr>
                </a:solidFill>
                <a:effectLst>
                  <a:outerShdw blurRad="38100" dist="38100" dir="2700000" algn="tl">
                    <a:srgbClr val="000000">
                      <a:alpha val="43137"/>
                    </a:srgbClr>
                  </a:outerShdw>
                </a:effectLst>
              </a:rPr>
              <a:t> </a:t>
            </a:r>
            <a:r>
              <a:rPr lang="el-GR" u="sng" dirty="0">
                <a:solidFill>
                  <a:schemeClr val="accent1">
                    <a:lumMod val="60000"/>
                    <a:lumOff val="40000"/>
                  </a:schemeClr>
                </a:solidFill>
                <a:effectLst>
                  <a:outerShdw blurRad="38100" dist="38100" dir="2700000" algn="tl">
                    <a:srgbClr val="000000">
                      <a:alpha val="43137"/>
                    </a:srgbClr>
                  </a:outerShdw>
                </a:effectLst>
              </a:rPr>
              <a:t>ΠΟΛΙΤΙΣΜΟΣ</a:t>
            </a:r>
            <a:r>
              <a:rPr lang="el-GR" u="sng" dirty="0">
                <a:solidFill>
                  <a:schemeClr val="accent1">
                    <a:lumMod val="50000"/>
                  </a:schemeClr>
                </a:solidFill>
                <a:effectLst>
                  <a:outerShdw blurRad="38100" dist="38100" dir="2700000" algn="tl">
                    <a:srgbClr val="000000">
                      <a:alpha val="43137"/>
                    </a:srgbClr>
                  </a:outerShdw>
                </a:effectLst>
              </a:rPr>
              <a:t>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692696"/>
            <a:ext cx="511175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κειμένου 3"/>
          <p:cNvSpPr>
            <a:spLocks noGrp="1"/>
          </p:cNvSpPr>
          <p:nvPr>
            <p:ph type="body" sz="half" idx="2"/>
          </p:nvPr>
        </p:nvSpPr>
        <p:spPr>
          <a:xfrm>
            <a:off x="594360" y="1844824"/>
            <a:ext cx="3086100" cy="4418816"/>
          </a:xfrm>
        </p:spPr>
        <p:txBody>
          <a:bodyPr>
            <a:normAutofit/>
          </a:bodyPr>
          <a:lstStyle/>
          <a:p>
            <a:r>
              <a:rPr lang="el-GR" sz="1800" dirty="0" smtClean="0"/>
              <a:t>Φανταστείτε την ύπαρξη της τεχνολογίας στην εποχή του Μινωικού Πολιτισμού.</a:t>
            </a:r>
          </a:p>
          <a:p>
            <a:r>
              <a:rPr lang="el-GR" sz="1800" dirty="0" smtClean="0"/>
              <a:t>Αν η τεχνολογία υπήρχε τότε, θα είχαν αλλάξει πολλά πράγματα, καθώς θα υπήρχε περισσότερη ανάπτυξη του πολιτισμού αυτού. Ακόμη, με την τεχνολογία θα μπορούσαν οι αρχαίοι Μινωίτες να επιλύσουν μερικά από τα προβλήματα που αντιμετώπιζαν τότε…  </a:t>
            </a:r>
            <a:endParaRPr lang="el-GR" sz="1800" dirty="0"/>
          </a:p>
        </p:txBody>
      </p:sp>
    </p:spTree>
    <p:extLst>
      <p:ext uri="{BB962C8B-B14F-4D97-AF65-F5344CB8AC3E}">
        <p14:creationId xmlns:p14="http://schemas.microsoft.com/office/powerpoint/2010/main" val="29445331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u="sng" dirty="0">
                <a:solidFill>
                  <a:schemeClr val="accent1">
                    <a:lumMod val="60000"/>
                    <a:lumOff val="40000"/>
                  </a:schemeClr>
                </a:solidFill>
                <a:effectLst>
                  <a:outerShdw blurRad="38100" dist="38100" dir="2700000" algn="tl">
                    <a:srgbClr val="000000">
                      <a:alpha val="43137"/>
                    </a:srgbClr>
                  </a:outerShdw>
                </a:effectLst>
              </a:rPr>
              <a:t>ΛΑΒΥΡΙΝΘΟΣ</a:t>
            </a:r>
            <a:endParaRPr lang="el-GR" u="sng" dirty="0">
              <a:solidFill>
                <a:schemeClr val="accent1">
                  <a:lumMod val="60000"/>
                  <a:lumOff val="40000"/>
                </a:schemeClr>
              </a:solidFill>
              <a:effectLst>
                <a:outerShdw blurRad="38100" dist="38100" dir="2700000" algn="tl">
                  <a:srgbClr val="000000">
                    <a:alpha val="43137"/>
                  </a:srgbClr>
                </a:outerShdw>
              </a:effectLst>
            </a:endParaRPr>
          </a:p>
        </p:txBody>
      </p:sp>
      <p:sp>
        <p:nvSpPr>
          <p:cNvPr id="4" name="Θέση κειμένου 3"/>
          <p:cNvSpPr>
            <a:spLocks noGrp="1"/>
          </p:cNvSpPr>
          <p:nvPr>
            <p:ph sz="half" idx="2"/>
          </p:nvPr>
        </p:nvSpPr>
        <p:spPr/>
        <p:txBody>
          <a:bodyPr>
            <a:normAutofit/>
          </a:bodyPr>
          <a:lstStyle/>
          <a:p>
            <a:r>
              <a:rPr lang="el-GR" dirty="0" smtClean="0"/>
              <a:t>Όπως όλοι ξέρουμε στα υπόγεια του ανακτόρου της Κνωσού ζούσε ο τρομερός Μινώταυρος κρυμμένος σε έναν λαβύρινθο. Αν υπήρχε  τεχνολογία και ίντερνετ η Αριάδνη αντί για το μίτο θα έδινε ένα </a:t>
            </a:r>
            <a:r>
              <a:rPr lang="en-US" dirty="0" smtClean="0"/>
              <a:t>GPS</a:t>
            </a:r>
            <a:r>
              <a:rPr lang="el-GR" dirty="0" smtClean="0"/>
              <a:t> στον Θησέα για να βρει τον δρόμο της επιστροφής και...</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4537" y="2324100"/>
            <a:ext cx="3609975" cy="3810000"/>
          </a:xfrm>
        </p:spPr>
      </p:pic>
    </p:spTree>
    <p:extLst>
      <p:ext uri="{BB962C8B-B14F-4D97-AF65-F5344CB8AC3E}">
        <p14:creationId xmlns:p14="http://schemas.microsoft.com/office/powerpoint/2010/main" val="31479015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u="sng" dirty="0" err="1" smtClean="0">
                <a:solidFill>
                  <a:schemeClr val="accent1">
                    <a:lumMod val="60000"/>
                    <a:lumOff val="40000"/>
                  </a:schemeClr>
                </a:solidFill>
                <a:effectLst>
                  <a:outerShdw blurRad="38100" dist="38100" dir="2700000" algn="tl">
                    <a:srgbClr val="000000">
                      <a:alpha val="43137"/>
                    </a:srgbClr>
                  </a:outerShdw>
                </a:effectLst>
              </a:rPr>
              <a:t>ΑιγΕαΣ</a:t>
            </a:r>
            <a:endParaRPr lang="el-GR" u="sng" dirty="0">
              <a:solidFill>
                <a:schemeClr val="accent1">
                  <a:lumMod val="60000"/>
                  <a:lumOff val="40000"/>
                </a:schemeClr>
              </a:solidFill>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83568" y="2348880"/>
            <a:ext cx="3658836" cy="238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κειμένου 3"/>
          <p:cNvSpPr>
            <a:spLocks noGrp="1"/>
          </p:cNvSpPr>
          <p:nvPr>
            <p:ph sz="half" idx="2"/>
          </p:nvPr>
        </p:nvSpPr>
        <p:spPr/>
        <p:txBody>
          <a:bodyPr/>
          <a:lstStyle/>
          <a:p>
            <a:r>
              <a:rPr lang="el-GR" dirty="0" smtClean="0"/>
              <a:t>…ο </a:t>
            </a:r>
            <a:r>
              <a:rPr lang="el-GR" dirty="0"/>
              <a:t>Θ</a:t>
            </a:r>
            <a:r>
              <a:rPr lang="el-GR" dirty="0" smtClean="0"/>
              <a:t>ησέας θα ενημέρωνε τον πατέρα του με ένα τηλεφώνημα ότι όλα πήγαν καλά και ότι βγήκε ζωντανός από το λαβύρινθο και δεν θα χρειαζόταν να αλλάξει τα πανιά στο πλοίο του. Τότε βέβαια δεν θα έπεφτε ο Αιγέας στη θάλασσα και θα είχε άλλο όνομα το Αιγαίο πέλαγος…</a:t>
            </a:r>
            <a:endParaRPr lang="el-GR" dirty="0"/>
          </a:p>
        </p:txBody>
      </p:sp>
    </p:spTree>
    <p:extLst>
      <p:ext uri="{BB962C8B-B14F-4D97-AF65-F5344CB8AC3E}">
        <p14:creationId xmlns:p14="http://schemas.microsoft.com/office/powerpoint/2010/main" val="33851132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dirty="0">
                <a:solidFill>
                  <a:schemeClr val="accent1">
                    <a:lumMod val="60000"/>
                    <a:lumOff val="40000"/>
                  </a:schemeClr>
                </a:solidFill>
                <a:effectLst>
                  <a:outerShdw blurRad="38100" dist="38100" dir="2700000" algn="tl">
                    <a:srgbClr val="000000">
                      <a:alpha val="43137"/>
                    </a:srgbClr>
                  </a:outerShdw>
                </a:effectLst>
              </a:rPr>
              <a:t>ΕΝΔΥΣΗ  ΓΥΝΑΙΚΩΝ</a:t>
            </a:r>
          </a:p>
        </p:txBody>
      </p:sp>
      <p:sp>
        <p:nvSpPr>
          <p:cNvPr id="5" name="4 - Ορθογώνιο"/>
          <p:cNvSpPr/>
          <p:nvPr/>
        </p:nvSpPr>
        <p:spPr>
          <a:xfrm>
            <a:off x="323528" y="1628800"/>
            <a:ext cx="8568952" cy="5170646"/>
          </a:xfrm>
          <a:prstGeom prst="rect">
            <a:avLst/>
          </a:prstGeom>
        </p:spPr>
        <p:txBody>
          <a:bodyPr wrap="square">
            <a:spAutoFit/>
          </a:bodyPr>
          <a:lstStyle/>
          <a:p>
            <a:r>
              <a:rPr lang="el-GR" sz="2200" dirty="0"/>
              <a:t>Τα ρούχα των γυναικών ήταν κομψά και πολυτελή. Φορούσαν φανταχτερές μακριές φούστες, κοντές ποδιές, λεπτά πουκάμισα, πανωφόρια κι εσάρπες.</a:t>
            </a:r>
            <a:br>
              <a:rPr lang="el-GR" sz="2200" dirty="0"/>
            </a:br>
            <a:r>
              <a:rPr lang="el-GR" sz="2200" dirty="0"/>
              <a:t>Βάφονταν και χτενίζονταν με φροντίδα, όπως και οι σημερινές γυναίκες. Στο κεφάλι φορούσαν καπέλα, κορδέλες και κοσμήματα. Ασχολούνταν με τις δουλειές του σπιτιού και με την υφαντική. Σε όλα σχεδόν τα σπίτια υπήρχαν αργαλειοί. Ύφαιναν υφάσματα μάλλινα και λινά, αλλά και υφάσματα πολύ λεπτά και διάφανα με ωραία σχέδια. Είχαν τις ίδιες ελευθερίες και τα ίδια δικαιώματα με τους άνδρες. Έπαιρναν κι αυτές μέρος σε γιορτές, σε αγωνίσματα και στο κυνήγι. </a:t>
            </a:r>
            <a:endParaRPr lang="el-GR" sz="2200" dirty="0" smtClean="0"/>
          </a:p>
          <a:p>
            <a:r>
              <a:rPr lang="el-GR" sz="2200" dirty="0" smtClean="0"/>
              <a:t>Εάν </a:t>
            </a:r>
            <a:r>
              <a:rPr lang="el-GR" sz="2200" dirty="0"/>
              <a:t>υπήρχε το διαδίκτυο, οι γυναίκες όχι μόνο θα </a:t>
            </a:r>
            <a:r>
              <a:rPr lang="el-GR" sz="2200" dirty="0" smtClean="0"/>
              <a:t>επισκέπτονταν </a:t>
            </a:r>
            <a:r>
              <a:rPr lang="el-GR" sz="2200" dirty="0"/>
              <a:t>ιστοσελίδες </a:t>
            </a:r>
            <a:r>
              <a:rPr lang="el-GR" sz="2200" dirty="0" smtClean="0"/>
              <a:t>μόδας, αλλά θα είχαν τις δικές τους ιστοσελίδες για </a:t>
            </a:r>
            <a:r>
              <a:rPr lang="el-GR" sz="2200" dirty="0"/>
              <a:t>να </a:t>
            </a:r>
            <a:r>
              <a:rPr lang="el-GR" sz="2200" dirty="0" smtClean="0"/>
              <a:t>μπορούν να πουλάνε </a:t>
            </a:r>
            <a:r>
              <a:rPr lang="el-GR" sz="2200" dirty="0"/>
              <a:t>τα ρούχα </a:t>
            </a:r>
            <a:r>
              <a:rPr lang="el-GR" sz="2200" dirty="0" smtClean="0"/>
              <a:t>τους σε όλα τα μέρη του κόσμου.</a:t>
            </a:r>
            <a:endParaRPr lang="el-GR" dirty="0"/>
          </a:p>
        </p:txBody>
      </p:sp>
    </p:spTree>
    <p:extLst>
      <p:ext uri="{BB962C8B-B14F-4D97-AF65-F5344CB8AC3E}">
        <p14:creationId xmlns:p14="http://schemas.microsoft.com/office/powerpoint/2010/main" val="14205467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Ίχνος ατμού</Template>
  <TotalTime>341</TotalTime>
  <Words>714</Words>
  <Application>Microsoft Office PowerPoint</Application>
  <PresentationFormat>Προβολή στην οθόνη (4:3)</PresentationFormat>
  <Paragraphs>29</Paragraphs>
  <Slides>12</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12</vt:i4>
      </vt:variant>
    </vt:vector>
  </HeadingPairs>
  <TitlesOfParts>
    <vt:vector size="14" baseType="lpstr">
      <vt:lpstr>Ίχνος ατμού</vt:lpstr>
      <vt:lpstr>Παρουσίαση</vt:lpstr>
      <vt:lpstr>Η ΖΩΗ ΤΩΝ ΜΙΝΩΙΤΩΝ ΜΕ TO Διαδικτυο </vt:lpstr>
      <vt:lpstr>Ο πολιτισμΟΣ τουΣ</vt:lpstr>
      <vt:lpstr>Παρουσίαση του PowerPoint</vt:lpstr>
      <vt:lpstr>Η ΚΑΘΗΜΕΡΙΝΟΤΗΤΑ ΤΟΥΣ</vt:lpstr>
      <vt:lpstr>Παρουσίαση του PowerPoint</vt:lpstr>
      <vt:lpstr>ΤΕΧΝΟΛΟΓΙΑ και ΠΟΛΙΤΙΣΜΟΣ        </vt:lpstr>
      <vt:lpstr>ΛΑΒΥΡΙΝΘΟΣ</vt:lpstr>
      <vt:lpstr>ΑιγΕαΣ</vt:lpstr>
      <vt:lpstr>ΕΝΔΥΣΗ  ΓΥΝΑΙΚΩΝ</vt:lpstr>
      <vt:lpstr>Η ΓραφΗ ΤουΣ</vt:lpstr>
      <vt:lpstr>Παρουσίαση του PowerPoint</vt:lpstr>
      <vt:lpstr>συμπερασμα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Αρχαίοι Mινωιτές</dc:title>
  <dc:creator>user1</dc:creator>
  <cp:lastModifiedBy>admin</cp:lastModifiedBy>
  <cp:revision>31</cp:revision>
  <dcterms:created xsi:type="dcterms:W3CDTF">2017-12-08T08:18:31Z</dcterms:created>
  <dcterms:modified xsi:type="dcterms:W3CDTF">2018-01-19T08:21:11Z</dcterms:modified>
</cp:coreProperties>
</file>