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sldIdLst>
    <p:sldId id="256" r:id="rId2"/>
    <p:sldId id="268" r:id="rId3"/>
    <p:sldId id="266" r:id="rId4"/>
    <p:sldId id="267" r:id="rId5"/>
    <p:sldId id="264" r:id="rId6"/>
    <p:sldId id="279" r:id="rId7"/>
    <p:sldId id="265" r:id="rId8"/>
    <p:sldId id="258" r:id="rId9"/>
    <p:sldId id="259" r:id="rId10"/>
    <p:sldId id="297" r:id="rId11"/>
    <p:sldId id="298" r:id="rId12"/>
    <p:sldId id="260" r:id="rId13"/>
    <p:sldId id="295" r:id="rId14"/>
    <p:sldId id="296" r:id="rId15"/>
    <p:sldId id="270" r:id="rId16"/>
    <p:sldId id="293" r:id="rId17"/>
    <p:sldId id="294" r:id="rId18"/>
    <p:sldId id="280" r:id="rId19"/>
    <p:sldId id="291" r:id="rId20"/>
    <p:sldId id="292" r:id="rId21"/>
    <p:sldId id="281" r:id="rId22"/>
    <p:sldId id="289" r:id="rId23"/>
    <p:sldId id="290" r:id="rId24"/>
    <p:sldId id="282" r:id="rId25"/>
    <p:sldId id="287" r:id="rId26"/>
    <p:sldId id="288" r:id="rId27"/>
    <p:sldId id="283" r:id="rId28"/>
    <p:sldId id="285" r:id="rId29"/>
    <p:sldId id="286" r:id="rId30"/>
    <p:sldId id="284" r:id="rId31"/>
    <p:sldId id="272" r:id="rId32"/>
    <p:sldId id="271" r:id="rId33"/>
    <p:sldId id="273" r:id="rId34"/>
  </p:sldIdLst>
  <p:sldSz cx="9144000" cy="6858000" type="screen4x3"/>
  <p:notesSz cx="6858000" cy="9144000"/>
  <p:embeddedFontLst>
    <p:embeddedFont>
      <p:font typeface="Verdana" panose="020B0604030504040204" pitchFamily="34" charset="0"/>
      <p:regular r:id="rId35"/>
      <p:bold r:id="rId36"/>
      <p:italic r:id="rId37"/>
      <p:boldItalic r:id="rId38"/>
    </p:embeddedFont>
    <p:embeddedFont>
      <p:font typeface="Calibri Light" panose="020F0302020204030204" pitchFamily="34" charset="0"/>
      <p:regular r:id="rId39"/>
      <p:italic r:id="rId40"/>
    </p:embeddedFont>
    <p:embeddedFont>
      <p:font typeface="Century Gothic" panose="020B0502020202020204" pitchFamily="34" charset="0"/>
      <p:regular r:id="rId41"/>
      <p:bold r:id="rId42"/>
      <p:italic r:id="rId43"/>
      <p:boldItalic r:id="rId44"/>
    </p:embeddedFont>
    <p:embeddedFont>
      <p:font typeface="Palatino Linotype" panose="02040502050505030304" pitchFamily="18" charset="0"/>
      <p:regular r:id="rId45"/>
      <p:bold r:id="rId46"/>
      <p:italic r:id="rId47"/>
      <p:boldItalic r:id="rId48"/>
    </p:embeddedFont>
    <p:embeddedFont>
      <p:font typeface="Calibri" panose="020F0502020204030204" pitchFamily="34" charset="0"/>
      <p:regular r:id="rId49"/>
      <p:bold r:id="rId50"/>
      <p:italic r:id="rId51"/>
      <p:boldItalic r:id="rId52"/>
    </p:embeddedFont>
    <p:embeddedFont>
      <p:font typeface="Aka-AcidGR-BadFont" panose="02000603000000000000" pitchFamily="2" charset="0"/>
      <p:regular r:id="rId53"/>
    </p:embeddedFont>
    <p:embeddedFont>
      <p:font typeface="Arial Narrow" panose="020B0606020202030204" pitchFamily="34" charset="0"/>
      <p:regular r:id="rId54"/>
      <p:bold r:id="rId55"/>
      <p:italic r:id="rId56"/>
      <p:boldItalic r:id="rId57"/>
    </p:embeddedFont>
    <p:embeddedFont>
      <p:font typeface="Aka-AcidGR-CuttingEdge" panose="02000603000000000000" pitchFamily="2" charset="-95"/>
      <p:regular r:id="rId58"/>
    </p:embeddedFont>
    <p:embeddedFont>
      <p:font typeface="Aka-AcidGR-GhostStory" panose="02000603000000000000" pitchFamily="2" charset="0"/>
      <p:regular r:id="rId59"/>
    </p:embeddedFont>
    <p:embeddedFont>
      <p:font typeface="Aka-AcidGR5yearsold" panose="02000603000000000000" pitchFamily="2" charset="-95"/>
      <p:regular r:id="rId60"/>
    </p:embeddedFont>
    <p:embeddedFont>
      <p:font typeface="Comic Sans MS" panose="030F0702030302020204" pitchFamily="66" charset="0"/>
      <p:regular r:id="rId61"/>
      <p:bold r:id="rId62"/>
    </p:embeddedFont>
  </p:embeddedFontLst>
  <p:custDataLst>
    <p:tags r:id="rId63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E5FF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1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0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5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8.fntdata"/><Relationship Id="rId47" Type="http://schemas.openxmlformats.org/officeDocument/2006/relationships/font" Target="fonts/font13.fntdata"/><Relationship Id="rId50" Type="http://schemas.openxmlformats.org/officeDocument/2006/relationships/font" Target="fonts/font16.fntdata"/><Relationship Id="rId55" Type="http://schemas.openxmlformats.org/officeDocument/2006/relationships/font" Target="fonts/font21.fntdata"/><Relationship Id="rId63" Type="http://schemas.openxmlformats.org/officeDocument/2006/relationships/tags" Target="tags/tag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font" Target="fonts/font11.fntdata"/><Relationship Id="rId53" Type="http://schemas.openxmlformats.org/officeDocument/2006/relationships/font" Target="fonts/font19.fntdata"/><Relationship Id="rId58" Type="http://schemas.openxmlformats.org/officeDocument/2006/relationships/font" Target="fonts/font24.fntdata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49" Type="http://schemas.openxmlformats.org/officeDocument/2006/relationships/font" Target="fonts/font15.fntdata"/><Relationship Id="rId57" Type="http://schemas.openxmlformats.org/officeDocument/2006/relationships/font" Target="fonts/font23.fntdata"/><Relationship Id="rId61" Type="http://schemas.openxmlformats.org/officeDocument/2006/relationships/font" Target="fonts/font2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0.fntdata"/><Relationship Id="rId52" Type="http://schemas.openxmlformats.org/officeDocument/2006/relationships/font" Target="fonts/font18.fntdata"/><Relationship Id="rId60" Type="http://schemas.openxmlformats.org/officeDocument/2006/relationships/font" Target="fonts/font26.fntdata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43" Type="http://schemas.openxmlformats.org/officeDocument/2006/relationships/font" Target="fonts/font9.fntdata"/><Relationship Id="rId48" Type="http://schemas.openxmlformats.org/officeDocument/2006/relationships/font" Target="fonts/font14.fntdata"/><Relationship Id="rId56" Type="http://schemas.openxmlformats.org/officeDocument/2006/relationships/font" Target="fonts/font22.fntdata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font" Target="fonts/font17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4.fntdata"/><Relationship Id="rId46" Type="http://schemas.openxmlformats.org/officeDocument/2006/relationships/font" Target="fonts/font12.fntdata"/><Relationship Id="rId59" Type="http://schemas.openxmlformats.org/officeDocument/2006/relationships/font" Target="fonts/font25.fntdata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font" Target="fonts/font7.fntdata"/><Relationship Id="rId54" Type="http://schemas.openxmlformats.org/officeDocument/2006/relationships/font" Target="fonts/font20.fntdata"/><Relationship Id="rId62" Type="http://schemas.openxmlformats.org/officeDocument/2006/relationships/font" Target="fonts/font28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0D7B4-40A8-48C1-8619-9E19F400EBEC}" type="datetimeFigureOut">
              <a:rPr lang="el-GR" smtClean="0"/>
              <a:t>19/1/2018</a:t>
            </a:fld>
            <a:endParaRPr lang="el-G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9D455F8-035A-4395-9108-3F3E6F2F2DAD}" type="slidenum">
              <a:rPr lang="el-GR" smtClean="0"/>
              <a:t>‹#›</a:t>
            </a:fld>
            <a:endParaRPr lang="el-G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0D7B4-40A8-48C1-8619-9E19F400EBEC}" type="datetimeFigureOut">
              <a:rPr lang="el-GR" smtClean="0"/>
              <a:t>19/1/2018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455F8-035A-4395-9108-3F3E6F2F2DA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0D7B4-40A8-48C1-8619-9E19F400EBEC}" type="datetimeFigureOut">
              <a:rPr lang="el-GR" smtClean="0"/>
              <a:t>19/1/2018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455F8-035A-4395-9108-3F3E6F2F2DA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0D7B4-40A8-48C1-8619-9E19F400EBEC}" type="datetimeFigureOut">
              <a:rPr lang="el-GR" smtClean="0"/>
              <a:t>19/1/2018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455F8-035A-4395-9108-3F3E6F2F2DA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0D7B4-40A8-48C1-8619-9E19F400EBEC}" type="datetimeFigureOut">
              <a:rPr lang="el-GR" smtClean="0"/>
              <a:t>19/1/2018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455F8-035A-4395-9108-3F3E6F2F2DAD}" type="slidenum">
              <a:rPr lang="el-GR" smtClean="0"/>
              <a:t>‹#›</a:t>
            </a:fld>
            <a:endParaRPr lang="el-GR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0D7B4-40A8-48C1-8619-9E19F400EBEC}" type="datetimeFigureOut">
              <a:rPr lang="el-GR" smtClean="0"/>
              <a:t>19/1/2018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455F8-035A-4395-9108-3F3E6F2F2DAD}" type="slidenum">
              <a:rPr lang="el-GR" smtClean="0"/>
              <a:t>‹#›</a:t>
            </a:fld>
            <a:endParaRPr lang="el-G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0D7B4-40A8-48C1-8619-9E19F400EBEC}" type="datetimeFigureOut">
              <a:rPr lang="el-GR" smtClean="0"/>
              <a:t>19/1/2018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455F8-035A-4395-9108-3F3E6F2F2DAD}" type="slidenum">
              <a:rPr lang="el-GR" smtClean="0"/>
              <a:t>‹#›</a:t>
            </a:fld>
            <a:endParaRPr lang="el-G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0D7B4-40A8-48C1-8619-9E19F400EBEC}" type="datetimeFigureOut">
              <a:rPr lang="el-GR" smtClean="0"/>
              <a:t>19/1/2018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455F8-035A-4395-9108-3F3E6F2F2DA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0D7B4-40A8-48C1-8619-9E19F400EBEC}" type="datetimeFigureOut">
              <a:rPr lang="el-GR" smtClean="0"/>
              <a:t>19/1/2018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455F8-035A-4395-9108-3F3E6F2F2DA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0D7B4-40A8-48C1-8619-9E19F400EBEC}" type="datetimeFigureOut">
              <a:rPr lang="el-GR" smtClean="0"/>
              <a:t>19/1/2018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455F8-035A-4395-9108-3F3E6F2F2DA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0D7B4-40A8-48C1-8619-9E19F400EBEC}" type="datetimeFigureOut">
              <a:rPr lang="el-GR" smtClean="0"/>
              <a:t>19/1/2018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455F8-035A-4395-9108-3F3E6F2F2DA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EC80D7B4-40A8-48C1-8619-9E19F400EBEC}" type="datetimeFigureOut">
              <a:rPr lang="el-GR" smtClean="0"/>
              <a:t>19/1/2018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9D455F8-035A-4395-9108-3F3E6F2F2DAD}" type="slidenum">
              <a:rPr lang="el-GR" smtClean="0"/>
              <a:t>‹#›</a:t>
            </a:fld>
            <a:endParaRPr lang="el-GR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slide" Target="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jpeg"/><Relationship Id="rId4" Type="http://schemas.openxmlformats.org/officeDocument/2006/relationships/slide" Target="slide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slide" Target="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jpeg"/><Relationship Id="rId5" Type="http://schemas.openxmlformats.org/officeDocument/2006/relationships/slide" Target="slide16.xml"/><Relationship Id="rId4" Type="http://schemas.openxmlformats.org/officeDocument/2006/relationships/slide" Target="slide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slide" Target="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slide" Target="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jpeg"/><Relationship Id="rId4" Type="http://schemas.openxmlformats.org/officeDocument/2006/relationships/slide" Target="slide2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slide" Target="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jpeg"/><Relationship Id="rId7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10" Type="http://schemas.openxmlformats.org/officeDocument/2006/relationships/image" Target="../media/image16.png"/><Relationship Id="rId4" Type="http://schemas.openxmlformats.org/officeDocument/2006/relationships/image" Target="../media/image12.jpeg"/><Relationship Id="rId9" Type="http://schemas.microsoft.com/office/2007/relationships/hdphoto" Target="../media/hdphoto2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slide" Target="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57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jpeg"/><Relationship Id="rId5" Type="http://schemas.openxmlformats.org/officeDocument/2006/relationships/slide" Target="slide22.xml"/><Relationship Id="rId4" Type="http://schemas.openxmlformats.org/officeDocument/2006/relationships/slide" Target="slide2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slide" Target="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slide" Target="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slide" Target="slide2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slide" Target="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slide" Target="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2.jpeg"/><Relationship Id="rId4" Type="http://schemas.openxmlformats.org/officeDocument/2006/relationships/slide" Target="slide2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slide" Target="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slide" Target="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slide" Target="slide31.xml"/><Relationship Id="rId7" Type="http://schemas.openxmlformats.org/officeDocument/2006/relationships/image" Target="../media/image66.pn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png"/><Relationship Id="rId5" Type="http://schemas.openxmlformats.org/officeDocument/2006/relationships/slide" Target="slide32.xml"/><Relationship Id="rId4" Type="http://schemas.openxmlformats.org/officeDocument/2006/relationships/image" Target="../media/image6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slide" Target="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7" Type="http://schemas.openxmlformats.org/officeDocument/2006/relationships/image" Target="../media/image75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jpeg"/><Relationship Id="rId5" Type="http://schemas.openxmlformats.org/officeDocument/2006/relationships/image" Target="../media/image73.jpeg"/><Relationship Id="rId4" Type="http://schemas.openxmlformats.org/officeDocument/2006/relationships/image" Target="../media/image7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10" Type="http://schemas.openxmlformats.org/officeDocument/2006/relationships/image" Target="../media/image29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slide" Target="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7" Type="http://schemas.openxmlformats.org/officeDocument/2006/relationships/image" Target="../media/image42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slide" Target="slide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89" y="160701"/>
            <a:ext cx="7142509" cy="246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4006" y="2287596"/>
            <a:ext cx="5459994" cy="2143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513" y="-16212"/>
            <a:ext cx="2118005" cy="1651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1399" y="1217415"/>
            <a:ext cx="1962601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82" y="2729583"/>
            <a:ext cx="2915816" cy="1975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82" y="5114601"/>
            <a:ext cx="2281083" cy="1743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733" y="4569023"/>
            <a:ext cx="2376267" cy="22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E3EDF9"/>
              </a:clrFrom>
              <a:clrTo>
                <a:srgbClr val="E3ED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2829" y="4035002"/>
            <a:ext cx="2386794" cy="2762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889" y="6525344"/>
            <a:ext cx="91051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dirty="0" smtClean="0">
                <a:latin typeface="Calibri Light" panose="020F0302020204030204" pitchFamily="34" charset="0"/>
              </a:rPr>
              <a:t>Παρακαλούμε μην κάνετε ΚΛΙΚ, εκτός αν σας ζητηθεί.</a:t>
            </a:r>
            <a:endParaRPr lang="el-GR" sz="2000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0611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14:prism isInverted="1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3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3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600"/>
                            </p:stCondLst>
                            <p:childTnLst>
                              <p:par>
                                <p:cTn id="3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100"/>
                            </p:stCondLst>
                            <p:childTnLst>
                              <p:par>
                                <p:cTn id="54" presetID="42" presetClass="exit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620688"/>
            <a:ext cx="6912768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72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  <a:ea typeface="Verdana" panose="020B0604030504040204" pitchFamily="34" charset="0"/>
                <a:cs typeface="Verdana" panose="020B0604030504040204" pitchFamily="34" charset="0"/>
              </a:rPr>
              <a:t>Μπράβο</a:t>
            </a:r>
            <a:r>
              <a:rPr lang="el-GR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RebelRedux" pitchFamily="50" charset="0"/>
              </a:rPr>
              <a:t>!!! </a:t>
            </a:r>
            <a:endParaRPr lang="el-GR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RebelRedux" pitchFamily="50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5517232"/>
            <a:ext cx="626469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400" dirty="0" smtClean="0">
                <a:latin typeface="Arial Narrow" panose="020B0606020202030204" pitchFamily="34" charset="0"/>
                <a:ea typeface="Aka-AcidGR-CuttingEdge" panose="02000603000000000000" pitchFamily="2" charset="-95"/>
              </a:rPr>
              <a:t>Πήγαινε στην επόμενη ερώτηση… </a:t>
            </a:r>
            <a:endParaRPr lang="el-GR" sz="3400" dirty="0">
              <a:latin typeface="Arial Narrow" panose="020B0606020202030204" pitchFamily="34" charset="0"/>
              <a:ea typeface="Aka-AcidGR-CuttingEdge" panose="02000603000000000000" pitchFamily="2" charset="-95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1988840"/>
            <a:ext cx="604867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HeroicExtremeRightFacing"/>
              <a:lightRig rig="threePt" dir="t"/>
            </a:scene3d>
          </a:bodyPr>
          <a:lstStyle/>
          <a:p>
            <a:r>
              <a:rPr lang="el-GR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a typeface="Aka-AcidGR-BadFont" panose="02000603000000000000" pitchFamily="2" charset="0"/>
              </a:rPr>
              <a:t>Απάντησες </a:t>
            </a:r>
            <a:r>
              <a:rPr lang="el-GR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a typeface="Aka-AcidGR-BadFont" panose="02000603000000000000" pitchFamily="2" charset="0"/>
              </a:rPr>
              <a:t> σωστά</a:t>
            </a:r>
            <a:r>
              <a:rPr lang="el-GR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a typeface="Aka-AcidGR-BadFont" panose="02000603000000000000" pitchFamily="2" charset="0"/>
              </a:rPr>
              <a:t>!</a:t>
            </a:r>
          </a:p>
        </p:txBody>
      </p:sp>
      <p:pic>
        <p:nvPicPr>
          <p:cNvPr id="2051" name="Picture 3" descr="C:\Users\Θεοδώρα\AppData\Local\Microsoft\Windows\Temporary Internet Files\Content.IE5\15UDZRF2\sign-next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3655" y="4963618"/>
            <a:ext cx="2972856" cy="1486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Θεοδώρα\Desktop\ζωγραφιές\1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E2E5EE"/>
              </a:clrFrom>
              <a:clrTo>
                <a:srgbClr val="E2E5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071" y="1516364"/>
            <a:ext cx="3302929" cy="3043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5567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00"/>
                            </p:stCondLst>
                            <p:childTnLst>
                              <p:par>
                                <p:cTn id="2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700"/>
                            </p:stCondLst>
                            <p:childTnLst>
                              <p:par>
                                <p:cTn id="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620688"/>
            <a:ext cx="7776864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ea typeface="Aka-AcidGR-BadFont" panose="02000603000000000000" pitchFamily="2" charset="0"/>
              </a:rPr>
              <a:t>Για ξανασκέψου το…</a:t>
            </a:r>
            <a:endParaRPr lang="en-US" sz="3600" dirty="0" smtClean="0"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a typeface="Aka-AcidGR-BadFont" panose="02000603000000000000" pitchFamily="2" charset="0"/>
            </a:endParaRPr>
          </a:p>
          <a:p>
            <a:endParaRPr lang="en-US" sz="3200" dirty="0">
              <a:latin typeface="Aka-AcidGR-BadFont" panose="02000603000000000000" pitchFamily="2" charset="0"/>
              <a:ea typeface="Aka-AcidGR-BadFont" panose="02000603000000000000" pitchFamily="2" charset="0"/>
            </a:endParaRPr>
          </a:p>
          <a:p>
            <a:endParaRPr lang="en-US" sz="3200" dirty="0" smtClean="0">
              <a:latin typeface="Aka-AcidGR-BadFont" panose="02000603000000000000" pitchFamily="2" charset="0"/>
              <a:ea typeface="Aka-AcidGR-BadFont" panose="02000603000000000000" pitchFamily="2" charset="0"/>
            </a:endParaRPr>
          </a:p>
          <a:p>
            <a:endParaRPr lang="en-US" sz="3200" dirty="0">
              <a:latin typeface="Aka-AcidGR-BadFont" panose="02000603000000000000" pitchFamily="2" charset="0"/>
              <a:ea typeface="Aka-AcidGR-BadFont" panose="02000603000000000000" pitchFamily="2" charset="0"/>
            </a:endParaRPr>
          </a:p>
          <a:p>
            <a:endParaRPr lang="en-US" sz="3200" dirty="0" smtClean="0">
              <a:latin typeface="Aka-AcidGR-BadFont" panose="02000603000000000000" pitchFamily="2" charset="0"/>
              <a:ea typeface="Aka-AcidGR-BadFont" panose="02000603000000000000" pitchFamily="2" charset="0"/>
            </a:endParaRPr>
          </a:p>
          <a:p>
            <a:endParaRPr lang="en-US" sz="3200" dirty="0">
              <a:latin typeface="Aka-AcidGR-BadFont" panose="02000603000000000000" pitchFamily="2" charset="0"/>
              <a:ea typeface="Aka-AcidGR-BadFont" panose="02000603000000000000" pitchFamily="2" charset="0"/>
            </a:endParaRPr>
          </a:p>
          <a:p>
            <a:endParaRPr lang="en-US" sz="3200" dirty="0" smtClean="0">
              <a:latin typeface="Aka-AcidGR-BadFont" panose="02000603000000000000" pitchFamily="2" charset="0"/>
              <a:ea typeface="Aka-AcidGR-BadFont" panose="02000603000000000000" pitchFamily="2" charset="0"/>
            </a:endParaRPr>
          </a:p>
          <a:p>
            <a:endParaRPr lang="en-US" sz="3200" dirty="0">
              <a:latin typeface="Aka-AcidGR-BadFont" panose="02000603000000000000" pitchFamily="2" charset="0"/>
              <a:ea typeface="Aka-AcidGR-BadFont" panose="02000603000000000000" pitchFamily="2" charset="0"/>
            </a:endParaRPr>
          </a:p>
          <a:p>
            <a:r>
              <a:rPr lang="el-GR" sz="3600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ea typeface="Aka-AcidGR-BadFont" panose="02000603000000000000" pitchFamily="2" charset="0"/>
              </a:rPr>
              <a:t>Μήπως να δοκιμάσεις πάλι;</a:t>
            </a:r>
            <a:endParaRPr lang="el-GR" sz="3600" dirty="0"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a typeface="Aka-AcidGR-BadFont" panose="02000603000000000000" pitchFamily="2" charset="0"/>
            </a:endParaRPr>
          </a:p>
        </p:txBody>
      </p:sp>
      <p:pic>
        <p:nvPicPr>
          <p:cNvPr id="3074" name="Picture 2" descr="C:\Users\Θεοδώρα\AppData\Local\Microsoft\Windows\Temporary Internet Files\Content.IE5\43ZTEXEO\play-again-button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233" y="5301208"/>
            <a:ext cx="3900109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Θεοδώρα\Desktop\ζωγραφιές\2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E1E4EB"/>
              </a:clrFrom>
              <a:clrTo>
                <a:srgbClr val="E1E4E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154652"/>
            <a:ext cx="3600400" cy="3323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2099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9" y="18278"/>
            <a:ext cx="9050313" cy="2168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Στρογγυλεμένο ορθογώνιο 4">
            <a:hlinkClick r:id="rId3" action="ppaction://hlinksldjump"/>
          </p:cNvPr>
          <p:cNvSpPr/>
          <p:nvPr/>
        </p:nvSpPr>
        <p:spPr>
          <a:xfrm>
            <a:off x="539552" y="3071128"/>
            <a:ext cx="6192688" cy="1293975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1000"/>
                  <a:lumOff val="99000"/>
                </a:schemeClr>
              </a:gs>
              <a:gs pos="99000">
                <a:schemeClr val="bg1">
                  <a:lumMod val="89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lin ang="54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 prstMaterial="softEdge">
            <a:bevelT w="889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l-GR" sz="4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Σωστά</a:t>
            </a:r>
            <a:endParaRPr lang="el-GR" sz="4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Στρογγυλεμένο ορθογώνιο 5">
            <a:hlinkClick r:id="rId4" action="ppaction://hlinksldjump"/>
          </p:cNvPr>
          <p:cNvSpPr/>
          <p:nvPr/>
        </p:nvSpPr>
        <p:spPr>
          <a:xfrm>
            <a:off x="545714" y="4665948"/>
            <a:ext cx="6192688" cy="1293975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1000"/>
                  <a:lumOff val="99000"/>
                </a:schemeClr>
              </a:gs>
              <a:gs pos="99000">
                <a:schemeClr val="bg1">
                  <a:lumMod val="89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lin ang="54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 prstMaterial="softEdge">
            <a:bevelT w="889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l-GR" sz="4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Λάθος</a:t>
            </a:r>
            <a:endParaRPr lang="el-GR" sz="4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050" name="Picture 2" descr="C:\Users\Θεοδώρα\Desktop\ζωγραφιές\24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EAEDF4"/>
              </a:clrFrom>
              <a:clrTo>
                <a:srgbClr val="EAED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0055">
            <a:off x="6437368" y="3008026"/>
            <a:ext cx="2285903" cy="2305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1723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620688"/>
            <a:ext cx="6912768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72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</a:rPr>
              <a:t>Μπράβο</a:t>
            </a:r>
            <a:r>
              <a:rPr lang="el-GR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RebelRedux" pitchFamily="50" charset="0"/>
              </a:rPr>
              <a:t>!!! </a:t>
            </a:r>
            <a:endParaRPr lang="el-GR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RebelRedux" pitchFamily="50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5517232"/>
            <a:ext cx="626469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400" dirty="0" smtClean="0">
                <a:latin typeface="Arial Narrow" panose="020B0606020202030204" pitchFamily="34" charset="0"/>
                <a:ea typeface="Aka-AcidGR-CuttingEdge" panose="02000603000000000000" pitchFamily="2" charset="-95"/>
              </a:rPr>
              <a:t>Πήγαινε στην επόμενη ερώτηση… </a:t>
            </a:r>
            <a:endParaRPr lang="el-GR" sz="3400" dirty="0">
              <a:latin typeface="Arial Narrow" panose="020B0606020202030204" pitchFamily="34" charset="0"/>
              <a:ea typeface="Aka-AcidGR-CuttingEdge" panose="02000603000000000000" pitchFamily="2" charset="-95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1988840"/>
            <a:ext cx="604867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HeroicExtremeRightFacing"/>
              <a:lightRig rig="threePt" dir="t"/>
            </a:scene3d>
          </a:bodyPr>
          <a:lstStyle/>
          <a:p>
            <a:r>
              <a:rPr lang="el-GR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a typeface="Aka-AcidGR-BadFont" panose="02000603000000000000" pitchFamily="2" charset="0"/>
              </a:rPr>
              <a:t>Απάντησες </a:t>
            </a:r>
            <a:r>
              <a:rPr lang="el-GR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a typeface="Aka-AcidGR-BadFont" panose="02000603000000000000" pitchFamily="2" charset="0"/>
              </a:rPr>
              <a:t> σωστά</a:t>
            </a:r>
            <a:r>
              <a:rPr lang="el-GR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a typeface="Aka-AcidGR-BadFont" panose="02000603000000000000" pitchFamily="2" charset="0"/>
              </a:rPr>
              <a:t>!</a:t>
            </a:r>
          </a:p>
        </p:txBody>
      </p:sp>
      <p:pic>
        <p:nvPicPr>
          <p:cNvPr id="2051" name="Picture 3" descr="C:\Users\Θεοδώρα\AppData\Local\Microsoft\Windows\Temporary Internet Files\Content.IE5\15UDZRF2\sign-next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3655" y="4963618"/>
            <a:ext cx="2972856" cy="1486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Θεοδώρα\Desktop\ζωγραφιές\1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E2E5EE"/>
              </a:clrFrom>
              <a:clrTo>
                <a:srgbClr val="E2E5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071" y="1516364"/>
            <a:ext cx="3302929" cy="3043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5567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00"/>
                            </p:stCondLst>
                            <p:childTnLst>
                              <p:par>
                                <p:cTn id="2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700"/>
                            </p:stCondLst>
                            <p:childTnLst>
                              <p:par>
                                <p:cTn id="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620688"/>
            <a:ext cx="7776864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ea typeface="Aka-AcidGR-BadFont" panose="02000603000000000000" pitchFamily="2" charset="0"/>
              </a:rPr>
              <a:t>Για ξανασκέψου το…</a:t>
            </a:r>
            <a:endParaRPr lang="en-US" sz="3600" dirty="0" smtClean="0"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a typeface="Aka-AcidGR-BadFont" panose="02000603000000000000" pitchFamily="2" charset="0"/>
            </a:endParaRPr>
          </a:p>
          <a:p>
            <a:endParaRPr lang="en-US" sz="3200" dirty="0">
              <a:latin typeface="Aka-AcidGR-BadFont" panose="02000603000000000000" pitchFamily="2" charset="0"/>
              <a:ea typeface="Aka-AcidGR-BadFont" panose="02000603000000000000" pitchFamily="2" charset="0"/>
            </a:endParaRPr>
          </a:p>
          <a:p>
            <a:endParaRPr lang="en-US" sz="3200" dirty="0" smtClean="0">
              <a:latin typeface="Aka-AcidGR-BadFont" panose="02000603000000000000" pitchFamily="2" charset="0"/>
              <a:ea typeface="Aka-AcidGR-BadFont" panose="02000603000000000000" pitchFamily="2" charset="0"/>
            </a:endParaRPr>
          </a:p>
          <a:p>
            <a:endParaRPr lang="en-US" sz="3200" dirty="0">
              <a:latin typeface="Aka-AcidGR-BadFont" panose="02000603000000000000" pitchFamily="2" charset="0"/>
              <a:ea typeface="Aka-AcidGR-BadFont" panose="02000603000000000000" pitchFamily="2" charset="0"/>
            </a:endParaRPr>
          </a:p>
          <a:p>
            <a:endParaRPr lang="en-US" sz="3200" dirty="0" smtClean="0">
              <a:latin typeface="Aka-AcidGR-BadFont" panose="02000603000000000000" pitchFamily="2" charset="0"/>
              <a:ea typeface="Aka-AcidGR-BadFont" panose="02000603000000000000" pitchFamily="2" charset="0"/>
            </a:endParaRPr>
          </a:p>
          <a:p>
            <a:endParaRPr lang="en-US" sz="3200" dirty="0">
              <a:latin typeface="Aka-AcidGR-BadFont" panose="02000603000000000000" pitchFamily="2" charset="0"/>
              <a:ea typeface="Aka-AcidGR-BadFont" panose="02000603000000000000" pitchFamily="2" charset="0"/>
            </a:endParaRPr>
          </a:p>
          <a:p>
            <a:endParaRPr lang="en-US" sz="3200" dirty="0" smtClean="0">
              <a:latin typeface="Aka-AcidGR-BadFont" panose="02000603000000000000" pitchFamily="2" charset="0"/>
              <a:ea typeface="Aka-AcidGR-BadFont" panose="02000603000000000000" pitchFamily="2" charset="0"/>
            </a:endParaRPr>
          </a:p>
          <a:p>
            <a:endParaRPr lang="en-US" sz="3200" dirty="0">
              <a:latin typeface="Aka-AcidGR-BadFont" panose="02000603000000000000" pitchFamily="2" charset="0"/>
              <a:ea typeface="Aka-AcidGR-BadFont" panose="02000603000000000000" pitchFamily="2" charset="0"/>
            </a:endParaRPr>
          </a:p>
          <a:p>
            <a:r>
              <a:rPr lang="el-GR" sz="3600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ea typeface="Aka-AcidGR-BadFont" panose="02000603000000000000" pitchFamily="2" charset="0"/>
              </a:rPr>
              <a:t>Μήπως να δοκιμάσεις πάλι;</a:t>
            </a:r>
            <a:endParaRPr lang="el-GR" sz="3600" dirty="0"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a typeface="Aka-AcidGR-BadFont" panose="02000603000000000000" pitchFamily="2" charset="0"/>
            </a:endParaRPr>
          </a:p>
        </p:txBody>
      </p:sp>
      <p:pic>
        <p:nvPicPr>
          <p:cNvPr id="3074" name="Picture 2" descr="C:\Users\Θεοδώρα\AppData\Local\Microsoft\Windows\Temporary Internet Files\Content.IE5\43ZTEXEO\play-again-button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233" y="5301208"/>
            <a:ext cx="3900109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Θεοδώρα\Desktop\ζωγραφιές\2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E1E4EB"/>
              </a:clrFrom>
              <a:clrTo>
                <a:srgbClr val="E1E4E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154652"/>
            <a:ext cx="3600400" cy="3323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2099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Θεοδώρα\Desktop\ζωγραφιές\16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9EBF7"/>
              </a:clrFrom>
              <a:clrTo>
                <a:srgbClr val="E9EB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8613">
            <a:off x="7012240" y="4151295"/>
            <a:ext cx="2042145" cy="1779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41" y="0"/>
            <a:ext cx="9118359" cy="1640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Στρογγυλεμένο ορθογώνιο 5">
            <a:hlinkClick r:id="rId4" action="ppaction://hlinksldjump"/>
          </p:cNvPr>
          <p:cNvSpPr/>
          <p:nvPr/>
        </p:nvSpPr>
        <p:spPr>
          <a:xfrm>
            <a:off x="539552" y="3071128"/>
            <a:ext cx="6192688" cy="1293975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1000"/>
                  <a:lumOff val="99000"/>
                </a:schemeClr>
              </a:gs>
              <a:gs pos="99000">
                <a:schemeClr val="bg1">
                  <a:lumMod val="89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lin ang="54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 prstMaterial="softEdge">
            <a:bevelT w="889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l-GR" sz="4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Σωστά</a:t>
            </a:r>
            <a:endParaRPr lang="el-GR" sz="4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Στρογγυλεμένο ορθογώνιο 6">
            <a:hlinkClick r:id="rId5" action="ppaction://hlinksldjump"/>
          </p:cNvPr>
          <p:cNvSpPr/>
          <p:nvPr/>
        </p:nvSpPr>
        <p:spPr>
          <a:xfrm>
            <a:off x="545714" y="4665948"/>
            <a:ext cx="6192688" cy="1293975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1000"/>
                  <a:lumOff val="99000"/>
                </a:schemeClr>
              </a:gs>
              <a:gs pos="99000">
                <a:schemeClr val="bg1">
                  <a:lumMod val="89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lin ang="54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 prstMaterial="softEdge">
            <a:bevelT w="889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l-GR" sz="4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Λάθος</a:t>
            </a:r>
            <a:endParaRPr lang="el-GR" sz="4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194" name="Picture 2" descr="C:\Users\Θεοδώρα\Desktop\ζωγραφιές\31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EBEDF9"/>
              </a:clrFrom>
              <a:clrTo>
                <a:srgbClr val="EBED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4669" y="2192727"/>
            <a:ext cx="1872208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3203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620688"/>
            <a:ext cx="6912768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72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</a:rPr>
              <a:t>Μπράβο</a:t>
            </a:r>
            <a:r>
              <a:rPr lang="el-GR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RebelRedux" pitchFamily="50" charset="0"/>
              </a:rPr>
              <a:t>!!! </a:t>
            </a:r>
            <a:endParaRPr lang="el-GR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RebelRedux" pitchFamily="50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5517232"/>
            <a:ext cx="626469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400" dirty="0" smtClean="0">
                <a:latin typeface="Arial Narrow" panose="020B0606020202030204" pitchFamily="34" charset="0"/>
                <a:ea typeface="Aka-AcidGR-CuttingEdge" panose="02000603000000000000" pitchFamily="2" charset="-95"/>
              </a:rPr>
              <a:t>Πήγαινε στην επόμενη ερώτηση… </a:t>
            </a:r>
            <a:endParaRPr lang="el-GR" sz="3400" dirty="0">
              <a:latin typeface="Arial Narrow" panose="020B0606020202030204" pitchFamily="34" charset="0"/>
              <a:ea typeface="Aka-AcidGR-CuttingEdge" panose="02000603000000000000" pitchFamily="2" charset="-95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1988840"/>
            <a:ext cx="604867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HeroicExtremeRightFacing"/>
              <a:lightRig rig="threePt" dir="t"/>
            </a:scene3d>
          </a:bodyPr>
          <a:lstStyle/>
          <a:p>
            <a:r>
              <a:rPr lang="el-GR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a typeface="Aka-AcidGR-BadFont" panose="02000603000000000000" pitchFamily="2" charset="0"/>
              </a:rPr>
              <a:t>Απάντησες </a:t>
            </a:r>
            <a:r>
              <a:rPr lang="el-GR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a typeface="Aka-AcidGR-BadFont" panose="02000603000000000000" pitchFamily="2" charset="0"/>
              </a:rPr>
              <a:t> σωστά</a:t>
            </a:r>
            <a:r>
              <a:rPr lang="el-GR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a typeface="Aka-AcidGR-BadFont" panose="02000603000000000000" pitchFamily="2" charset="0"/>
              </a:rPr>
              <a:t>!</a:t>
            </a:r>
          </a:p>
        </p:txBody>
      </p:sp>
      <p:pic>
        <p:nvPicPr>
          <p:cNvPr id="2051" name="Picture 3" descr="C:\Users\Θεοδώρα\AppData\Local\Microsoft\Windows\Temporary Internet Files\Content.IE5\15UDZRF2\sign-next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3655" y="4963618"/>
            <a:ext cx="2972856" cy="1486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Θεοδώρα\Desktop\ζωγραφιές\1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E2E5EE"/>
              </a:clrFrom>
              <a:clrTo>
                <a:srgbClr val="E2E5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071" y="1516364"/>
            <a:ext cx="3302929" cy="3043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5567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00"/>
                            </p:stCondLst>
                            <p:childTnLst>
                              <p:par>
                                <p:cTn id="2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700"/>
                            </p:stCondLst>
                            <p:childTnLst>
                              <p:par>
                                <p:cTn id="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620688"/>
            <a:ext cx="7776864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ea typeface="Aka-AcidGR-BadFont" panose="02000603000000000000" pitchFamily="2" charset="0"/>
              </a:rPr>
              <a:t>Για ξανασκέψου το…</a:t>
            </a:r>
            <a:endParaRPr lang="en-US" sz="3600" dirty="0" smtClean="0"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a typeface="Aka-AcidGR-BadFont" panose="02000603000000000000" pitchFamily="2" charset="0"/>
            </a:endParaRPr>
          </a:p>
          <a:p>
            <a:endParaRPr lang="en-US" sz="3200" dirty="0">
              <a:latin typeface="Aka-AcidGR-BadFont" panose="02000603000000000000" pitchFamily="2" charset="0"/>
              <a:ea typeface="Aka-AcidGR-BadFont" panose="02000603000000000000" pitchFamily="2" charset="0"/>
            </a:endParaRPr>
          </a:p>
          <a:p>
            <a:endParaRPr lang="en-US" sz="3200" dirty="0" smtClean="0">
              <a:latin typeface="Aka-AcidGR-BadFont" panose="02000603000000000000" pitchFamily="2" charset="0"/>
              <a:ea typeface="Aka-AcidGR-BadFont" panose="02000603000000000000" pitchFamily="2" charset="0"/>
            </a:endParaRPr>
          </a:p>
          <a:p>
            <a:endParaRPr lang="en-US" sz="3200" dirty="0">
              <a:latin typeface="Aka-AcidGR-BadFont" panose="02000603000000000000" pitchFamily="2" charset="0"/>
              <a:ea typeface="Aka-AcidGR-BadFont" panose="02000603000000000000" pitchFamily="2" charset="0"/>
            </a:endParaRPr>
          </a:p>
          <a:p>
            <a:endParaRPr lang="en-US" sz="3200" dirty="0" smtClean="0">
              <a:latin typeface="Aka-AcidGR-BadFont" panose="02000603000000000000" pitchFamily="2" charset="0"/>
              <a:ea typeface="Aka-AcidGR-BadFont" panose="02000603000000000000" pitchFamily="2" charset="0"/>
            </a:endParaRPr>
          </a:p>
          <a:p>
            <a:endParaRPr lang="en-US" sz="3200" dirty="0">
              <a:latin typeface="Aka-AcidGR-BadFont" panose="02000603000000000000" pitchFamily="2" charset="0"/>
              <a:ea typeface="Aka-AcidGR-BadFont" panose="02000603000000000000" pitchFamily="2" charset="0"/>
            </a:endParaRPr>
          </a:p>
          <a:p>
            <a:endParaRPr lang="en-US" sz="3200" dirty="0" smtClean="0">
              <a:latin typeface="Aka-AcidGR-BadFont" panose="02000603000000000000" pitchFamily="2" charset="0"/>
              <a:ea typeface="Aka-AcidGR-BadFont" panose="02000603000000000000" pitchFamily="2" charset="0"/>
            </a:endParaRPr>
          </a:p>
          <a:p>
            <a:endParaRPr lang="en-US" sz="3200" dirty="0">
              <a:latin typeface="Aka-AcidGR-BadFont" panose="02000603000000000000" pitchFamily="2" charset="0"/>
              <a:ea typeface="Aka-AcidGR-BadFont" panose="02000603000000000000" pitchFamily="2" charset="0"/>
            </a:endParaRPr>
          </a:p>
          <a:p>
            <a:r>
              <a:rPr lang="el-GR" sz="3600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ea typeface="Aka-AcidGR-BadFont" panose="02000603000000000000" pitchFamily="2" charset="0"/>
              </a:rPr>
              <a:t>Μήπως να δοκιμάσεις πάλι;</a:t>
            </a:r>
            <a:endParaRPr lang="el-GR" sz="3600" dirty="0"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a typeface="Aka-AcidGR-BadFont" panose="02000603000000000000" pitchFamily="2" charset="0"/>
            </a:endParaRPr>
          </a:p>
        </p:txBody>
      </p:sp>
      <p:pic>
        <p:nvPicPr>
          <p:cNvPr id="3074" name="Picture 2" descr="C:\Users\Θεοδώρα\AppData\Local\Microsoft\Windows\Temporary Internet Files\Content.IE5\43ZTEXEO\play-again-button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233" y="5301208"/>
            <a:ext cx="3900109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Θεοδώρα\Desktop\ζωγραφιές\2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E1E4EB"/>
              </a:clrFrom>
              <a:clrTo>
                <a:srgbClr val="E1E4E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154652"/>
            <a:ext cx="3600400" cy="3323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2099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22"/>
          <a:stretch/>
        </p:blipFill>
        <p:spPr bwMode="auto">
          <a:xfrm>
            <a:off x="-19440" y="12352"/>
            <a:ext cx="9163440" cy="19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Στρογγυλεμένο ορθογώνιο 5">
            <a:hlinkClick r:id="rId3" action="ppaction://hlinksldjump"/>
          </p:cNvPr>
          <p:cNvSpPr/>
          <p:nvPr/>
        </p:nvSpPr>
        <p:spPr>
          <a:xfrm>
            <a:off x="539552" y="3071128"/>
            <a:ext cx="6192688" cy="1293975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1000"/>
                  <a:lumOff val="99000"/>
                </a:schemeClr>
              </a:gs>
              <a:gs pos="99000">
                <a:schemeClr val="bg1">
                  <a:lumMod val="89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lin ang="54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 prstMaterial="softEdge">
            <a:bevelT w="889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l-GR" sz="4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Σωστά</a:t>
            </a:r>
            <a:endParaRPr lang="el-GR" sz="4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Στρογγυλεμένο ορθογώνιο 6">
            <a:hlinkClick r:id="rId4" action="ppaction://hlinksldjump"/>
          </p:cNvPr>
          <p:cNvSpPr/>
          <p:nvPr/>
        </p:nvSpPr>
        <p:spPr>
          <a:xfrm>
            <a:off x="545714" y="4665948"/>
            <a:ext cx="6192688" cy="1293975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1000"/>
                  <a:lumOff val="99000"/>
                </a:schemeClr>
              </a:gs>
              <a:gs pos="99000">
                <a:schemeClr val="bg1">
                  <a:lumMod val="89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lin ang="54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 prstMaterial="softEdge">
            <a:bevelT w="889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l-GR" sz="4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Λάθος</a:t>
            </a:r>
            <a:endParaRPr lang="el-GR" sz="4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170" name="Picture 2" descr="C:\Users\Θεοδώρα\Desktop\ζωγραφιές\4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DEE0EC"/>
              </a:clrFrom>
              <a:clrTo>
                <a:srgbClr val="DEE0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032955"/>
            <a:ext cx="2759073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0826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620688"/>
            <a:ext cx="6912768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72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</a:rPr>
              <a:t>Μπράβο</a:t>
            </a:r>
            <a:r>
              <a:rPr lang="el-GR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RebelRedux" pitchFamily="50" charset="0"/>
              </a:rPr>
              <a:t>!!! </a:t>
            </a:r>
            <a:endParaRPr lang="el-GR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RebelRedux" pitchFamily="50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5517232"/>
            <a:ext cx="626469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400" dirty="0" smtClean="0">
                <a:latin typeface="Arial Narrow" panose="020B0606020202030204" pitchFamily="34" charset="0"/>
                <a:ea typeface="Aka-AcidGR-CuttingEdge" panose="02000603000000000000" pitchFamily="2" charset="-95"/>
              </a:rPr>
              <a:t>Πήγαινε στην επόμενη ερώτηση… </a:t>
            </a:r>
            <a:endParaRPr lang="el-GR" sz="3400" dirty="0">
              <a:latin typeface="Arial Narrow" panose="020B0606020202030204" pitchFamily="34" charset="0"/>
              <a:ea typeface="Aka-AcidGR-CuttingEdge" panose="02000603000000000000" pitchFamily="2" charset="-95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1988840"/>
            <a:ext cx="604867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HeroicExtremeRightFacing"/>
              <a:lightRig rig="threePt" dir="t"/>
            </a:scene3d>
          </a:bodyPr>
          <a:lstStyle/>
          <a:p>
            <a:r>
              <a:rPr lang="el-GR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a typeface="Aka-AcidGR-BadFont" panose="02000603000000000000" pitchFamily="2" charset="0"/>
              </a:rPr>
              <a:t>Απάντησες </a:t>
            </a:r>
            <a:r>
              <a:rPr lang="el-GR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a typeface="Aka-AcidGR-BadFont" panose="02000603000000000000" pitchFamily="2" charset="0"/>
              </a:rPr>
              <a:t> σωστά</a:t>
            </a:r>
            <a:r>
              <a:rPr lang="el-GR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a typeface="Aka-AcidGR-BadFont" panose="02000603000000000000" pitchFamily="2" charset="0"/>
              </a:rPr>
              <a:t>!</a:t>
            </a:r>
          </a:p>
        </p:txBody>
      </p:sp>
      <p:pic>
        <p:nvPicPr>
          <p:cNvPr id="2051" name="Picture 3" descr="C:\Users\Θεοδώρα\AppData\Local\Microsoft\Windows\Temporary Internet Files\Content.IE5\15UDZRF2\sign-next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3655" y="4963618"/>
            <a:ext cx="2972856" cy="1486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Θεοδώρα\Desktop\ζωγραφιές\1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E2E5EE"/>
              </a:clrFrom>
              <a:clrTo>
                <a:srgbClr val="E2E5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071" y="1516364"/>
            <a:ext cx="3302929" cy="3043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5567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00"/>
                            </p:stCondLst>
                            <p:childTnLst>
                              <p:par>
                                <p:cTn id="2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700"/>
                            </p:stCondLst>
                            <p:childTnLst>
                              <p:par>
                                <p:cTn id="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896" y="0"/>
            <a:ext cx="8120658" cy="3816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 descr="C:\Users\Θεοδώρα\Desktop\ζωγραφιές\17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3E6EF"/>
              </a:clrFrom>
              <a:clrTo>
                <a:srgbClr val="E3E6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85875">
            <a:off x="504907" y="3154063"/>
            <a:ext cx="2014272" cy="1457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Θεοδώρα\Desktop\ζωγραφιές\18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E1E4EB"/>
              </a:clrFrom>
              <a:clrTo>
                <a:srgbClr val="E1E4E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030">
            <a:off x="7756550" y="5417593"/>
            <a:ext cx="1359541" cy="1287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Θεοδώρα\Desktop\Εικόνα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1421" y="692696"/>
            <a:ext cx="6517342" cy="2782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Θεοδώρα\Desktop\Καταγραφή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3493">
            <a:off x="2392336" y="3509773"/>
            <a:ext cx="6289477" cy="1403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Ομάδα 6"/>
          <p:cNvGrpSpPr/>
          <p:nvPr/>
        </p:nvGrpSpPr>
        <p:grpSpPr>
          <a:xfrm>
            <a:off x="213773" y="5126836"/>
            <a:ext cx="7210949" cy="1457325"/>
            <a:chOff x="213773" y="5126836"/>
            <a:chExt cx="7210949" cy="1457325"/>
          </a:xfrm>
        </p:grpSpPr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413314">
              <a:off x="213773" y="5126836"/>
              <a:ext cx="7176688" cy="145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6" name="Picture 8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4672" y="6061586"/>
              <a:ext cx="400050" cy="361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45419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7000">
        <p14:prism isInverted="1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620688"/>
            <a:ext cx="7776864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ea typeface="Aka-AcidGR-BadFont" panose="02000603000000000000" pitchFamily="2" charset="0"/>
              </a:rPr>
              <a:t>Για ξανασκέψου το…</a:t>
            </a:r>
            <a:endParaRPr lang="en-US" sz="3600" dirty="0" smtClean="0"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a typeface="Aka-AcidGR-BadFont" panose="02000603000000000000" pitchFamily="2" charset="0"/>
            </a:endParaRPr>
          </a:p>
          <a:p>
            <a:endParaRPr lang="en-US" sz="3200" dirty="0">
              <a:latin typeface="Aka-AcidGR-BadFont" panose="02000603000000000000" pitchFamily="2" charset="0"/>
              <a:ea typeface="Aka-AcidGR-BadFont" panose="02000603000000000000" pitchFamily="2" charset="0"/>
            </a:endParaRPr>
          </a:p>
          <a:p>
            <a:endParaRPr lang="en-US" sz="3200" dirty="0" smtClean="0">
              <a:latin typeface="Aka-AcidGR-BadFont" panose="02000603000000000000" pitchFamily="2" charset="0"/>
              <a:ea typeface="Aka-AcidGR-BadFont" panose="02000603000000000000" pitchFamily="2" charset="0"/>
            </a:endParaRPr>
          </a:p>
          <a:p>
            <a:endParaRPr lang="en-US" sz="3200" dirty="0">
              <a:latin typeface="Aka-AcidGR-BadFont" panose="02000603000000000000" pitchFamily="2" charset="0"/>
              <a:ea typeface="Aka-AcidGR-BadFont" panose="02000603000000000000" pitchFamily="2" charset="0"/>
            </a:endParaRPr>
          </a:p>
          <a:p>
            <a:endParaRPr lang="en-US" sz="3200" dirty="0" smtClean="0">
              <a:latin typeface="Aka-AcidGR-BadFont" panose="02000603000000000000" pitchFamily="2" charset="0"/>
              <a:ea typeface="Aka-AcidGR-BadFont" panose="02000603000000000000" pitchFamily="2" charset="0"/>
            </a:endParaRPr>
          </a:p>
          <a:p>
            <a:endParaRPr lang="en-US" sz="3200" dirty="0">
              <a:latin typeface="Aka-AcidGR-BadFont" panose="02000603000000000000" pitchFamily="2" charset="0"/>
              <a:ea typeface="Aka-AcidGR-BadFont" panose="02000603000000000000" pitchFamily="2" charset="0"/>
            </a:endParaRPr>
          </a:p>
          <a:p>
            <a:endParaRPr lang="en-US" sz="3200" dirty="0" smtClean="0">
              <a:latin typeface="Aka-AcidGR-BadFont" panose="02000603000000000000" pitchFamily="2" charset="0"/>
              <a:ea typeface="Aka-AcidGR-BadFont" panose="02000603000000000000" pitchFamily="2" charset="0"/>
            </a:endParaRPr>
          </a:p>
          <a:p>
            <a:endParaRPr lang="en-US" sz="3200" dirty="0">
              <a:latin typeface="Aka-AcidGR-BadFont" panose="02000603000000000000" pitchFamily="2" charset="0"/>
              <a:ea typeface="Aka-AcidGR-BadFont" panose="02000603000000000000" pitchFamily="2" charset="0"/>
            </a:endParaRPr>
          </a:p>
          <a:p>
            <a:r>
              <a:rPr lang="el-GR" sz="3600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ea typeface="Aka-AcidGR-BadFont" panose="02000603000000000000" pitchFamily="2" charset="0"/>
              </a:rPr>
              <a:t>Μήπως να δοκιμάσεις πάλι;</a:t>
            </a:r>
            <a:endParaRPr lang="el-GR" sz="3600" dirty="0"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a typeface="Aka-AcidGR-BadFont" panose="02000603000000000000" pitchFamily="2" charset="0"/>
            </a:endParaRPr>
          </a:p>
        </p:txBody>
      </p:sp>
      <p:pic>
        <p:nvPicPr>
          <p:cNvPr id="3074" name="Picture 2" descr="C:\Users\Θεοδώρα\AppData\Local\Microsoft\Windows\Temporary Internet Files\Content.IE5\43ZTEXEO\play-again-button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233" y="5301208"/>
            <a:ext cx="3900109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Θεοδώρα\Desktop\ζωγραφιές\2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E1E4EB"/>
              </a:clrFrom>
              <a:clrTo>
                <a:srgbClr val="E1E4E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154652"/>
            <a:ext cx="3600400" cy="3323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2099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C:\Users\Θεοδώρα\Desktop\ζωγραφιές\32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CEEFA"/>
              </a:clrFrom>
              <a:clrTo>
                <a:srgbClr val="ECEE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49154">
            <a:off x="7348317" y="3450831"/>
            <a:ext cx="1714500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61" y="2023"/>
            <a:ext cx="9131739" cy="1980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Στρογγυλεμένο ορθογώνιο 6">
            <a:hlinkClick r:id="rId4" action="ppaction://hlinksldjump"/>
          </p:cNvPr>
          <p:cNvSpPr/>
          <p:nvPr/>
        </p:nvSpPr>
        <p:spPr>
          <a:xfrm>
            <a:off x="539552" y="3071128"/>
            <a:ext cx="6192688" cy="1293975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1000"/>
                  <a:lumOff val="99000"/>
                </a:schemeClr>
              </a:gs>
              <a:gs pos="99000">
                <a:schemeClr val="bg1">
                  <a:lumMod val="89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lin ang="54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 prstMaterial="softEdge">
            <a:bevelT w="889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l-GR" sz="4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Σωστά</a:t>
            </a:r>
            <a:endParaRPr lang="el-GR" sz="4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Στρογγυλεμένο ορθογώνιο 7">
            <a:hlinkClick r:id="rId5" action="ppaction://hlinksldjump"/>
          </p:cNvPr>
          <p:cNvSpPr/>
          <p:nvPr/>
        </p:nvSpPr>
        <p:spPr>
          <a:xfrm>
            <a:off x="545714" y="4665948"/>
            <a:ext cx="6192688" cy="1293975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1000"/>
                  <a:lumOff val="99000"/>
                </a:schemeClr>
              </a:gs>
              <a:gs pos="99000">
                <a:schemeClr val="bg1">
                  <a:lumMod val="89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lin ang="54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 prstMaterial="softEdge">
            <a:bevelT w="889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l-GR" sz="4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Λάθος</a:t>
            </a:r>
            <a:endParaRPr lang="el-GR" sz="4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146" name="Picture 2" descr="C:\Users\Θεοδώρα\Desktop\ζωγραφιές\28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EDF0F9"/>
              </a:clrFrom>
              <a:clrTo>
                <a:srgbClr val="EDF0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48204">
            <a:off x="5958663" y="2172248"/>
            <a:ext cx="1523132" cy="1543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Θεοδώρα\Desktop\ζωγραφιές\33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E3E7F2"/>
              </a:clrFrom>
              <a:clrTo>
                <a:srgbClr val="E3E7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499194">
            <a:off x="6135145" y="4891596"/>
            <a:ext cx="1442036" cy="1533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0826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620688"/>
            <a:ext cx="6912768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72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</a:rPr>
              <a:t>Μπράβο</a:t>
            </a:r>
            <a:r>
              <a:rPr lang="el-GR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RebelRedux" pitchFamily="50" charset="0"/>
              </a:rPr>
              <a:t>!!! </a:t>
            </a:r>
            <a:endParaRPr lang="el-GR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RebelRedux" pitchFamily="50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5517232"/>
            <a:ext cx="626469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400" dirty="0" smtClean="0">
                <a:latin typeface="Arial Narrow" panose="020B0606020202030204" pitchFamily="34" charset="0"/>
                <a:ea typeface="Aka-AcidGR-CuttingEdge" panose="02000603000000000000" pitchFamily="2" charset="-95"/>
              </a:rPr>
              <a:t>Πήγαινε στην επόμενη ερώτηση… </a:t>
            </a:r>
            <a:endParaRPr lang="el-GR" sz="3400" dirty="0">
              <a:latin typeface="Arial Narrow" panose="020B0606020202030204" pitchFamily="34" charset="0"/>
              <a:ea typeface="Aka-AcidGR-CuttingEdge" panose="02000603000000000000" pitchFamily="2" charset="-95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1988840"/>
            <a:ext cx="604867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HeroicExtremeRightFacing"/>
              <a:lightRig rig="threePt" dir="t"/>
            </a:scene3d>
          </a:bodyPr>
          <a:lstStyle/>
          <a:p>
            <a:r>
              <a:rPr lang="el-GR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a typeface="Aka-AcidGR-BadFont" panose="02000603000000000000" pitchFamily="2" charset="0"/>
              </a:rPr>
              <a:t>Απάντησες </a:t>
            </a:r>
            <a:r>
              <a:rPr lang="el-GR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a typeface="Aka-AcidGR-BadFont" panose="02000603000000000000" pitchFamily="2" charset="0"/>
              </a:rPr>
              <a:t> σωστά</a:t>
            </a:r>
            <a:r>
              <a:rPr lang="el-GR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a typeface="Aka-AcidGR-BadFont" panose="02000603000000000000" pitchFamily="2" charset="0"/>
              </a:rPr>
              <a:t>!</a:t>
            </a:r>
          </a:p>
        </p:txBody>
      </p:sp>
      <p:pic>
        <p:nvPicPr>
          <p:cNvPr id="2051" name="Picture 3" descr="C:\Users\Θεοδώρα\AppData\Local\Microsoft\Windows\Temporary Internet Files\Content.IE5\15UDZRF2\sign-next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3655" y="4963618"/>
            <a:ext cx="2972856" cy="1486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Θεοδώρα\Desktop\ζωγραφιές\1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E2E5EE"/>
              </a:clrFrom>
              <a:clrTo>
                <a:srgbClr val="E2E5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071" y="1516364"/>
            <a:ext cx="3302929" cy="3043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5567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00"/>
                            </p:stCondLst>
                            <p:childTnLst>
                              <p:par>
                                <p:cTn id="2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700"/>
                            </p:stCondLst>
                            <p:childTnLst>
                              <p:par>
                                <p:cTn id="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620688"/>
            <a:ext cx="7776864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ea typeface="Aka-AcidGR-BadFont" panose="02000603000000000000" pitchFamily="2" charset="0"/>
              </a:rPr>
              <a:t>Για ξανασκέψου το…</a:t>
            </a:r>
            <a:endParaRPr lang="en-US" sz="3600" dirty="0" smtClean="0"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a typeface="Aka-AcidGR-BadFont" panose="02000603000000000000" pitchFamily="2" charset="0"/>
            </a:endParaRPr>
          </a:p>
          <a:p>
            <a:endParaRPr lang="en-US" sz="3200" dirty="0">
              <a:latin typeface="Aka-AcidGR-BadFont" panose="02000603000000000000" pitchFamily="2" charset="0"/>
              <a:ea typeface="Aka-AcidGR-BadFont" panose="02000603000000000000" pitchFamily="2" charset="0"/>
            </a:endParaRPr>
          </a:p>
          <a:p>
            <a:endParaRPr lang="en-US" sz="3200" dirty="0" smtClean="0">
              <a:latin typeface="Aka-AcidGR-BadFont" panose="02000603000000000000" pitchFamily="2" charset="0"/>
              <a:ea typeface="Aka-AcidGR-BadFont" panose="02000603000000000000" pitchFamily="2" charset="0"/>
            </a:endParaRPr>
          </a:p>
          <a:p>
            <a:endParaRPr lang="en-US" sz="3200" dirty="0">
              <a:latin typeface="Aka-AcidGR-BadFont" panose="02000603000000000000" pitchFamily="2" charset="0"/>
              <a:ea typeface="Aka-AcidGR-BadFont" panose="02000603000000000000" pitchFamily="2" charset="0"/>
            </a:endParaRPr>
          </a:p>
          <a:p>
            <a:endParaRPr lang="en-US" sz="3200" dirty="0" smtClean="0">
              <a:latin typeface="Aka-AcidGR-BadFont" panose="02000603000000000000" pitchFamily="2" charset="0"/>
              <a:ea typeface="Aka-AcidGR-BadFont" panose="02000603000000000000" pitchFamily="2" charset="0"/>
            </a:endParaRPr>
          </a:p>
          <a:p>
            <a:endParaRPr lang="en-US" sz="3200" dirty="0">
              <a:latin typeface="Aka-AcidGR-BadFont" panose="02000603000000000000" pitchFamily="2" charset="0"/>
              <a:ea typeface="Aka-AcidGR-BadFont" panose="02000603000000000000" pitchFamily="2" charset="0"/>
            </a:endParaRPr>
          </a:p>
          <a:p>
            <a:endParaRPr lang="en-US" sz="3200" dirty="0" smtClean="0">
              <a:latin typeface="Aka-AcidGR-BadFont" panose="02000603000000000000" pitchFamily="2" charset="0"/>
              <a:ea typeface="Aka-AcidGR-BadFont" panose="02000603000000000000" pitchFamily="2" charset="0"/>
            </a:endParaRPr>
          </a:p>
          <a:p>
            <a:endParaRPr lang="en-US" sz="3200" dirty="0">
              <a:latin typeface="Aka-AcidGR-BadFont" panose="02000603000000000000" pitchFamily="2" charset="0"/>
              <a:ea typeface="Aka-AcidGR-BadFont" panose="02000603000000000000" pitchFamily="2" charset="0"/>
            </a:endParaRPr>
          </a:p>
          <a:p>
            <a:r>
              <a:rPr lang="el-GR" sz="3600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ea typeface="Aka-AcidGR-BadFont" panose="02000603000000000000" pitchFamily="2" charset="0"/>
              </a:rPr>
              <a:t>Μήπως να δοκιμάσεις πάλι;</a:t>
            </a:r>
            <a:endParaRPr lang="el-GR" sz="3600" dirty="0"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a typeface="Aka-AcidGR-BadFont" panose="02000603000000000000" pitchFamily="2" charset="0"/>
            </a:endParaRPr>
          </a:p>
        </p:txBody>
      </p:sp>
      <p:pic>
        <p:nvPicPr>
          <p:cNvPr id="3074" name="Picture 2" descr="C:\Users\Θεοδώρα\AppData\Local\Microsoft\Windows\Temporary Internet Files\Content.IE5\43ZTEXEO\play-again-button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233" y="5301208"/>
            <a:ext cx="3900109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Θεοδώρα\Desktop\ζωγραφιές\2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E1E4EB"/>
              </a:clrFrom>
              <a:clrTo>
                <a:srgbClr val="E1E4E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154652"/>
            <a:ext cx="3600400" cy="3323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2099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02"/>
            <a:ext cx="9114273" cy="2289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Στρογγυλεμένο ορθογώνιο 5">
            <a:hlinkClick r:id="rId3" action="ppaction://hlinksldjump"/>
          </p:cNvPr>
          <p:cNvSpPr/>
          <p:nvPr/>
        </p:nvSpPr>
        <p:spPr>
          <a:xfrm>
            <a:off x="539552" y="3071128"/>
            <a:ext cx="6192688" cy="1293975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1000"/>
                  <a:lumOff val="99000"/>
                </a:schemeClr>
              </a:gs>
              <a:gs pos="99000">
                <a:schemeClr val="bg1">
                  <a:lumMod val="89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lin ang="54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 prstMaterial="softEdge">
            <a:bevelT w="889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l-GR" sz="4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Σωστά</a:t>
            </a:r>
            <a:endParaRPr lang="el-GR" sz="4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Στρογγυλεμένο ορθογώνιο 6">
            <a:hlinkClick r:id="rId4" action="ppaction://hlinksldjump"/>
          </p:cNvPr>
          <p:cNvSpPr/>
          <p:nvPr/>
        </p:nvSpPr>
        <p:spPr>
          <a:xfrm>
            <a:off x="545714" y="4665948"/>
            <a:ext cx="6192688" cy="1293975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1000"/>
                  <a:lumOff val="99000"/>
                </a:schemeClr>
              </a:gs>
              <a:gs pos="99000">
                <a:schemeClr val="bg1">
                  <a:lumMod val="89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lin ang="54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 prstMaterial="softEdge">
            <a:bevelT w="889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l-GR" sz="4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Λάθος</a:t>
            </a:r>
            <a:endParaRPr lang="el-GR" sz="4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123" name="Picture 3" descr="C:\Users\Θεοδώρα\Desktop\ζωγραφιές\21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E3EBF8"/>
              </a:clrFrom>
              <a:clrTo>
                <a:srgbClr val="E3EB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55530">
            <a:off x="5808873" y="2422037"/>
            <a:ext cx="1656184" cy="1777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Θεοδώρα\Desktop\ζωγραφιές\7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E5E7F3"/>
              </a:clrFrom>
              <a:clrTo>
                <a:srgbClr val="E5E7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7391">
            <a:off x="6953188" y="3573016"/>
            <a:ext cx="1973994" cy="2911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4053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620688"/>
            <a:ext cx="6912768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72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</a:rPr>
              <a:t>Μπράβο</a:t>
            </a:r>
            <a:r>
              <a:rPr lang="el-GR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RebelRedux" pitchFamily="50" charset="0"/>
              </a:rPr>
              <a:t>!!! </a:t>
            </a:r>
            <a:endParaRPr lang="el-GR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RebelRedux" pitchFamily="50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5517232"/>
            <a:ext cx="626469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400" dirty="0" smtClean="0">
                <a:latin typeface="Arial Narrow" panose="020B0606020202030204" pitchFamily="34" charset="0"/>
                <a:ea typeface="Aka-AcidGR-CuttingEdge" panose="02000603000000000000" pitchFamily="2" charset="-95"/>
              </a:rPr>
              <a:t>Πήγαινε στην επόμενη ερώτηση… </a:t>
            </a:r>
            <a:endParaRPr lang="el-GR" sz="3400" dirty="0">
              <a:latin typeface="Arial Narrow" panose="020B0606020202030204" pitchFamily="34" charset="0"/>
              <a:ea typeface="Aka-AcidGR-CuttingEdge" panose="02000603000000000000" pitchFamily="2" charset="-95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1988840"/>
            <a:ext cx="604867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HeroicExtremeRightFacing"/>
              <a:lightRig rig="threePt" dir="t"/>
            </a:scene3d>
          </a:bodyPr>
          <a:lstStyle/>
          <a:p>
            <a:r>
              <a:rPr lang="el-GR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a typeface="Aka-AcidGR-BadFont" panose="02000603000000000000" pitchFamily="2" charset="0"/>
              </a:rPr>
              <a:t>Απάντησες </a:t>
            </a:r>
            <a:r>
              <a:rPr lang="el-GR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a typeface="Aka-AcidGR-BadFont" panose="02000603000000000000" pitchFamily="2" charset="0"/>
              </a:rPr>
              <a:t> σωστά</a:t>
            </a:r>
            <a:r>
              <a:rPr lang="el-GR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a typeface="Aka-AcidGR-BadFont" panose="02000603000000000000" pitchFamily="2" charset="0"/>
              </a:rPr>
              <a:t>!</a:t>
            </a:r>
          </a:p>
        </p:txBody>
      </p:sp>
      <p:pic>
        <p:nvPicPr>
          <p:cNvPr id="2051" name="Picture 3" descr="C:\Users\Θεοδώρα\AppData\Local\Microsoft\Windows\Temporary Internet Files\Content.IE5\15UDZRF2\sign-next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3655" y="4963618"/>
            <a:ext cx="2972856" cy="1486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Θεοδώρα\Desktop\ζωγραφιές\1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E2E5EE"/>
              </a:clrFrom>
              <a:clrTo>
                <a:srgbClr val="E2E5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071" y="1516364"/>
            <a:ext cx="3302929" cy="3043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5567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00"/>
                            </p:stCondLst>
                            <p:childTnLst>
                              <p:par>
                                <p:cTn id="2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700"/>
                            </p:stCondLst>
                            <p:childTnLst>
                              <p:par>
                                <p:cTn id="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620688"/>
            <a:ext cx="7776864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ea typeface="Aka-AcidGR-BadFont" panose="02000603000000000000" pitchFamily="2" charset="0"/>
              </a:rPr>
              <a:t>Για ξανασκέψου το…</a:t>
            </a:r>
            <a:endParaRPr lang="en-US" sz="3600" dirty="0" smtClean="0"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a typeface="Aka-AcidGR-BadFont" panose="02000603000000000000" pitchFamily="2" charset="0"/>
            </a:endParaRPr>
          </a:p>
          <a:p>
            <a:endParaRPr lang="en-US" sz="3200" dirty="0">
              <a:latin typeface="Aka-AcidGR-BadFont" panose="02000603000000000000" pitchFamily="2" charset="0"/>
              <a:ea typeface="Aka-AcidGR-BadFont" panose="02000603000000000000" pitchFamily="2" charset="0"/>
            </a:endParaRPr>
          </a:p>
          <a:p>
            <a:endParaRPr lang="en-US" sz="3200" dirty="0" smtClean="0">
              <a:latin typeface="Aka-AcidGR-BadFont" panose="02000603000000000000" pitchFamily="2" charset="0"/>
              <a:ea typeface="Aka-AcidGR-BadFont" panose="02000603000000000000" pitchFamily="2" charset="0"/>
            </a:endParaRPr>
          </a:p>
          <a:p>
            <a:endParaRPr lang="en-US" sz="3200" dirty="0">
              <a:latin typeface="Aka-AcidGR-BadFont" panose="02000603000000000000" pitchFamily="2" charset="0"/>
              <a:ea typeface="Aka-AcidGR-BadFont" panose="02000603000000000000" pitchFamily="2" charset="0"/>
            </a:endParaRPr>
          </a:p>
          <a:p>
            <a:endParaRPr lang="en-US" sz="3200" dirty="0" smtClean="0">
              <a:latin typeface="Aka-AcidGR-BadFont" panose="02000603000000000000" pitchFamily="2" charset="0"/>
              <a:ea typeface="Aka-AcidGR-BadFont" panose="02000603000000000000" pitchFamily="2" charset="0"/>
            </a:endParaRPr>
          </a:p>
          <a:p>
            <a:endParaRPr lang="en-US" sz="3200" dirty="0">
              <a:latin typeface="Aka-AcidGR-BadFont" panose="02000603000000000000" pitchFamily="2" charset="0"/>
              <a:ea typeface="Aka-AcidGR-BadFont" panose="02000603000000000000" pitchFamily="2" charset="0"/>
            </a:endParaRPr>
          </a:p>
          <a:p>
            <a:endParaRPr lang="en-US" sz="3200" dirty="0" smtClean="0">
              <a:latin typeface="Aka-AcidGR-BadFont" panose="02000603000000000000" pitchFamily="2" charset="0"/>
              <a:ea typeface="Aka-AcidGR-BadFont" panose="02000603000000000000" pitchFamily="2" charset="0"/>
            </a:endParaRPr>
          </a:p>
          <a:p>
            <a:endParaRPr lang="en-US" sz="3200" dirty="0">
              <a:latin typeface="Aka-AcidGR-BadFont" panose="02000603000000000000" pitchFamily="2" charset="0"/>
              <a:ea typeface="Aka-AcidGR-BadFont" panose="02000603000000000000" pitchFamily="2" charset="0"/>
            </a:endParaRPr>
          </a:p>
          <a:p>
            <a:r>
              <a:rPr lang="el-GR" sz="3600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ea typeface="Aka-AcidGR-BadFont" panose="02000603000000000000" pitchFamily="2" charset="0"/>
              </a:rPr>
              <a:t>Μήπως να δοκιμάσεις πάλι;</a:t>
            </a:r>
            <a:endParaRPr lang="el-GR" sz="3600" dirty="0"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a typeface="Aka-AcidGR-BadFont" panose="02000603000000000000" pitchFamily="2" charset="0"/>
            </a:endParaRPr>
          </a:p>
        </p:txBody>
      </p:sp>
      <p:pic>
        <p:nvPicPr>
          <p:cNvPr id="3074" name="Picture 2" descr="C:\Users\Θεοδώρα\AppData\Local\Microsoft\Windows\Temporary Internet Files\Content.IE5\43ZTEXEO\play-again-button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233" y="5301208"/>
            <a:ext cx="3900109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Θεοδώρα\Desktop\ζωγραφιές\2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E1E4EB"/>
              </a:clrFrom>
              <a:clrTo>
                <a:srgbClr val="E1E4E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154652"/>
            <a:ext cx="3600400" cy="3323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2099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38"/>
            <a:ext cx="9116287" cy="1376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Στρογγυλεμένο ορθογώνιο 5">
            <a:hlinkClick r:id="rId3" action="ppaction://hlinksldjump"/>
          </p:cNvPr>
          <p:cNvSpPr/>
          <p:nvPr/>
        </p:nvSpPr>
        <p:spPr>
          <a:xfrm>
            <a:off x="539552" y="3071128"/>
            <a:ext cx="6192688" cy="1293975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1000"/>
                  <a:lumOff val="99000"/>
                </a:schemeClr>
              </a:gs>
              <a:gs pos="99000">
                <a:schemeClr val="bg1">
                  <a:lumMod val="89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lin ang="54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 prstMaterial="softEdge">
            <a:bevelT w="889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l-GR" sz="4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Σωστά</a:t>
            </a:r>
            <a:endParaRPr lang="el-GR" sz="4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Στρογγυλεμένο ορθογώνιο 6">
            <a:hlinkClick r:id="rId4" action="ppaction://hlinksldjump"/>
          </p:cNvPr>
          <p:cNvSpPr/>
          <p:nvPr/>
        </p:nvSpPr>
        <p:spPr>
          <a:xfrm>
            <a:off x="545714" y="4665948"/>
            <a:ext cx="6192688" cy="1293975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1000"/>
                  <a:lumOff val="99000"/>
                </a:schemeClr>
              </a:gs>
              <a:gs pos="99000">
                <a:schemeClr val="bg1">
                  <a:lumMod val="89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lin ang="54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 prstMaterial="softEdge">
            <a:bevelT w="889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l-GR" sz="4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Λάθος</a:t>
            </a:r>
            <a:endParaRPr lang="el-GR" sz="4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074" name="Picture 2" descr="C:\Users\Θεοδώρα\Desktop\ζωγραφιές\27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ECEFF8"/>
              </a:clrFrom>
              <a:clrTo>
                <a:srgbClr val="ECEF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9409">
            <a:off x="5526875" y="1850302"/>
            <a:ext cx="3382820" cy="4358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4053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620688"/>
            <a:ext cx="6912768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72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</a:rPr>
              <a:t>Μπράβο</a:t>
            </a:r>
            <a:r>
              <a:rPr lang="el-GR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RebelRedux" pitchFamily="50" charset="0"/>
              </a:rPr>
              <a:t>!!! </a:t>
            </a:r>
            <a:endParaRPr lang="el-GR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RebelRedux" pitchFamily="50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5517232"/>
            <a:ext cx="626469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400" dirty="0" smtClean="0">
                <a:latin typeface="Arial Narrow" panose="020B0606020202030204" pitchFamily="34" charset="0"/>
                <a:ea typeface="Aka-AcidGR-CuttingEdge" panose="02000603000000000000" pitchFamily="2" charset="-95"/>
              </a:rPr>
              <a:t>Πήγαινε στην επόμενη ερώτηση… </a:t>
            </a:r>
            <a:endParaRPr lang="el-GR" sz="3400" dirty="0">
              <a:latin typeface="Arial Narrow" panose="020B0606020202030204" pitchFamily="34" charset="0"/>
              <a:ea typeface="Aka-AcidGR-CuttingEdge" panose="02000603000000000000" pitchFamily="2" charset="-95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1988840"/>
            <a:ext cx="604867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HeroicExtremeRightFacing"/>
              <a:lightRig rig="threePt" dir="t"/>
            </a:scene3d>
          </a:bodyPr>
          <a:lstStyle/>
          <a:p>
            <a:r>
              <a:rPr lang="el-GR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a typeface="Aka-AcidGR-BadFont" panose="02000603000000000000" pitchFamily="2" charset="0"/>
              </a:rPr>
              <a:t>Απάντησες </a:t>
            </a:r>
            <a:r>
              <a:rPr lang="el-GR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a typeface="Aka-AcidGR-BadFont" panose="02000603000000000000" pitchFamily="2" charset="0"/>
              </a:rPr>
              <a:t> σωστά</a:t>
            </a:r>
            <a:r>
              <a:rPr lang="el-GR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a typeface="Aka-AcidGR-BadFont" panose="02000603000000000000" pitchFamily="2" charset="0"/>
              </a:rPr>
              <a:t>!</a:t>
            </a:r>
          </a:p>
        </p:txBody>
      </p:sp>
      <p:pic>
        <p:nvPicPr>
          <p:cNvPr id="2051" name="Picture 3" descr="C:\Users\Θεοδώρα\AppData\Local\Microsoft\Windows\Temporary Internet Files\Content.IE5\15UDZRF2\sign-next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3655" y="4963618"/>
            <a:ext cx="2972856" cy="1486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Θεοδώρα\Desktop\ζωγραφιές\1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E2E5EE"/>
              </a:clrFrom>
              <a:clrTo>
                <a:srgbClr val="E2E5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071" y="1516364"/>
            <a:ext cx="3302929" cy="3043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5567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00"/>
                            </p:stCondLst>
                            <p:childTnLst>
                              <p:par>
                                <p:cTn id="2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700"/>
                            </p:stCondLst>
                            <p:childTnLst>
                              <p:par>
                                <p:cTn id="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620688"/>
            <a:ext cx="7776864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ea typeface="Aka-AcidGR-BadFont" panose="02000603000000000000" pitchFamily="2" charset="0"/>
              </a:rPr>
              <a:t>Για ξανασκέψου το…</a:t>
            </a:r>
            <a:endParaRPr lang="en-US" sz="3600" dirty="0" smtClean="0"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a typeface="Aka-AcidGR-BadFont" panose="02000603000000000000" pitchFamily="2" charset="0"/>
            </a:endParaRPr>
          </a:p>
          <a:p>
            <a:endParaRPr lang="en-US" sz="3200" dirty="0">
              <a:ea typeface="Aka-AcidGR-BadFont" panose="02000603000000000000" pitchFamily="2" charset="0"/>
            </a:endParaRPr>
          </a:p>
          <a:p>
            <a:endParaRPr lang="en-US" sz="3200" dirty="0" smtClean="0">
              <a:ea typeface="Aka-AcidGR-BadFont" panose="02000603000000000000" pitchFamily="2" charset="0"/>
            </a:endParaRPr>
          </a:p>
          <a:p>
            <a:endParaRPr lang="en-US" sz="3200" dirty="0">
              <a:ea typeface="Aka-AcidGR-BadFont" panose="02000603000000000000" pitchFamily="2" charset="0"/>
            </a:endParaRPr>
          </a:p>
          <a:p>
            <a:endParaRPr lang="en-US" sz="3200" dirty="0" smtClean="0">
              <a:ea typeface="Aka-AcidGR-BadFont" panose="02000603000000000000" pitchFamily="2" charset="0"/>
            </a:endParaRPr>
          </a:p>
          <a:p>
            <a:endParaRPr lang="en-US" sz="3200" dirty="0">
              <a:ea typeface="Aka-AcidGR-BadFont" panose="02000603000000000000" pitchFamily="2" charset="0"/>
            </a:endParaRPr>
          </a:p>
          <a:p>
            <a:endParaRPr lang="en-US" sz="3200" dirty="0" smtClean="0">
              <a:ea typeface="Aka-AcidGR-BadFont" panose="02000603000000000000" pitchFamily="2" charset="0"/>
            </a:endParaRPr>
          </a:p>
          <a:p>
            <a:endParaRPr lang="en-US" sz="3200" dirty="0">
              <a:ea typeface="Aka-AcidGR-BadFont" panose="02000603000000000000" pitchFamily="2" charset="0"/>
            </a:endParaRPr>
          </a:p>
          <a:p>
            <a:r>
              <a:rPr lang="el-GR" sz="3600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ea typeface="Aka-AcidGR-BadFont" panose="02000603000000000000" pitchFamily="2" charset="0"/>
              </a:rPr>
              <a:t>Μήπως να δοκιμάσεις πάλι;</a:t>
            </a:r>
            <a:endParaRPr lang="el-GR" sz="3600" dirty="0"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a typeface="Aka-AcidGR-BadFont" panose="02000603000000000000" pitchFamily="2" charset="0"/>
            </a:endParaRPr>
          </a:p>
        </p:txBody>
      </p:sp>
      <p:pic>
        <p:nvPicPr>
          <p:cNvPr id="3074" name="Picture 2" descr="C:\Users\Θεοδώρα\AppData\Local\Microsoft\Windows\Temporary Internet Files\Content.IE5\43ZTEXEO\play-again-button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233" y="5301208"/>
            <a:ext cx="3900109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Θεοδώρα\Desktop\ζωγραφιές\2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E1E4EB"/>
              </a:clrFrom>
              <a:clrTo>
                <a:srgbClr val="E1E4E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154652"/>
            <a:ext cx="3600400" cy="3323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2099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Θεοδώρα\Downloads\Word Art (1)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971" y="216235"/>
            <a:ext cx="7115175" cy="636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16" y="46922"/>
            <a:ext cx="3419309" cy="1850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2182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7000">
        <p14:prism isInverted="1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32" presetClass="emph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Θεοδώρα\Desktop\ζωγραφιές\15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AECF8"/>
              </a:clrFrom>
              <a:clrTo>
                <a:srgbClr val="EAEC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61183">
            <a:off x="6767413" y="4073897"/>
            <a:ext cx="1607071" cy="2190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Στρογγυλεμένο ορθογώνιο 5">
            <a:hlinkClick r:id="rId3" action="ppaction://hlinksldjump"/>
          </p:cNvPr>
          <p:cNvSpPr/>
          <p:nvPr/>
        </p:nvSpPr>
        <p:spPr>
          <a:xfrm>
            <a:off x="539552" y="3071128"/>
            <a:ext cx="6192688" cy="1293975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1000"/>
                  <a:lumOff val="99000"/>
                </a:schemeClr>
              </a:gs>
              <a:gs pos="99000">
                <a:schemeClr val="bg1">
                  <a:lumMod val="89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lin ang="54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 prstMaterial="softEdge">
            <a:bevelT w="889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l-GR" sz="4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Σωστά</a:t>
            </a:r>
            <a:endParaRPr lang="el-GR" sz="4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098" name="Picture 2" descr="C:\Users\Θεοδώρα\Desktop\ζωγραφιές\6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ECEEFA"/>
              </a:clrFrom>
              <a:clrTo>
                <a:srgbClr val="ECEE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40013">
            <a:off x="6203792" y="1685371"/>
            <a:ext cx="2507753" cy="2598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Στρογγυλεμένο ορθογώνιο 6">
            <a:hlinkClick r:id="rId5" action="ppaction://hlinksldjump"/>
          </p:cNvPr>
          <p:cNvSpPr/>
          <p:nvPr/>
        </p:nvSpPr>
        <p:spPr>
          <a:xfrm>
            <a:off x="545714" y="4665948"/>
            <a:ext cx="6192688" cy="1293975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1000"/>
                  <a:lumOff val="99000"/>
                </a:schemeClr>
              </a:gs>
              <a:gs pos="99000">
                <a:schemeClr val="bg1">
                  <a:lumMod val="89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lin ang="54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 prstMaterial="softEdge">
            <a:bevelT w="889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l-GR" sz="4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Λάθος</a:t>
            </a:r>
            <a:endParaRPr lang="el-GR" sz="4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2" name="Ομάδα 1"/>
          <p:cNvGrpSpPr/>
          <p:nvPr/>
        </p:nvGrpSpPr>
        <p:grpSpPr>
          <a:xfrm>
            <a:off x="0" y="-1"/>
            <a:ext cx="9144000" cy="1456051"/>
            <a:chOff x="0" y="-1"/>
            <a:chExt cx="9144000" cy="1456051"/>
          </a:xfrm>
        </p:grpSpPr>
        <p:pic>
          <p:nvPicPr>
            <p:cNvPr id="16386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9144000" cy="14560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8606" y="1108326"/>
              <a:ext cx="401746" cy="2571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85599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620688"/>
            <a:ext cx="7776864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ea typeface="Aka-AcidGR-BadFont" panose="02000603000000000000" pitchFamily="2" charset="0"/>
              </a:rPr>
              <a:t>Για ξανασκέψου το…</a:t>
            </a:r>
            <a:endParaRPr lang="en-US" sz="3600" dirty="0" smtClean="0"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a typeface="Aka-AcidGR-BadFont" panose="02000603000000000000" pitchFamily="2" charset="0"/>
            </a:endParaRPr>
          </a:p>
          <a:p>
            <a:endParaRPr lang="en-US" sz="3200" dirty="0">
              <a:latin typeface="Aka-AcidGR-BadFont" panose="02000603000000000000" pitchFamily="2" charset="0"/>
              <a:ea typeface="Aka-AcidGR-BadFont" panose="02000603000000000000" pitchFamily="2" charset="0"/>
            </a:endParaRPr>
          </a:p>
          <a:p>
            <a:endParaRPr lang="en-US" sz="3200" dirty="0" smtClean="0">
              <a:latin typeface="Aka-AcidGR-BadFont" panose="02000603000000000000" pitchFamily="2" charset="0"/>
              <a:ea typeface="Aka-AcidGR-BadFont" panose="02000603000000000000" pitchFamily="2" charset="0"/>
            </a:endParaRPr>
          </a:p>
          <a:p>
            <a:endParaRPr lang="en-US" sz="3200" dirty="0">
              <a:latin typeface="Aka-AcidGR-BadFont" panose="02000603000000000000" pitchFamily="2" charset="0"/>
              <a:ea typeface="Aka-AcidGR-BadFont" panose="02000603000000000000" pitchFamily="2" charset="0"/>
            </a:endParaRPr>
          </a:p>
          <a:p>
            <a:endParaRPr lang="en-US" sz="3200" dirty="0" smtClean="0">
              <a:latin typeface="Aka-AcidGR-BadFont" panose="02000603000000000000" pitchFamily="2" charset="0"/>
              <a:ea typeface="Aka-AcidGR-BadFont" panose="02000603000000000000" pitchFamily="2" charset="0"/>
            </a:endParaRPr>
          </a:p>
          <a:p>
            <a:endParaRPr lang="en-US" sz="3200" dirty="0">
              <a:latin typeface="Aka-AcidGR-BadFont" panose="02000603000000000000" pitchFamily="2" charset="0"/>
              <a:ea typeface="Aka-AcidGR-BadFont" panose="02000603000000000000" pitchFamily="2" charset="0"/>
            </a:endParaRPr>
          </a:p>
          <a:p>
            <a:endParaRPr lang="en-US" sz="3200" dirty="0" smtClean="0">
              <a:latin typeface="Aka-AcidGR-BadFont" panose="02000603000000000000" pitchFamily="2" charset="0"/>
              <a:ea typeface="Aka-AcidGR-BadFont" panose="02000603000000000000" pitchFamily="2" charset="0"/>
            </a:endParaRPr>
          </a:p>
          <a:p>
            <a:endParaRPr lang="en-US" sz="3200" dirty="0">
              <a:latin typeface="Aka-AcidGR-BadFont" panose="02000603000000000000" pitchFamily="2" charset="0"/>
              <a:ea typeface="Aka-AcidGR-BadFont" panose="02000603000000000000" pitchFamily="2" charset="0"/>
            </a:endParaRPr>
          </a:p>
          <a:p>
            <a:r>
              <a:rPr lang="el-GR" sz="3600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ea typeface="Aka-AcidGR-BadFont" panose="02000603000000000000" pitchFamily="2" charset="0"/>
              </a:rPr>
              <a:t>Μήπως να δοκιμάσεις πάλι;</a:t>
            </a:r>
            <a:endParaRPr lang="el-GR" sz="3600" dirty="0"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a typeface="Aka-AcidGR-BadFont" panose="02000603000000000000" pitchFamily="2" charset="0"/>
            </a:endParaRPr>
          </a:p>
        </p:txBody>
      </p:sp>
      <p:pic>
        <p:nvPicPr>
          <p:cNvPr id="3074" name="Picture 2" descr="C:\Users\Θεοδώρα\AppData\Local\Microsoft\Windows\Temporary Internet Files\Content.IE5\43ZTEXEO\play-again-button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233" y="5301208"/>
            <a:ext cx="3900109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Θεοδώρα\Desktop\ζωγραφιές\2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E1E4EB"/>
              </a:clrFrom>
              <a:clrTo>
                <a:srgbClr val="E1E4E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154652"/>
            <a:ext cx="3600400" cy="3323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4844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620688"/>
            <a:ext cx="756084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72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</a:rPr>
              <a:t>Συγχαρητήρια ! ! !</a:t>
            </a:r>
            <a:endParaRPr lang="el-GR" sz="72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2057" name="Picture 9" descr="C:\Users\Θεοδώρα\AppData\Local\Microsoft\Windows\Temporary Internet Files\Content.IE5\QN8AJSG0\applause[1].pn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5048" y="3747816"/>
            <a:ext cx="3053903" cy="3198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363" y="1988840"/>
            <a:ext cx="8352928" cy="1522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684568" y="11663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062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6000">
        <p14:prism isInverted="1"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00"/>
                            </p:stCondLst>
                            <p:childTnLst>
                              <p:par>
                                <p:cTn id="17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700"/>
                            </p:stCondLst>
                            <p:childTnLst>
                              <p:par>
                                <p:cTn id="2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700"/>
                            </p:stCondLst>
                            <p:childTnLst>
                              <p:par>
                                <p:cTn id="3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47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548680"/>
            <a:ext cx="763717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i="1" spc="100" dirty="0" smtClean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  <a:ea typeface="Aka-AcidGR-GhostStory" panose="02000603000000000000" pitchFamily="2" charset="0"/>
              </a:rPr>
              <a:t>Για τη δημιουργία της παρουσίασης συνεργάστηκαν </a:t>
            </a:r>
          </a:p>
          <a:p>
            <a:r>
              <a:rPr lang="el-GR" sz="3200" i="1" spc="100" dirty="0" smtClean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  <a:ea typeface="Aka-AcidGR-GhostStory" panose="02000603000000000000" pitchFamily="2" charset="0"/>
              </a:rPr>
              <a:t>οι μαθητές της </a:t>
            </a:r>
            <a:r>
              <a:rPr lang="el-GR" sz="3200" i="1" spc="100" dirty="0" err="1" smtClean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  <a:ea typeface="Aka-AcidGR-GhostStory" panose="02000603000000000000" pitchFamily="2" charset="0"/>
              </a:rPr>
              <a:t>Στ΄</a:t>
            </a:r>
            <a:r>
              <a:rPr lang="el-GR" sz="3200" i="1" spc="100" dirty="0" smtClean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  <a:ea typeface="Aka-AcidGR-GhostStory" panose="02000603000000000000" pitchFamily="2" charset="0"/>
              </a:rPr>
              <a:t> τάξης </a:t>
            </a:r>
            <a:endParaRPr lang="en-US" sz="3200" i="1" spc="100" dirty="0" smtClean="0"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Arial Narrow" panose="020B0606020202030204" pitchFamily="34" charset="0"/>
              <a:ea typeface="Aka-AcidGR-GhostStory" panose="02000603000000000000" pitchFamily="2" charset="0"/>
            </a:endParaRPr>
          </a:p>
          <a:p>
            <a:r>
              <a:rPr lang="el-GR" sz="3200" i="1" spc="100" dirty="0" smtClean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  <a:ea typeface="Aka-AcidGR-GhostStory" panose="02000603000000000000" pitchFamily="2" charset="0"/>
              </a:rPr>
              <a:t>του 3</a:t>
            </a:r>
            <a:r>
              <a:rPr lang="el-GR" sz="3200" i="1" spc="100" baseline="30000" dirty="0" smtClean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  <a:ea typeface="Aka-AcidGR-GhostStory" panose="02000603000000000000" pitchFamily="2" charset="0"/>
              </a:rPr>
              <a:t>ου</a:t>
            </a:r>
            <a:r>
              <a:rPr lang="el-GR" sz="3200" i="1" spc="100" dirty="0" smtClean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  <a:ea typeface="Aka-AcidGR-GhostStory" panose="02000603000000000000" pitchFamily="2" charset="0"/>
              </a:rPr>
              <a:t> Δημοτικού Σχολείου Καρπενησίου.</a:t>
            </a:r>
            <a:endParaRPr lang="el-GR" sz="3200" i="1" spc="100" dirty="0"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Arial Narrow" panose="020B0606020202030204" pitchFamily="34" charset="0"/>
              <a:ea typeface="Aka-AcidGR-GhostStory" panose="02000603000000000000" pitchFamily="2" charset="0"/>
            </a:endParaRPr>
          </a:p>
        </p:txBody>
      </p:sp>
      <p:pic>
        <p:nvPicPr>
          <p:cNvPr id="11266" name="Picture 2" descr="C:\Users\Θεοδώρα\Desktop\ζωγραφιές\1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DDE1EC"/>
              </a:clrFrom>
              <a:clrTo>
                <a:srgbClr val="DDE1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4230" y="2476821"/>
            <a:ext cx="4924074" cy="4115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Θεοδώρα\Desktop\ζωγραφιές\12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CEFF6"/>
              </a:clrFrom>
              <a:clrTo>
                <a:srgbClr val="ECEF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8974">
            <a:off x="7064221" y="769566"/>
            <a:ext cx="1316779" cy="1305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Users\Θεοδώρα\Desktop\ζωγραφιές\13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E9ECF3"/>
              </a:clrFrom>
              <a:clrTo>
                <a:srgbClr val="E9EC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51780">
            <a:off x="272611" y="3200069"/>
            <a:ext cx="1552575" cy="153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C:\Users\Θεοδώρα\Desktop\ζωγραφιές\23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E9ECF3"/>
              </a:clrFrom>
              <a:clrTo>
                <a:srgbClr val="E9EC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660079">
            <a:off x="6114365" y="4628541"/>
            <a:ext cx="1747524" cy="1599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C:\Users\Θεοδώρα\Desktop\ζωγραφιές\22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E4E7F0"/>
              </a:clrFrom>
              <a:clrTo>
                <a:srgbClr val="E4E7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04533">
            <a:off x="7703649" y="3289517"/>
            <a:ext cx="1399168" cy="1463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1" name="Picture 7" descr="C:\Users\Θεοδώρα\Desktop\ζωγραφιές\14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ECEFF8"/>
              </a:clrFrom>
              <a:clrTo>
                <a:srgbClr val="ECEF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03376">
            <a:off x="1244897" y="4870042"/>
            <a:ext cx="1656607" cy="1516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5465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5000">
        <p14:prism isInverted="1"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5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5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5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5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Θεοδώρα\Downloads\Word Art 2 (1).jp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955652"/>
            <a:ext cx="6282886" cy="5634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8" y="23912"/>
            <a:ext cx="3332506" cy="1715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99761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7000">
        <p14:prism isInverted="1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32" presetClass="emph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Ευθεία γραμμή σύνδεσης 28"/>
          <p:cNvCxnSpPr>
            <a:stCxn id="32" idx="3"/>
          </p:cNvCxnSpPr>
          <p:nvPr/>
        </p:nvCxnSpPr>
        <p:spPr>
          <a:xfrm flipV="1">
            <a:off x="7110552" y="3132421"/>
            <a:ext cx="0" cy="37689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Ευθεία γραμμή σύνδεσης 29"/>
          <p:cNvCxnSpPr>
            <a:stCxn id="33" idx="3"/>
          </p:cNvCxnSpPr>
          <p:nvPr/>
        </p:nvCxnSpPr>
        <p:spPr>
          <a:xfrm flipV="1">
            <a:off x="7110553" y="4028975"/>
            <a:ext cx="1" cy="37689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Ευθεία γραμμή σύνδεσης 34"/>
          <p:cNvCxnSpPr>
            <a:stCxn id="31" idx="3"/>
          </p:cNvCxnSpPr>
          <p:nvPr/>
        </p:nvCxnSpPr>
        <p:spPr>
          <a:xfrm flipV="1">
            <a:off x="7110553" y="2233416"/>
            <a:ext cx="0" cy="37689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Ευθεία γραμμή σύνδεσης 27"/>
          <p:cNvCxnSpPr>
            <a:stCxn id="34" idx="3"/>
          </p:cNvCxnSpPr>
          <p:nvPr/>
        </p:nvCxnSpPr>
        <p:spPr>
          <a:xfrm flipV="1">
            <a:off x="7110554" y="4980229"/>
            <a:ext cx="0" cy="37689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Ευθεία γραμμή σύνδεσης 26"/>
          <p:cNvCxnSpPr>
            <a:stCxn id="26" idx="3"/>
          </p:cNvCxnSpPr>
          <p:nvPr/>
        </p:nvCxnSpPr>
        <p:spPr>
          <a:xfrm flipV="1">
            <a:off x="2541438" y="5443539"/>
            <a:ext cx="0" cy="37689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Ευθεία γραμμή σύνδεσης 22"/>
          <p:cNvCxnSpPr>
            <a:stCxn id="22" idx="3"/>
          </p:cNvCxnSpPr>
          <p:nvPr/>
        </p:nvCxnSpPr>
        <p:spPr>
          <a:xfrm flipV="1">
            <a:off x="2541436" y="3595731"/>
            <a:ext cx="0" cy="37689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Ευθεία γραμμή σύνδεσης 24"/>
          <p:cNvCxnSpPr>
            <a:stCxn id="24" idx="3"/>
          </p:cNvCxnSpPr>
          <p:nvPr/>
        </p:nvCxnSpPr>
        <p:spPr>
          <a:xfrm flipV="1">
            <a:off x="2541437" y="4492285"/>
            <a:ext cx="1" cy="37689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Στρογγύλεμα της γωνίας της ίδιας πλευράς του ορθογωνίου 18"/>
          <p:cNvSpPr/>
          <p:nvPr/>
        </p:nvSpPr>
        <p:spPr>
          <a:xfrm>
            <a:off x="749874" y="3073622"/>
            <a:ext cx="3583125" cy="6109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/>
          </a:solidFill>
          <a:ln w="38100"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2" name="Στρογγύλεμα της γωνίας της ίδιας πλευράς του ορθογωνίου 21"/>
          <p:cNvSpPr/>
          <p:nvPr/>
        </p:nvSpPr>
        <p:spPr>
          <a:xfrm>
            <a:off x="749873" y="3972627"/>
            <a:ext cx="3583125" cy="6109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/>
          </a:solidFill>
          <a:ln w="38100"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4" name="Στρογγύλεμα της γωνίας της ίδιας πλευράς του ορθογωνίου 23"/>
          <p:cNvSpPr/>
          <p:nvPr/>
        </p:nvSpPr>
        <p:spPr>
          <a:xfrm>
            <a:off x="749873" y="4869181"/>
            <a:ext cx="3583127" cy="6109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/>
          </a:solidFill>
          <a:ln w="38100"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TextBox 3"/>
          <p:cNvSpPr txBox="1"/>
          <p:nvPr/>
        </p:nvSpPr>
        <p:spPr>
          <a:xfrm>
            <a:off x="201354" y="4983115"/>
            <a:ext cx="469386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200" i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anose="020F0502020204030204" pitchFamily="34" charset="0"/>
                <a:ea typeface="Aka-AcidGR-CuttingEdge" panose="02000603000000000000" pitchFamily="2" charset="-95"/>
              </a:rPr>
              <a:t>Μειώνουμε  τις  αποστάσεις</a:t>
            </a:r>
            <a:endParaRPr lang="el-GR" sz="2200" i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anose="020F0502020204030204" pitchFamily="34" charset="0"/>
              <a:ea typeface="Aka-AcidGR-CuttingEdge" panose="02000603000000000000" pitchFamily="2" charset="-95"/>
            </a:endParaRPr>
          </a:p>
        </p:txBody>
      </p:sp>
      <p:sp>
        <p:nvSpPr>
          <p:cNvPr id="26" name="Στρογγύλεμα της γωνίας της ίδιας πλευράς του ορθογωνίου 25"/>
          <p:cNvSpPr/>
          <p:nvPr/>
        </p:nvSpPr>
        <p:spPr>
          <a:xfrm>
            <a:off x="749875" y="5820435"/>
            <a:ext cx="3583125" cy="6109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/>
          </a:solidFill>
          <a:ln w="38100"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TextBox 4"/>
          <p:cNvSpPr txBox="1"/>
          <p:nvPr/>
        </p:nvSpPr>
        <p:spPr>
          <a:xfrm>
            <a:off x="778476" y="3179017"/>
            <a:ext cx="37328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i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anose="020F0502020204030204" pitchFamily="34" charset="0"/>
                <a:ea typeface="Aka-AcidGR-CuttingEdge" panose="02000603000000000000" pitchFamily="2" charset="-95"/>
              </a:rPr>
              <a:t>Ενημερωνόμαστε</a:t>
            </a:r>
            <a:endParaRPr lang="el-GR" sz="2400" i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anose="020F0502020204030204" pitchFamily="34" charset="0"/>
              <a:ea typeface="Aka-AcidGR-CuttingEdge" panose="02000603000000000000" pitchFamily="2" charset="-95"/>
            </a:endParaRPr>
          </a:p>
        </p:txBody>
      </p:sp>
      <p:sp>
        <p:nvSpPr>
          <p:cNvPr id="31" name="Στρογγύλεμα της γωνίας της ίδιας πλευράς του ορθογωνίου 30"/>
          <p:cNvSpPr/>
          <p:nvPr/>
        </p:nvSpPr>
        <p:spPr>
          <a:xfrm>
            <a:off x="5318990" y="2610312"/>
            <a:ext cx="3583125" cy="6109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/>
          </a:solidFill>
          <a:ln w="38100"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2" name="Στρογγύλεμα της γωνίας της ίδιας πλευράς του ορθογωνίου 31"/>
          <p:cNvSpPr/>
          <p:nvPr/>
        </p:nvSpPr>
        <p:spPr>
          <a:xfrm>
            <a:off x="5318989" y="3509317"/>
            <a:ext cx="3583125" cy="6109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/>
          </a:solidFill>
          <a:ln w="38100"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3" name="Στρογγύλεμα της γωνίας της ίδιας πλευράς του ορθογωνίου 32"/>
          <p:cNvSpPr/>
          <p:nvPr/>
        </p:nvSpPr>
        <p:spPr>
          <a:xfrm>
            <a:off x="5318989" y="4405871"/>
            <a:ext cx="3583127" cy="6109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/>
          </a:solidFill>
          <a:ln w="38100"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4" name="Στρογγύλεμα της γωνίας της ίδιας πλευράς του ορθογωνίου 33"/>
          <p:cNvSpPr/>
          <p:nvPr/>
        </p:nvSpPr>
        <p:spPr>
          <a:xfrm>
            <a:off x="5318991" y="5357125"/>
            <a:ext cx="3583125" cy="6109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/>
          </a:solidFill>
          <a:ln w="38100"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TextBox 5"/>
          <p:cNvSpPr txBox="1"/>
          <p:nvPr/>
        </p:nvSpPr>
        <p:spPr>
          <a:xfrm>
            <a:off x="1154516" y="4078022"/>
            <a:ext cx="2877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i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anose="020F0502020204030204" pitchFamily="34" charset="0"/>
                <a:ea typeface="Aka-AcidGR-CuttingEdge" panose="02000603000000000000" pitchFamily="2" charset="-95"/>
              </a:rPr>
              <a:t>Επικοινωνούμε</a:t>
            </a:r>
            <a:endParaRPr lang="el-GR" sz="2400" i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anose="020F0502020204030204" pitchFamily="34" charset="0"/>
              <a:ea typeface="Aka-AcidGR-CuttingEdge" panose="02000603000000000000" pitchFamily="2" charset="-95"/>
            </a:endParaRPr>
          </a:p>
        </p:txBody>
      </p:sp>
      <p:sp>
        <p:nvSpPr>
          <p:cNvPr id="36" name="Στρογγύλεμα της γωνίας της ίδιας πλευράς του ορθογωνίου 35"/>
          <p:cNvSpPr/>
          <p:nvPr/>
        </p:nvSpPr>
        <p:spPr>
          <a:xfrm>
            <a:off x="5318991" y="1663665"/>
            <a:ext cx="3583125" cy="6109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/>
          </a:solidFill>
          <a:ln w="38100"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TextBox 6"/>
          <p:cNvSpPr txBox="1"/>
          <p:nvPr/>
        </p:nvSpPr>
        <p:spPr>
          <a:xfrm>
            <a:off x="5741475" y="3639092"/>
            <a:ext cx="2566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i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anose="020F0502020204030204" pitchFamily="34" charset="0"/>
                <a:ea typeface="Aka-AcidGR-CuttingEdge" panose="02000603000000000000" pitchFamily="2" charset="-95"/>
              </a:rPr>
              <a:t>Μαθαίνουμε</a:t>
            </a:r>
            <a:endParaRPr lang="el-GR" sz="2400" i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anose="020F0502020204030204" pitchFamily="34" charset="0"/>
              <a:ea typeface="Aka-AcidGR-CuttingEdge" panose="02000603000000000000" pitchFamily="2" charset="-95"/>
            </a:endParaRPr>
          </a:p>
        </p:txBody>
      </p:sp>
      <p:cxnSp>
        <p:nvCxnSpPr>
          <p:cNvPr id="20" name="Ευθεία γραμμή σύνδεσης 19"/>
          <p:cNvCxnSpPr>
            <a:stCxn id="19" idx="3"/>
          </p:cNvCxnSpPr>
          <p:nvPr/>
        </p:nvCxnSpPr>
        <p:spPr>
          <a:xfrm flipV="1">
            <a:off x="2541437" y="2696726"/>
            <a:ext cx="0" cy="37689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81138" y="5925830"/>
            <a:ext cx="30329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i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anose="020F0502020204030204" pitchFamily="34" charset="0"/>
                <a:ea typeface="Aka-AcidGR-CuttingEdge" panose="02000603000000000000" pitchFamily="2" charset="-95"/>
              </a:rPr>
              <a:t>Ακούμε μουσική</a:t>
            </a:r>
            <a:endParaRPr lang="el-GR" sz="2400" i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anose="020F0502020204030204" pitchFamily="34" charset="0"/>
              <a:ea typeface="Aka-AcidGR-CuttingEdge" panose="02000603000000000000" pitchFamily="2" charset="-95"/>
            </a:endParaRPr>
          </a:p>
        </p:txBody>
      </p:sp>
      <p:sp>
        <p:nvSpPr>
          <p:cNvPr id="16" name="Στρογγύλεμα της γωνίας της ίδιας πλευράς του ορθογωνίου 15"/>
          <p:cNvSpPr/>
          <p:nvPr/>
        </p:nvSpPr>
        <p:spPr>
          <a:xfrm>
            <a:off x="749875" y="2126975"/>
            <a:ext cx="3583125" cy="6109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/>
          </a:solidFill>
          <a:ln w="38100"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TextBox 8"/>
          <p:cNvSpPr txBox="1"/>
          <p:nvPr/>
        </p:nvSpPr>
        <p:spPr>
          <a:xfrm>
            <a:off x="5549684" y="2707834"/>
            <a:ext cx="31107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i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anose="020F0502020204030204" pitchFamily="34" charset="0"/>
                <a:ea typeface="Aka-AcidGR-CuttingEdge" panose="02000603000000000000" pitchFamily="2" charset="-95"/>
              </a:rPr>
              <a:t>Κάνουμε αγορές</a:t>
            </a:r>
            <a:endParaRPr lang="el-GR" sz="2400" i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anose="020F0502020204030204" pitchFamily="34" charset="0"/>
              <a:ea typeface="Aka-AcidGR-CuttingEdge" panose="02000603000000000000" pitchFamily="2" charset="-95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7206" y="2223364"/>
            <a:ext cx="39582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300" i="1" dirty="0" smtClean="0">
                <a:ln w="1905">
                  <a:noFill/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anose="020F0502020204030204" pitchFamily="34" charset="0"/>
                <a:ea typeface="Aka-AcidGR-CuttingEdge" panose="02000603000000000000" pitchFamily="2" charset="-95"/>
              </a:rPr>
              <a:t>Αναζητάμε πληροφορίες</a:t>
            </a:r>
            <a:endParaRPr lang="el-GR" sz="2300" i="1" dirty="0">
              <a:ln w="1905">
                <a:noFill/>
              </a:ln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anose="020F0502020204030204" pitchFamily="34" charset="0"/>
              <a:ea typeface="Aka-AcidGR-CuttingEdge" panose="02000603000000000000" pitchFamily="2" charset="-95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66339" y="5469182"/>
            <a:ext cx="38884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200" i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anose="020F0502020204030204" pitchFamily="34" charset="0"/>
                <a:ea typeface="Aka-AcidGR-CuttingEdge" panose="02000603000000000000" pitchFamily="2" charset="-95"/>
              </a:rPr>
              <a:t>Πληρώνουμε λογαριασμούς</a:t>
            </a:r>
            <a:endParaRPr lang="el-GR" sz="2200" i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anose="020F0502020204030204" pitchFamily="34" charset="0"/>
              <a:ea typeface="Aka-AcidGR-CuttingEdge" panose="02000603000000000000" pitchFamily="2" charset="-95"/>
            </a:endParaRPr>
          </a:p>
        </p:txBody>
      </p:sp>
      <p:cxnSp>
        <p:nvCxnSpPr>
          <p:cNvPr id="18" name="Ευθεία γραμμή σύνδεσης 17"/>
          <p:cNvCxnSpPr>
            <a:stCxn id="16" idx="3"/>
          </p:cNvCxnSpPr>
          <p:nvPr/>
        </p:nvCxnSpPr>
        <p:spPr>
          <a:xfrm flipH="1" flipV="1">
            <a:off x="2541437" y="1373181"/>
            <a:ext cx="1" cy="75379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982910" y="1782976"/>
            <a:ext cx="22552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i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anose="020F0502020204030204" pitchFamily="34" charset="0"/>
                <a:ea typeface="Aka-AcidGR-CuttingEdge" panose="02000603000000000000" pitchFamily="2" charset="-95"/>
              </a:rPr>
              <a:t>Παίζουμε</a:t>
            </a:r>
            <a:endParaRPr lang="el-GR" sz="2400" i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anose="020F0502020204030204" pitchFamily="34" charset="0"/>
              <a:ea typeface="Aka-AcidGR-CuttingEdge" panose="02000603000000000000" pitchFamily="2" charset="-95"/>
            </a:endParaRPr>
          </a:p>
        </p:txBody>
      </p:sp>
      <p:sp>
        <p:nvSpPr>
          <p:cNvPr id="3" name="Οριζόντιος πάπυρος 2"/>
          <p:cNvSpPr/>
          <p:nvPr/>
        </p:nvSpPr>
        <p:spPr>
          <a:xfrm rot="21281955">
            <a:off x="341950" y="458407"/>
            <a:ext cx="5513898" cy="1231411"/>
          </a:xfrm>
          <a:prstGeom prst="horizont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TextBox 1"/>
          <p:cNvSpPr txBox="1"/>
          <p:nvPr/>
        </p:nvSpPr>
        <p:spPr>
          <a:xfrm rot="21281955">
            <a:off x="761460" y="815098"/>
            <a:ext cx="5220580" cy="492443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perspectiveRight"/>
              <a:lightRig rig="threePt" dir="t"/>
            </a:scene3d>
          </a:bodyPr>
          <a:lstStyle/>
          <a:p>
            <a:pPr algn="ctr"/>
            <a:r>
              <a:rPr lang="el-GR" sz="2600" spc="1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Comic Sans MS" panose="030F0702030302020204" pitchFamily="66" charset="0"/>
              </a:rPr>
              <a:t>Τι μας προσφέρει το διαδίκτυο;</a:t>
            </a:r>
            <a:endParaRPr lang="el-GR" sz="2600" spc="100" dirty="0"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11106" y="4517928"/>
            <a:ext cx="3198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i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anose="020F0502020204030204" pitchFamily="34" charset="0"/>
                <a:ea typeface="Aka-AcidGR-CuttingEdge" panose="02000603000000000000" pitchFamily="2" charset="-95"/>
              </a:rPr>
              <a:t>Ανταλλάζουμε ιδέες</a:t>
            </a:r>
            <a:endParaRPr lang="el-GR" sz="2400" i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anose="020F0502020204030204" pitchFamily="34" charset="0"/>
              <a:ea typeface="Aka-AcidGR-CuttingEdge" panose="02000603000000000000" pitchFamily="2" charset="-95"/>
            </a:endParaRPr>
          </a:p>
        </p:txBody>
      </p:sp>
      <p:cxnSp>
        <p:nvCxnSpPr>
          <p:cNvPr id="37" name="Ευθεία γραμμή σύνδεσης 36"/>
          <p:cNvCxnSpPr>
            <a:stCxn id="36" idx="3"/>
          </p:cNvCxnSpPr>
          <p:nvPr/>
        </p:nvCxnSpPr>
        <p:spPr>
          <a:xfrm flipH="1" flipV="1">
            <a:off x="7110551" y="-245732"/>
            <a:ext cx="3" cy="190939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267360" y="2068613"/>
            <a:ext cx="663915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l-GR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  <a:ea typeface="Aka-AcidGR5yearsold" panose="02000603000000000000" pitchFamily="2" charset="-95"/>
              </a:rPr>
              <a:t>1</a:t>
            </a:r>
            <a:endParaRPr lang="el-GR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anose="030F0702030302020204" pitchFamily="66" charset="0"/>
              <a:ea typeface="Aka-AcidGR5yearsold" panose="02000603000000000000" pitchFamily="2" charset="-95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67360" y="2978260"/>
            <a:ext cx="663915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  <a:ea typeface="Aka-AcidGR5yearsold" panose="02000603000000000000" pitchFamily="2" charset="-95"/>
              </a:rPr>
              <a:t>2</a:t>
            </a:r>
            <a:endParaRPr lang="el-GR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anose="030F0702030302020204" pitchFamily="66" charset="0"/>
              <a:ea typeface="Aka-AcidGR5yearsold" panose="02000603000000000000" pitchFamily="2" charset="-95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28543" y="3875640"/>
            <a:ext cx="663915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  <a:ea typeface="Aka-AcidGR5yearsold" panose="02000603000000000000" pitchFamily="2" charset="-95"/>
              </a:rPr>
              <a:t>3</a:t>
            </a:r>
            <a:endParaRPr lang="el-GR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anose="030F0702030302020204" pitchFamily="66" charset="0"/>
              <a:ea typeface="Aka-AcidGR5yearsold" panose="02000603000000000000" pitchFamily="2" charset="-95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28543" y="4717983"/>
            <a:ext cx="663915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  <a:ea typeface="Aka-AcidGR5yearsold" panose="02000603000000000000" pitchFamily="2" charset="-95"/>
              </a:rPr>
              <a:t>4</a:t>
            </a:r>
            <a:endParaRPr lang="el-GR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anose="030F0702030302020204" pitchFamily="66" charset="0"/>
              <a:ea typeface="Aka-AcidGR5yearsold" panose="02000603000000000000" pitchFamily="2" charset="-95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28542" y="5669237"/>
            <a:ext cx="663915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  <a:ea typeface="Aka-AcidGR5yearsold" panose="02000603000000000000" pitchFamily="2" charset="-95"/>
              </a:rPr>
              <a:t>5</a:t>
            </a:r>
            <a:endParaRPr lang="el-GR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anose="030F0702030302020204" pitchFamily="66" charset="0"/>
              <a:ea typeface="Aka-AcidGR5yearsold" panose="02000603000000000000" pitchFamily="2" charset="-95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678341" y="1651117"/>
            <a:ext cx="663915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  <a:ea typeface="Aka-AcidGR5yearsold" panose="02000603000000000000" pitchFamily="2" charset="-95"/>
              </a:rPr>
              <a:t>6</a:t>
            </a:r>
            <a:endParaRPr lang="el-GR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anose="030F0702030302020204" pitchFamily="66" charset="0"/>
              <a:ea typeface="Aka-AcidGR5yearsold" panose="02000603000000000000" pitchFamily="2" charset="-95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678341" y="2597764"/>
            <a:ext cx="663915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  <a:ea typeface="Aka-AcidGR5yearsold" panose="02000603000000000000" pitchFamily="2" charset="-95"/>
              </a:rPr>
              <a:t>7</a:t>
            </a:r>
            <a:endParaRPr lang="el-GR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anose="030F0702030302020204" pitchFamily="66" charset="0"/>
              <a:ea typeface="Aka-AcidGR5yearsold" panose="02000603000000000000" pitchFamily="2" charset="-95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678340" y="3496769"/>
            <a:ext cx="663915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  <a:ea typeface="Aka-AcidGR5yearsold" panose="02000603000000000000" pitchFamily="2" charset="-95"/>
              </a:rPr>
              <a:t>8</a:t>
            </a:r>
            <a:endParaRPr lang="el-GR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anose="030F0702030302020204" pitchFamily="66" charset="0"/>
              <a:ea typeface="Aka-AcidGR5yearsold" panose="02000603000000000000" pitchFamily="2" charset="-95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678339" y="4352173"/>
            <a:ext cx="663915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  <a:ea typeface="Aka-AcidGR5yearsold" panose="02000603000000000000" pitchFamily="2" charset="-95"/>
              </a:rPr>
              <a:t>9</a:t>
            </a:r>
            <a:endParaRPr lang="el-GR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anose="030F0702030302020204" pitchFamily="66" charset="0"/>
              <a:ea typeface="Aka-AcidGR5yearsold" panose="02000603000000000000" pitchFamily="2" charset="-95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333000" y="5303427"/>
            <a:ext cx="1124442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  <a:ea typeface="Aka-AcidGR5yearsold" panose="02000603000000000000" pitchFamily="2" charset="-95"/>
              </a:rPr>
              <a:t>1</a:t>
            </a:r>
            <a:r>
              <a:rPr lang="en-US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  <a:ea typeface="Aka-AcidGR5yearsold" panose="02000603000000000000" pitchFamily="2" charset="-95"/>
              </a:rPr>
              <a:t>0</a:t>
            </a:r>
            <a:endParaRPr lang="el-GR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anose="030F0702030302020204" pitchFamily="66" charset="0"/>
              <a:ea typeface="Aka-AcidGR5yearsold" panose="02000603000000000000" pitchFamily="2" charset="-95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511372" y="6273225"/>
            <a:ext cx="45433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sz="2200" b="1" dirty="0" smtClean="0">
                <a:latin typeface="Calibri" panose="020F0502020204030204" pitchFamily="34" charset="0"/>
                <a:ea typeface="Aka-AcidGR-CuttingEdge" panose="02000603000000000000" pitchFamily="2" charset="-95"/>
              </a:rPr>
              <a:t>… και πολλά πολλά άλλα…</a:t>
            </a:r>
            <a:endParaRPr lang="el-GR" sz="2200" b="1" dirty="0">
              <a:latin typeface="Calibri" panose="020F0502020204030204" pitchFamily="34" charset="0"/>
              <a:ea typeface="Aka-AcidGR-CuttingEdge" panose="02000603000000000000" pitchFamily="2" charset="-95"/>
            </a:endParaRPr>
          </a:p>
        </p:txBody>
      </p:sp>
    </p:spTree>
    <p:extLst>
      <p:ext uri="{BB962C8B-B14F-4D97-AF65-F5344CB8AC3E}">
        <p14:creationId xmlns:p14="http://schemas.microsoft.com/office/powerpoint/2010/main" val="4181604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29000">
        <p14:prism isInverted="1"/>
      </p:transition>
    </mc:Choice>
    <mc:Fallback xmlns="">
      <p:transition spd="slow" advClick="0" advTm="2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000"/>
                            </p:stCondLst>
                            <p:childTnLst>
                              <p:par>
                                <p:cTn id="6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0"/>
                            </p:stCondLst>
                            <p:childTnLst>
                              <p:par>
                                <p:cTn id="86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4500"/>
                            </p:stCondLst>
                            <p:childTnLst>
                              <p:par>
                                <p:cTn id="1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5000"/>
                            </p:stCondLst>
                            <p:childTnLst>
                              <p:par>
                                <p:cTn id="128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7000"/>
                            </p:stCondLst>
                            <p:childTnLst>
                              <p:par>
                                <p:cTn id="1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7500"/>
                            </p:stCondLst>
                            <p:childTnLst>
                              <p:par>
                                <p:cTn id="14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9500"/>
                            </p:stCondLst>
                            <p:childTnLst>
                              <p:par>
                                <p:cTn id="16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20000"/>
                            </p:stCondLst>
                            <p:childTnLst>
                              <p:par>
                                <p:cTn id="17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22000"/>
                            </p:stCondLst>
                            <p:childTnLst>
                              <p:par>
                                <p:cTn id="18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22500"/>
                            </p:stCondLst>
                            <p:childTnLst>
                              <p:par>
                                <p:cTn id="19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6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24500"/>
                            </p:stCondLst>
                            <p:childTnLst>
                              <p:par>
                                <p:cTn id="20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25000"/>
                            </p:stCondLst>
                            <p:childTnLst>
                              <p:par>
                                <p:cTn id="212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27000"/>
                            </p:stCondLst>
                            <p:childTnLst>
                              <p:par>
                                <p:cTn id="22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2" grpId="0" animBg="1"/>
      <p:bldP spid="24" grpId="0" animBg="1"/>
      <p:bldP spid="4" grpId="0"/>
      <p:bldP spid="26" grpId="0" animBg="1"/>
      <p:bldP spid="5" grpId="0"/>
      <p:bldP spid="31" grpId="0" animBg="1"/>
      <p:bldP spid="32" grpId="0" animBg="1"/>
      <p:bldP spid="33" grpId="0" animBg="1"/>
      <p:bldP spid="34" grpId="0" animBg="1"/>
      <p:bldP spid="6" grpId="0"/>
      <p:bldP spid="36" grpId="0" animBg="1"/>
      <p:bldP spid="7" grpId="0"/>
      <p:bldP spid="8" grpId="0"/>
      <p:bldP spid="16" grpId="0" animBg="1"/>
      <p:bldP spid="9" grpId="0"/>
      <p:bldP spid="10" grpId="0"/>
      <p:bldP spid="11" grpId="0"/>
      <p:bldP spid="12" grpId="0"/>
      <p:bldP spid="3" grpId="0" animBg="1"/>
      <p:bldP spid="2" grpId="0"/>
      <p:bldP spid="15" grpId="0"/>
      <p:bldP spid="39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4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Θεοδώρα\Desktop\safer internet\εφαρμογή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88639"/>
            <a:ext cx="4449213" cy="2961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Θεοδώρα\Desktop\safer internet\βικιπαίδεια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946450"/>
            <a:ext cx="5997898" cy="2664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Θεοδώρα\Desktop\safer internet\εφαρμογή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816581"/>
            <a:ext cx="4240206" cy="2102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52" y="3150233"/>
            <a:ext cx="5016731" cy="3707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 descr="C:\Users\Θεοδώρα\Desktop\safer internet\eBay_logo-57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2326" y="45077"/>
            <a:ext cx="3981674" cy="1951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Θεοδώρα\Desktop\safer internet\webinar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4117" y="547795"/>
            <a:ext cx="5297864" cy="337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Θεοδώρα\Desktop\safer internet\εφαρμογή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1205" y="2353298"/>
            <a:ext cx="4335291" cy="2925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Θεοδώρα\Desktop\safer internet\χάρτες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31"/>
          <a:stretch/>
        </p:blipFill>
        <p:spPr bwMode="auto">
          <a:xfrm>
            <a:off x="827583" y="843488"/>
            <a:ext cx="6618929" cy="310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Θεοδώρα\Desktop\safer internet\safe-line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816581"/>
            <a:ext cx="3608043" cy="3015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0144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0000">
        <p14:prism isInverted="1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ιζόντιος πάπυρος 5"/>
          <p:cNvSpPr/>
          <p:nvPr/>
        </p:nvSpPr>
        <p:spPr>
          <a:xfrm rot="21281955">
            <a:off x="341950" y="458407"/>
            <a:ext cx="5513898" cy="1231411"/>
          </a:xfrm>
          <a:prstGeom prst="horizont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TextBox 6"/>
          <p:cNvSpPr txBox="1"/>
          <p:nvPr/>
        </p:nvSpPr>
        <p:spPr>
          <a:xfrm rot="21281955">
            <a:off x="508319" y="836989"/>
            <a:ext cx="522058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600" spc="100" dirty="0">
                <a:effectLst>
                  <a:outerShdw blurRad="50800" dist="12700" dir="600000" sx="102000" sy="102000" algn="l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Προσέχουμε πάντα όμως…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" y="1965231"/>
            <a:ext cx="3118609" cy="255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4537" y="596892"/>
            <a:ext cx="2985844" cy="2495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4537" y="3990701"/>
            <a:ext cx="3069463" cy="2827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524844"/>
            <a:ext cx="2952329" cy="2252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3884" y="2395449"/>
            <a:ext cx="2790653" cy="2193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996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9000">
        <p14:prism isInverted="1"/>
      </p:transition>
    </mc:Choice>
    <mc:Fallback xmlns="">
      <p:transition spd="slow" advClick="0" advTm="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Θεοδώρα\AppData\Local\Microsoft\Windows\Temporary Internet Files\Content.IE5\15UDZRF2\start-button[1]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401289"/>
            <a:ext cx="2815862" cy="2111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53" y="0"/>
            <a:ext cx="9119347" cy="3496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2" descr="C:\Users\Θεοδώρα\Desktop\ζωγραφιές\5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EEF0FC"/>
              </a:clrFrom>
              <a:clrTo>
                <a:srgbClr val="EEF0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92989">
            <a:off x="6584517" y="1040251"/>
            <a:ext cx="1879614" cy="1628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091"/>
          <a:stretch/>
        </p:blipFill>
        <p:spPr bwMode="auto">
          <a:xfrm>
            <a:off x="-17625" y="4218180"/>
            <a:ext cx="5843491" cy="1979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5920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6" y="476672"/>
            <a:ext cx="9136664" cy="1384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Στρογγυλεμένο ορθογώνιο 1">
            <a:hlinkClick r:id="rId3" action="ppaction://hlinksldjump"/>
          </p:cNvPr>
          <p:cNvSpPr/>
          <p:nvPr/>
        </p:nvSpPr>
        <p:spPr>
          <a:xfrm>
            <a:off x="539552" y="3071128"/>
            <a:ext cx="6192688" cy="1293975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1000"/>
                  <a:lumOff val="99000"/>
                </a:schemeClr>
              </a:gs>
              <a:gs pos="99000">
                <a:schemeClr val="bg1">
                  <a:lumMod val="89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lin ang="54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 prstMaterial="softEdge">
            <a:bevelT w="889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l-GR" sz="4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Σωστά</a:t>
            </a:r>
            <a:endParaRPr lang="el-GR" sz="4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Στρογγυλεμένο ορθογώνιο 8">
            <a:hlinkClick r:id="rId4" action="ppaction://hlinksldjump"/>
          </p:cNvPr>
          <p:cNvSpPr/>
          <p:nvPr/>
        </p:nvSpPr>
        <p:spPr>
          <a:xfrm>
            <a:off x="545714" y="4665948"/>
            <a:ext cx="6192688" cy="1293975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1000"/>
                  <a:lumOff val="99000"/>
                </a:schemeClr>
              </a:gs>
              <a:gs pos="99000">
                <a:schemeClr val="bg1">
                  <a:lumMod val="89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lin ang="54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 prstMaterial="softEdge">
            <a:bevelT w="889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l-GR" sz="4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Λάθος</a:t>
            </a:r>
            <a:endParaRPr lang="el-GR" sz="4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26" name="Picture 2" descr="C:\Users\Θεοδώρα\Desktop\ζωγραφιές\8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E7EEF4"/>
              </a:clrFrom>
              <a:clrTo>
                <a:srgbClr val="E7EE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32685">
            <a:off x="5620171" y="1956210"/>
            <a:ext cx="1986658" cy="2229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Θεοδώρα\Desktop\ζωγραφιές\9.JPG"/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E2E4F0"/>
              </a:clrFrom>
              <a:clrTo>
                <a:srgbClr val="E2E4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43"/>
          <a:stretch/>
        </p:blipFill>
        <p:spPr bwMode="auto">
          <a:xfrm rot="284094">
            <a:off x="6439673" y="2918951"/>
            <a:ext cx="1696521" cy="2347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Θεοδώρα\Desktop\ζωγραφιές\10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ECEEFA"/>
              </a:clrFrom>
              <a:clrTo>
                <a:srgbClr val="ECEE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78385">
            <a:off x="7299246" y="4525729"/>
            <a:ext cx="1646089" cy="1891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9880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6150598A-6BE9-4AB2-9A74-0CDC80E6C4F3}"/>
  <p:tag name="ISPRING_RESOURCE_FOLDER" val="C:\Users\Θεοδώρα\Desktop\Παρουσίαση1\"/>
  <p:tag name="ISPRING_PRESENTATION_PATH" val="C:\Users\Θεοδώρα\Desktop\Παρουσίαση1.pptx"/>
  <p:tag name="ISPRING_PROJECT_FOLDER_UPDA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HAS_WEB_OBJECT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Επιχειρηματικό">
  <a:themeElements>
    <a:clrScheme name="Επιχειρηματικό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Επιχειρηματικό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Επιχειρηματικ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740</TotalTime>
  <Words>234</Words>
  <Application>Microsoft Office PowerPoint</Application>
  <PresentationFormat>Προβολή στην οθόνη (4:3)</PresentationFormat>
  <Paragraphs>137</Paragraphs>
  <Slides>33</Slides>
  <Notes>0</Notes>
  <HiddenSlides>0</HiddenSlides>
  <MMClips>1</MMClips>
  <ScaleCrop>false</ScaleCrop>
  <HeadingPairs>
    <vt:vector size="6" baseType="variant">
      <vt:variant>
        <vt:lpstr>Γραμματοσειρές που χρησιμοποιούνται</vt:lpstr>
      </vt:variant>
      <vt:variant>
        <vt:i4>14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33</vt:i4>
      </vt:variant>
    </vt:vector>
  </HeadingPairs>
  <TitlesOfParts>
    <vt:vector size="48" baseType="lpstr">
      <vt:lpstr>Arial</vt:lpstr>
      <vt:lpstr>Courier New</vt:lpstr>
      <vt:lpstr>Verdana</vt:lpstr>
      <vt:lpstr>Calibri Light</vt:lpstr>
      <vt:lpstr>Century Gothic</vt:lpstr>
      <vt:lpstr>Palatino Linotype</vt:lpstr>
      <vt:lpstr>Calibri</vt:lpstr>
      <vt:lpstr>Aka-AcidGR-BadFont</vt:lpstr>
      <vt:lpstr>Arial Narrow</vt:lpstr>
      <vt:lpstr>Aka-AcidGR-CuttingEdge</vt:lpstr>
      <vt:lpstr>Aka-AcidGR-GhostStory</vt:lpstr>
      <vt:lpstr>Aka-AcidGR5yearsold</vt:lpstr>
      <vt:lpstr>Comic Sans MS</vt:lpstr>
      <vt:lpstr>RebelRedux</vt:lpstr>
      <vt:lpstr>Επιχειρηματικό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Θεοδώρα</dc:creator>
  <cp:lastModifiedBy>Θεοδώρα</cp:lastModifiedBy>
  <cp:revision>92</cp:revision>
  <dcterms:created xsi:type="dcterms:W3CDTF">2018-01-16T14:19:03Z</dcterms:created>
  <dcterms:modified xsi:type="dcterms:W3CDTF">2018-01-19T11:08:46Z</dcterms:modified>
</cp:coreProperties>
</file>