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7" r:id="rId4"/>
    <p:sldId id="269" r:id="rId5"/>
    <p:sldId id="270" r:id="rId6"/>
    <p:sldId id="267" r:id="rId7"/>
    <p:sldId id="268" r:id="rId8"/>
    <p:sldId id="284" r:id="rId9"/>
    <p:sldId id="285" r:id="rId10"/>
    <p:sldId id="281" r:id="rId11"/>
    <p:sldId id="282" r:id="rId12"/>
    <p:sldId id="283" r:id="rId1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070AF-9891-4691-B920-92B59752AF2F}" type="doc">
      <dgm:prSet loTypeId="urn:microsoft.com/office/officeart/2005/8/layout/hChevron3" loCatId="process" qsTypeId="urn:microsoft.com/office/officeart/2005/8/quickstyle/simple2" qsCatId="simple" csTypeId="urn:microsoft.com/office/officeart/2005/8/colors/accent1_1" csCatId="accent1" phldr="1"/>
      <dgm:spPr/>
    </dgm:pt>
    <dgm:pt modelId="{10ED6168-1328-41A0-A2DF-B73B70F5D6BA}">
      <dgm:prSet phldrT="[Text]"/>
      <dgm:spPr>
        <a:blipFill rotWithShape="0">
          <a:blip xmlns:r="http://schemas.openxmlformats.org/officeDocument/2006/relationships" r:embed="rId1"/>
          <a:tile tx="0" ty="0" sx="100000" sy="100000" flip="none" algn="tl"/>
        </a:blipFill>
      </dgm:spPr>
      <dgm:t>
        <a:bodyPr/>
        <a:lstStyle/>
        <a:p>
          <a:r>
            <a:rPr lang="el-GR" dirty="0"/>
            <a:t>Θα χρειαστούμε 15.000 τόνους περίπου πεντελικό Μάρμαρο</a:t>
          </a:r>
          <a:endParaRPr lang="de-DE" dirty="0"/>
        </a:p>
      </dgm:t>
    </dgm:pt>
    <dgm:pt modelId="{8F0EDB82-27FE-4490-A74B-410F18DA3076}" type="parTrans" cxnId="{A97827A0-C1F0-4B05-916F-CCCEAC8BB7FE}">
      <dgm:prSet/>
      <dgm:spPr/>
      <dgm:t>
        <a:bodyPr/>
        <a:lstStyle/>
        <a:p>
          <a:endParaRPr lang="de-DE"/>
        </a:p>
      </dgm:t>
    </dgm:pt>
    <dgm:pt modelId="{CC10AF0E-372C-415E-8127-F96C0EC6ACAB}" type="sibTrans" cxnId="{A97827A0-C1F0-4B05-916F-CCCEAC8BB7FE}">
      <dgm:prSet/>
      <dgm:spPr/>
      <dgm:t>
        <a:bodyPr/>
        <a:lstStyle/>
        <a:p>
          <a:endParaRPr lang="de-DE"/>
        </a:p>
      </dgm:t>
    </dgm:pt>
    <dgm:pt modelId="{1E4D0235-2979-4CC7-9E5B-F368F86189B5}">
      <dgm:prSet phldrT="[Text]"/>
      <dgm:spPr>
        <a:blipFill rotWithShape="0">
          <a:blip xmlns:r="http://schemas.openxmlformats.org/officeDocument/2006/relationships" r:embed="rId2"/>
          <a:tile tx="0" ty="0" sx="100000" sy="100000" flip="none" algn="tl"/>
        </a:blipFill>
      </dgm:spPr>
      <dgm:t>
        <a:bodyPr/>
        <a:lstStyle/>
        <a:p>
          <a:r>
            <a:rPr lang="el-GR" dirty="0"/>
            <a:t>Εργατικά χέρια για να δουλεύουν πρωί και απόγευμα για τα επόμενα 10 χρόνια</a:t>
          </a:r>
          <a:endParaRPr lang="de-DE" dirty="0"/>
        </a:p>
      </dgm:t>
    </dgm:pt>
    <dgm:pt modelId="{E64E3673-60ED-489F-9A45-B4ACE3BACC1F}" type="parTrans" cxnId="{FB62EF47-DDC4-4B4A-ADB2-8516E77C0252}">
      <dgm:prSet/>
      <dgm:spPr/>
      <dgm:t>
        <a:bodyPr/>
        <a:lstStyle/>
        <a:p>
          <a:endParaRPr lang="de-DE"/>
        </a:p>
      </dgm:t>
    </dgm:pt>
    <dgm:pt modelId="{0907653C-0128-4D48-B305-1CFCE8B34628}" type="sibTrans" cxnId="{FB62EF47-DDC4-4B4A-ADB2-8516E77C0252}">
      <dgm:prSet/>
      <dgm:spPr/>
      <dgm:t>
        <a:bodyPr/>
        <a:lstStyle/>
        <a:p>
          <a:endParaRPr lang="de-DE"/>
        </a:p>
      </dgm:t>
    </dgm:pt>
    <dgm:pt modelId="{C9A49071-F97C-4E1C-9696-490274C7ED3E}" type="pres">
      <dgm:prSet presAssocID="{CBA070AF-9891-4691-B920-92B59752AF2F}" presName="Name0" presStyleCnt="0">
        <dgm:presLayoutVars>
          <dgm:dir/>
          <dgm:resizeHandles val="exact"/>
        </dgm:presLayoutVars>
      </dgm:prSet>
      <dgm:spPr/>
    </dgm:pt>
    <dgm:pt modelId="{C720F69C-B088-4513-8876-3BEF87432A58}" type="pres">
      <dgm:prSet presAssocID="{10ED6168-1328-41A0-A2DF-B73B70F5D6BA}" presName="parTxOnly" presStyleLbl="node1" presStyleIdx="0" presStyleCnt="2" custLinFactNeighborX="1045" custLinFactNeighborY="919">
        <dgm:presLayoutVars>
          <dgm:bulletEnabled val="1"/>
        </dgm:presLayoutVars>
      </dgm:prSet>
      <dgm:spPr/>
    </dgm:pt>
    <dgm:pt modelId="{A4369600-CE93-426C-853B-ACB36358C459}" type="pres">
      <dgm:prSet presAssocID="{CC10AF0E-372C-415E-8127-F96C0EC6ACAB}" presName="parSpace" presStyleCnt="0"/>
      <dgm:spPr/>
    </dgm:pt>
    <dgm:pt modelId="{78930020-E8AD-4E6E-874A-45D6398D0601}" type="pres">
      <dgm:prSet presAssocID="{1E4D0235-2979-4CC7-9E5B-F368F86189B5}" presName="parTxOnly" presStyleLbl="node1" presStyleIdx="1" presStyleCnt="2">
        <dgm:presLayoutVars>
          <dgm:bulletEnabled val="1"/>
        </dgm:presLayoutVars>
      </dgm:prSet>
      <dgm:spPr/>
    </dgm:pt>
  </dgm:ptLst>
  <dgm:cxnLst>
    <dgm:cxn modelId="{FB62EF47-DDC4-4B4A-ADB2-8516E77C0252}" srcId="{CBA070AF-9891-4691-B920-92B59752AF2F}" destId="{1E4D0235-2979-4CC7-9E5B-F368F86189B5}" srcOrd="1" destOrd="0" parTransId="{E64E3673-60ED-489F-9A45-B4ACE3BACC1F}" sibTransId="{0907653C-0128-4D48-B305-1CFCE8B34628}"/>
    <dgm:cxn modelId="{A97827A0-C1F0-4B05-916F-CCCEAC8BB7FE}" srcId="{CBA070AF-9891-4691-B920-92B59752AF2F}" destId="{10ED6168-1328-41A0-A2DF-B73B70F5D6BA}" srcOrd="0" destOrd="0" parTransId="{8F0EDB82-27FE-4490-A74B-410F18DA3076}" sibTransId="{CC10AF0E-372C-415E-8127-F96C0EC6ACAB}"/>
    <dgm:cxn modelId="{D01B32A4-749C-4FFA-8F4A-9DE81BC4B09F}" type="presOf" srcId="{1E4D0235-2979-4CC7-9E5B-F368F86189B5}" destId="{78930020-E8AD-4E6E-874A-45D6398D0601}" srcOrd="0" destOrd="0" presId="urn:microsoft.com/office/officeart/2005/8/layout/hChevron3"/>
    <dgm:cxn modelId="{8B5BF1A9-56C5-4854-8834-885ABEF1F145}" type="presOf" srcId="{CBA070AF-9891-4691-B920-92B59752AF2F}" destId="{C9A49071-F97C-4E1C-9696-490274C7ED3E}" srcOrd="0" destOrd="0" presId="urn:microsoft.com/office/officeart/2005/8/layout/hChevron3"/>
    <dgm:cxn modelId="{A07F30BA-549E-4A30-B87A-E8C7A6068A28}" type="presOf" srcId="{10ED6168-1328-41A0-A2DF-B73B70F5D6BA}" destId="{C720F69C-B088-4513-8876-3BEF87432A58}" srcOrd="0" destOrd="0" presId="urn:microsoft.com/office/officeart/2005/8/layout/hChevron3"/>
    <dgm:cxn modelId="{7F7ADEE6-C592-441E-9142-CA46726BFA31}" type="presParOf" srcId="{C9A49071-F97C-4E1C-9696-490274C7ED3E}" destId="{C720F69C-B088-4513-8876-3BEF87432A58}" srcOrd="0" destOrd="0" presId="urn:microsoft.com/office/officeart/2005/8/layout/hChevron3"/>
    <dgm:cxn modelId="{1F1D01B2-17D9-4AED-9D57-FC00C3380E78}" type="presParOf" srcId="{C9A49071-F97C-4E1C-9696-490274C7ED3E}" destId="{A4369600-CE93-426C-853B-ACB36358C459}" srcOrd="1" destOrd="0" presId="urn:microsoft.com/office/officeart/2005/8/layout/hChevron3"/>
    <dgm:cxn modelId="{CFEA0138-9C19-407F-BE13-FBBF7536CC92}" type="presParOf" srcId="{C9A49071-F97C-4E1C-9696-490274C7ED3E}" destId="{78930020-E8AD-4E6E-874A-45D6398D0601}"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0F69C-B088-4513-8876-3BEF87432A58}">
      <dsp:nvSpPr>
        <dsp:cNvPr id="0" name=""/>
        <dsp:cNvSpPr/>
      </dsp:nvSpPr>
      <dsp:spPr>
        <a:xfrm>
          <a:off x="11829" y="1424386"/>
          <a:ext cx="3381374" cy="1352549"/>
        </a:xfrm>
        <a:prstGeom prst="homePlate">
          <a:avLst/>
        </a:prstGeom>
        <a:blipFill rotWithShape="0">
          <a:blip xmlns:r="http://schemas.openxmlformats.org/officeDocument/2006/relationships" r:embed="rId1"/>
          <a:tile tx="0" ty="0" sx="100000" sy="100000" flip="none" algn="tl"/>
        </a:blipFill>
        <a:ln w="47625" cap="flat" cmpd="dbl" algn="ctr">
          <a:solidFill>
            <a:schemeClr val="accent1">
              <a:shade val="80000"/>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l-GR" sz="1800" kern="1200" dirty="0"/>
            <a:t>Θα χρειαστούμε 15.000 τόνους περίπου πεντελικό Μάρμαρο</a:t>
          </a:r>
          <a:endParaRPr lang="de-DE" sz="1800" kern="1200" dirty="0"/>
        </a:p>
      </dsp:txBody>
      <dsp:txXfrm>
        <a:off x="11829" y="1424386"/>
        <a:ext cx="3043237" cy="1352549"/>
      </dsp:txXfrm>
    </dsp:sp>
    <dsp:sp modelId="{78930020-E8AD-4E6E-874A-45D6398D0601}">
      <dsp:nvSpPr>
        <dsp:cNvPr id="0" name=""/>
        <dsp:cNvSpPr/>
      </dsp:nvSpPr>
      <dsp:spPr>
        <a:xfrm>
          <a:off x="2709862" y="1411957"/>
          <a:ext cx="3381374" cy="1352549"/>
        </a:xfrm>
        <a:prstGeom prst="chevron">
          <a:avLst/>
        </a:prstGeom>
        <a:blipFill rotWithShape="0">
          <a:blip xmlns:r="http://schemas.openxmlformats.org/officeDocument/2006/relationships" r:embed="rId2"/>
          <a:tile tx="0" ty="0" sx="100000" sy="100000" flip="none" algn="tl"/>
        </a:blipFill>
        <a:ln w="47625" cap="flat" cmpd="dbl" algn="ctr">
          <a:solidFill>
            <a:schemeClr val="accent1">
              <a:shade val="80000"/>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l-GR" sz="1800" kern="1200" dirty="0"/>
            <a:t>Εργατικά χέρια για να δουλεύουν πρωί και απόγευμα για τα επόμενα 10 χρόνια</a:t>
          </a:r>
          <a:endParaRPr lang="de-DE" sz="1800" kern="1200" dirty="0"/>
        </a:p>
      </dsp:txBody>
      <dsp:txXfrm>
        <a:off x="3386137" y="1411957"/>
        <a:ext cx="2028825" cy="135254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210AA9-1962-46B6-B020-CCE568176932}" type="datetimeFigureOut">
              <a:rPr lang="en-US" smtClean="0"/>
              <a:t>1/19/2018</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76D51-721F-4A5F-BC48-B295A1D7E09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CE076D51-721F-4A5F-BC48-B295A1D7E09A}"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kumimoji="0" lang="de-DE"/>
              <a:t>Titelmasterformat durch Klicken bearbeiten</a:t>
            </a:r>
            <a:endParaRPr kumimoji="0" lang="en-US"/>
          </a:p>
        </p:txBody>
      </p:sp>
      <p:sp>
        <p:nvSpPr>
          <p:cNvPr id="9" name="Unter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28" name="Datumsplatzhalt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F593D47-1AA5-4C95-98B5-6962ECF4AE5C}" type="datetimeFigureOut">
              <a:rPr lang="de-DE" smtClean="0"/>
              <a:pPr/>
              <a:t>19.01.2018</a:t>
            </a:fld>
            <a:endParaRPr lang="de-DE"/>
          </a:p>
        </p:txBody>
      </p:sp>
      <p:sp>
        <p:nvSpPr>
          <p:cNvPr id="17" name="Fußzeilenplatzhalt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de-DE"/>
          </a:p>
        </p:txBody>
      </p:sp>
      <p:sp>
        <p:nvSpPr>
          <p:cNvPr id="29" name="Foliennummernplatzhalt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E51278C-C200-4C7E-936C-6DD95A1E5F65}" type="slidenum">
              <a:rPr lang="de-DE" smtClean="0"/>
              <a:pPr/>
              <a:t>‹#›</a:t>
            </a:fld>
            <a:endParaRPr lang="de-DE"/>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DF593D47-1AA5-4C95-98B5-6962ECF4AE5C}" type="datetimeFigureOut">
              <a:rPr lang="de-DE" smtClean="0"/>
              <a:pPr/>
              <a:t>19.01.2018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E51278C-C200-4C7E-936C-6DD95A1E5F65}" type="slidenum">
              <a:rPr lang="de-DE" smtClean="0"/>
              <a:pPr/>
              <a:t>‹#›</a:t>
            </a:fld>
            <a:endParaRPr lang="de-DE"/>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53200" y="609600"/>
            <a:ext cx="2057400" cy="5516563"/>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609600"/>
            <a:ext cx="5562600" cy="5516564"/>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a:xfrm>
            <a:off x="6553200" y="6248402"/>
            <a:ext cx="2209800" cy="365125"/>
          </a:xfrm>
        </p:spPr>
        <p:txBody>
          <a:bodyPr/>
          <a:lstStyle/>
          <a:p>
            <a:fld id="{DF593D47-1AA5-4C95-98B5-6962ECF4AE5C}" type="datetimeFigureOut">
              <a:rPr lang="de-DE" smtClean="0"/>
              <a:pPr/>
              <a:t>19.01.2018</a:t>
            </a:fld>
            <a:endParaRPr lang="de-DE"/>
          </a:p>
        </p:txBody>
      </p:sp>
      <p:sp>
        <p:nvSpPr>
          <p:cNvPr id="5" name="Fußzeilenplatzhalter 4"/>
          <p:cNvSpPr>
            <a:spLocks noGrp="1"/>
          </p:cNvSpPr>
          <p:nvPr>
            <p:ph type="ftr" sz="quarter" idx="11"/>
          </p:nvPr>
        </p:nvSpPr>
        <p:spPr>
          <a:xfrm>
            <a:off x="457201" y="6248207"/>
            <a:ext cx="5573483" cy="365125"/>
          </a:xfrm>
        </p:spPr>
        <p:txBody>
          <a:bodyPr/>
          <a:lstStyle/>
          <a:p>
            <a:endParaRPr lang="de-DE"/>
          </a:p>
        </p:txBody>
      </p:sp>
      <p:sp>
        <p:nvSpPr>
          <p:cNvPr id="7" name="Rechtec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htec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htec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5989638" y="144462"/>
            <a:ext cx="533400" cy="244476"/>
          </a:xfrm>
        </p:spPr>
        <p:txBody>
          <a:bodyPr/>
          <a:lstStyle/>
          <a:p>
            <a:fld id="{6E51278C-C200-4C7E-936C-6DD95A1E5F65}" type="slidenum">
              <a:rPr lang="de-DE" smtClean="0"/>
              <a:pPr/>
              <a:t>‹#›</a:t>
            </a:fld>
            <a:endParaRPr lang="de-DE"/>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kumimoji="0" lang="de-DE"/>
              <a:t>Titelmasterformat durch Klicken bearbeiten</a:t>
            </a:r>
            <a:endParaRPr kumimoji="0" lang="en-US"/>
          </a:p>
        </p:txBody>
      </p:sp>
      <p:sp>
        <p:nvSpPr>
          <p:cNvPr id="4" name="Datumsplatzhalter 3"/>
          <p:cNvSpPr>
            <a:spLocks noGrp="1"/>
          </p:cNvSpPr>
          <p:nvPr>
            <p:ph type="dt" sz="half" idx="10"/>
          </p:nvPr>
        </p:nvSpPr>
        <p:spPr/>
        <p:txBody>
          <a:bodyPr/>
          <a:lstStyle/>
          <a:p>
            <a:fld id="{DF593D47-1AA5-4C95-98B5-6962ECF4AE5C}" type="datetimeFigureOut">
              <a:rPr lang="de-DE" smtClean="0"/>
              <a:pPr/>
              <a:t>19.01.2018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lvl1pPr>
              <a:defRPr>
                <a:solidFill>
                  <a:srgbClr val="FFFFFF"/>
                </a:solidFill>
              </a:defRPr>
            </a:lvl1pPr>
          </a:lstStyle>
          <a:p>
            <a:fld id="{6E51278C-C200-4C7E-936C-6DD95A1E5F65}" type="slidenum">
              <a:rPr lang="de-DE" smtClean="0"/>
              <a:pPr/>
              <a:t>‹#›</a:t>
            </a:fld>
            <a:endParaRPr lang="de-DE"/>
          </a:p>
        </p:txBody>
      </p:sp>
      <p:sp>
        <p:nvSpPr>
          <p:cNvPr id="8" name="Inhaltsplatzhalter 7"/>
          <p:cNvSpPr>
            <a:spLocks noGrp="1"/>
          </p:cNvSpPr>
          <p:nvPr>
            <p:ph sz="quarter" idx="1"/>
          </p:nvPr>
        </p:nvSpPr>
        <p:spPr>
          <a:xfrm>
            <a:off x="612648" y="1600200"/>
            <a:ext cx="8153400" cy="449580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Textmasterformate durch Klicken bearbeiten</a:t>
            </a:r>
          </a:p>
        </p:txBody>
      </p:sp>
      <p:sp>
        <p:nvSpPr>
          <p:cNvPr id="7" name="Rechtec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de-DE"/>
              <a:t>Titelmasterformat durch Klicken bearbeiten</a:t>
            </a:r>
            <a:endParaRPr kumimoji="0" lang="en-US"/>
          </a:p>
        </p:txBody>
      </p:sp>
      <p:sp>
        <p:nvSpPr>
          <p:cNvPr id="12" name="Datumsplatzhalter 11"/>
          <p:cNvSpPr>
            <a:spLocks noGrp="1"/>
          </p:cNvSpPr>
          <p:nvPr>
            <p:ph type="dt" sz="half" idx="10"/>
          </p:nvPr>
        </p:nvSpPr>
        <p:spPr/>
        <p:txBody>
          <a:bodyPr/>
          <a:lstStyle/>
          <a:p>
            <a:fld id="{DF593D47-1AA5-4C95-98B5-6962ECF4AE5C}" type="datetimeFigureOut">
              <a:rPr lang="de-DE" smtClean="0"/>
              <a:pPr/>
              <a:t>19.01.2018</a:t>
            </a:fld>
            <a:endParaRPr lang="de-DE"/>
          </a:p>
        </p:txBody>
      </p:sp>
      <p:sp>
        <p:nvSpPr>
          <p:cNvPr id="13" name="Foliennummernplatzhalt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E51278C-C200-4C7E-936C-6DD95A1E5F65}" type="slidenum">
              <a:rPr lang="de-DE" smtClean="0"/>
              <a:pPr/>
              <a:t>‹#›</a:t>
            </a:fld>
            <a:endParaRPr lang="de-DE"/>
          </a:p>
        </p:txBody>
      </p:sp>
      <p:sp>
        <p:nvSpPr>
          <p:cNvPr id="14" name="Fußzeilenplatzhalter 13"/>
          <p:cNvSpPr>
            <a:spLocks noGrp="1"/>
          </p:cNvSpPr>
          <p:nvPr>
            <p:ph type="ftr" sz="quarter" idx="12"/>
          </p:nvPr>
        </p:nvSpPr>
        <p:spPr/>
        <p:txBody>
          <a:bodyPr/>
          <a:lstStyle/>
          <a:p>
            <a:endParaRPr lang="de-DE"/>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9" name="Inhaltsplatzhalter 8"/>
          <p:cNvSpPr>
            <a:spLocks noGrp="1"/>
          </p:cNvSpPr>
          <p:nvPr>
            <p:ph sz="quarter" idx="1"/>
          </p:nvPr>
        </p:nvSpPr>
        <p:spPr>
          <a:xfrm>
            <a:off x="609600" y="1589567"/>
            <a:ext cx="3886200" cy="457200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1" name="Inhaltsplatzhalter 10"/>
          <p:cNvSpPr>
            <a:spLocks noGrp="1"/>
          </p:cNvSpPr>
          <p:nvPr>
            <p:ph sz="quarter" idx="2"/>
          </p:nvPr>
        </p:nvSpPr>
        <p:spPr>
          <a:xfrm>
            <a:off x="4844901" y="1589567"/>
            <a:ext cx="3886200" cy="457200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8" name="Datumsplatzhalter 7"/>
          <p:cNvSpPr>
            <a:spLocks noGrp="1"/>
          </p:cNvSpPr>
          <p:nvPr>
            <p:ph type="dt" sz="half" idx="15"/>
          </p:nvPr>
        </p:nvSpPr>
        <p:spPr/>
        <p:txBody>
          <a:bodyPr rtlCol="0"/>
          <a:lstStyle/>
          <a:p>
            <a:fld id="{DF593D47-1AA5-4C95-98B5-6962ECF4AE5C}" type="datetimeFigureOut">
              <a:rPr lang="de-DE" smtClean="0"/>
              <a:pPr/>
              <a:t>19.01.2018</a:t>
            </a:fld>
            <a:endParaRPr lang="de-DE"/>
          </a:p>
        </p:txBody>
      </p:sp>
      <p:sp>
        <p:nvSpPr>
          <p:cNvPr id="10" name="Foliennummernplatzhalter 9"/>
          <p:cNvSpPr>
            <a:spLocks noGrp="1"/>
          </p:cNvSpPr>
          <p:nvPr>
            <p:ph type="sldNum" sz="quarter" idx="16"/>
          </p:nvPr>
        </p:nvSpPr>
        <p:spPr/>
        <p:txBody>
          <a:bodyPr rtlCol="0"/>
          <a:lstStyle/>
          <a:p>
            <a:fld id="{6E51278C-C200-4C7E-936C-6DD95A1E5F65}" type="slidenum">
              <a:rPr lang="de-DE" smtClean="0"/>
              <a:pPr/>
              <a:t>‹#›</a:t>
            </a:fld>
            <a:endParaRPr lang="de-DE"/>
          </a:p>
        </p:txBody>
      </p:sp>
      <p:sp>
        <p:nvSpPr>
          <p:cNvPr id="12" name="Fußzeilenplatzhalter 11"/>
          <p:cNvSpPr>
            <a:spLocks noGrp="1"/>
          </p:cNvSpPr>
          <p:nvPr>
            <p:ph type="ftr" sz="quarter" idx="17"/>
          </p:nvPr>
        </p:nvSpPr>
        <p:spPr/>
        <p:txBody>
          <a:bodyPr rtlCol="0"/>
          <a:lstStyle/>
          <a:p>
            <a:endParaRPr lang="de-DE"/>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nchor="ctr"/>
          <a:lstStyle>
            <a:lvl1pPr>
              <a:defRPr/>
            </a:lvl1pPr>
          </a:lstStyle>
          <a:p>
            <a:r>
              <a:rPr kumimoji="0" lang="de-DE"/>
              <a:t>Titelmasterformat durch Klicken bearbeiten</a:t>
            </a:r>
            <a:endParaRPr kumimoji="0" lang="en-US"/>
          </a:p>
        </p:txBody>
      </p:sp>
      <p:sp>
        <p:nvSpPr>
          <p:cNvPr id="11" name="Inhaltsplatzhalter 10"/>
          <p:cNvSpPr>
            <a:spLocks noGrp="1"/>
          </p:cNvSpPr>
          <p:nvPr>
            <p:ph sz="quarter" idx="2"/>
          </p:nvPr>
        </p:nvSpPr>
        <p:spPr>
          <a:xfrm>
            <a:off x="609600" y="2438400"/>
            <a:ext cx="3886200" cy="358140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3" name="Inhaltsplatzhalter 12"/>
          <p:cNvSpPr>
            <a:spLocks noGrp="1"/>
          </p:cNvSpPr>
          <p:nvPr>
            <p:ph sz="quarter" idx="4"/>
          </p:nvPr>
        </p:nvSpPr>
        <p:spPr>
          <a:xfrm>
            <a:off x="4800600" y="2438400"/>
            <a:ext cx="3886200" cy="358140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0" name="Datumsplatzhalter 9"/>
          <p:cNvSpPr>
            <a:spLocks noGrp="1"/>
          </p:cNvSpPr>
          <p:nvPr>
            <p:ph type="dt" sz="half" idx="15"/>
          </p:nvPr>
        </p:nvSpPr>
        <p:spPr/>
        <p:txBody>
          <a:bodyPr rtlCol="0"/>
          <a:lstStyle/>
          <a:p>
            <a:fld id="{DF593D47-1AA5-4C95-98B5-6962ECF4AE5C}" type="datetimeFigureOut">
              <a:rPr lang="de-DE" smtClean="0"/>
              <a:pPr/>
              <a:t>19.01.2018</a:t>
            </a:fld>
            <a:endParaRPr lang="de-DE"/>
          </a:p>
        </p:txBody>
      </p:sp>
      <p:sp>
        <p:nvSpPr>
          <p:cNvPr id="12" name="Foliennummernplatzhalter 11"/>
          <p:cNvSpPr>
            <a:spLocks noGrp="1"/>
          </p:cNvSpPr>
          <p:nvPr>
            <p:ph type="sldNum" sz="quarter" idx="16"/>
          </p:nvPr>
        </p:nvSpPr>
        <p:spPr/>
        <p:txBody>
          <a:bodyPr rtlCol="0"/>
          <a:lstStyle/>
          <a:p>
            <a:fld id="{6E51278C-C200-4C7E-936C-6DD95A1E5F65}" type="slidenum">
              <a:rPr lang="de-DE" smtClean="0"/>
              <a:pPr/>
              <a:t>‹#›</a:t>
            </a:fld>
            <a:endParaRPr lang="de-DE"/>
          </a:p>
        </p:txBody>
      </p:sp>
      <p:sp>
        <p:nvSpPr>
          <p:cNvPr id="14" name="Fußzeilenplatzhalter 13"/>
          <p:cNvSpPr>
            <a:spLocks noGrp="1"/>
          </p:cNvSpPr>
          <p:nvPr>
            <p:ph type="ftr" sz="quarter" idx="17"/>
          </p:nvPr>
        </p:nvSpPr>
        <p:spPr/>
        <p:txBody>
          <a:bodyPr rtlCol="0"/>
          <a:lstStyle/>
          <a:p>
            <a:endParaRPr lang="de-DE"/>
          </a:p>
        </p:txBody>
      </p:sp>
      <p:sp>
        <p:nvSpPr>
          <p:cNvPr id="16" name="Textplatzhalt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de-DE"/>
              <a:t>Textmasterformate durch Klicken bearbeiten</a:t>
            </a:r>
          </a:p>
        </p:txBody>
      </p:sp>
      <p:sp>
        <p:nvSpPr>
          <p:cNvPr id="15" name="Textplatzhalt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de-DE"/>
              <a:t>Textmasterformate durch Klicken bearbeiten</a:t>
            </a:r>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fld id="{DF593D47-1AA5-4C95-98B5-6962ECF4AE5C}" type="datetimeFigureOut">
              <a:rPr lang="de-DE" smtClean="0"/>
              <a:pPr/>
              <a:t>19.01.2018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6E51278C-C200-4C7E-936C-6DD95A1E5F65}" type="slidenum">
              <a:rPr lang="de-DE" smtClean="0"/>
              <a:pPr/>
              <a:t>‹#›</a:t>
            </a:fld>
            <a:endParaRPr lang="de-DE"/>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F593D47-1AA5-4C95-98B5-6962ECF4AE5C}" type="datetimeFigureOut">
              <a:rPr lang="de-DE" smtClean="0"/>
              <a:pPr/>
              <a:t>19.01.2018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0" y="6248400"/>
            <a:ext cx="533400" cy="381000"/>
          </a:xfrm>
        </p:spPr>
        <p:txBody>
          <a:bodyPr/>
          <a:lstStyle>
            <a:lvl1pPr>
              <a:defRPr>
                <a:solidFill>
                  <a:schemeClr val="tx2"/>
                </a:solidFill>
              </a:defRPr>
            </a:lvl1pPr>
          </a:lstStyle>
          <a:p>
            <a:fld id="{6E51278C-C200-4C7E-936C-6DD95A1E5F65}" type="slidenum">
              <a:rPr lang="de-DE" smtClean="0"/>
              <a:pPr/>
              <a:t>‹#›</a:t>
            </a:fld>
            <a:endParaRPr lang="de-DE"/>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nchor="ctr"/>
          <a:lstStyle>
            <a:lvl1pPr algn="l">
              <a:buNone/>
              <a:defRPr sz="4400" b="0"/>
            </a:lvl1pPr>
          </a:lstStyle>
          <a:p>
            <a:r>
              <a:rPr kumimoji="0" lang="de-DE"/>
              <a:t>Titelmasterformat durch Klicken bearbeiten</a:t>
            </a:r>
            <a:endParaRPr kumimoji="0" lang="en-US"/>
          </a:p>
        </p:txBody>
      </p:sp>
      <p:sp>
        <p:nvSpPr>
          <p:cNvPr id="5" name="Datumsplatzhalter 4"/>
          <p:cNvSpPr>
            <a:spLocks noGrp="1"/>
          </p:cNvSpPr>
          <p:nvPr>
            <p:ph type="dt" sz="half" idx="10"/>
          </p:nvPr>
        </p:nvSpPr>
        <p:spPr/>
        <p:txBody>
          <a:bodyPr/>
          <a:lstStyle/>
          <a:p>
            <a:fld id="{DF593D47-1AA5-4C95-98B5-6962ECF4AE5C}" type="datetimeFigureOut">
              <a:rPr lang="de-DE" smtClean="0"/>
              <a:pPr/>
              <a:t>19.01.2018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lvl1pPr>
              <a:defRPr>
                <a:solidFill>
                  <a:srgbClr val="FFFFFF"/>
                </a:solidFill>
              </a:defRPr>
            </a:lvl1pPr>
          </a:lstStyle>
          <a:p>
            <a:fld id="{6E51278C-C200-4C7E-936C-6DD95A1E5F65}" type="slidenum">
              <a:rPr lang="de-DE" smtClean="0"/>
              <a:pPr/>
              <a:t>‹#›</a:t>
            </a:fld>
            <a:endParaRPr lang="de-DE"/>
          </a:p>
        </p:txBody>
      </p:sp>
      <p:sp>
        <p:nvSpPr>
          <p:cNvPr id="3" name="Textplatzhalt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de-DE"/>
              <a:t>Textmasterformate durch Klicken bearbeiten</a:t>
            </a:r>
          </a:p>
        </p:txBody>
      </p:sp>
      <p:sp>
        <p:nvSpPr>
          <p:cNvPr id="9" name="Inhaltsplatzhalter 8"/>
          <p:cNvSpPr>
            <a:spLocks noGrp="1"/>
          </p:cNvSpPr>
          <p:nvPr>
            <p:ph sz="quarter" idx="1"/>
          </p:nvPr>
        </p:nvSpPr>
        <p:spPr>
          <a:xfrm>
            <a:off x="2362200" y="1752600"/>
            <a:ext cx="6400800" cy="441960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a:t>Textmasterformate durch Klicken bearbeiten</a:t>
            </a:r>
          </a:p>
        </p:txBody>
      </p:sp>
      <p:sp>
        <p:nvSpPr>
          <p:cNvPr id="8" name="Rechtec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de-DE"/>
              <a:t>Titelmasterformat durch Klicken bearbeiten</a:t>
            </a:r>
            <a:endParaRPr kumimoji="0" lang="en-US"/>
          </a:p>
        </p:txBody>
      </p:sp>
      <p:sp>
        <p:nvSpPr>
          <p:cNvPr id="11" name="Rechtec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umsplatzhalter 11"/>
          <p:cNvSpPr>
            <a:spLocks noGrp="1"/>
          </p:cNvSpPr>
          <p:nvPr>
            <p:ph type="dt" sz="half" idx="10"/>
          </p:nvPr>
        </p:nvSpPr>
        <p:spPr>
          <a:xfrm>
            <a:off x="6248400" y="6248400"/>
            <a:ext cx="2667000" cy="365125"/>
          </a:xfrm>
        </p:spPr>
        <p:txBody>
          <a:bodyPr rtlCol="0"/>
          <a:lstStyle/>
          <a:p>
            <a:fld id="{DF593D47-1AA5-4C95-98B5-6962ECF4AE5C}" type="datetimeFigureOut">
              <a:rPr lang="de-DE" smtClean="0"/>
              <a:pPr/>
              <a:t>19.01.2018</a:t>
            </a:fld>
            <a:endParaRPr lang="de-DE"/>
          </a:p>
        </p:txBody>
      </p:sp>
      <p:sp>
        <p:nvSpPr>
          <p:cNvPr id="13" name="Foliennummernplatzhalter 12"/>
          <p:cNvSpPr>
            <a:spLocks noGrp="1"/>
          </p:cNvSpPr>
          <p:nvPr>
            <p:ph type="sldNum" sz="quarter" idx="11"/>
          </p:nvPr>
        </p:nvSpPr>
        <p:spPr>
          <a:xfrm>
            <a:off x="0" y="4667249"/>
            <a:ext cx="1447800" cy="663578"/>
          </a:xfrm>
        </p:spPr>
        <p:txBody>
          <a:bodyPr rtlCol="0"/>
          <a:lstStyle>
            <a:lvl1pPr>
              <a:defRPr sz="2800"/>
            </a:lvl1pPr>
          </a:lstStyle>
          <a:p>
            <a:fld id="{6E51278C-C200-4C7E-936C-6DD95A1E5F65}" type="slidenum">
              <a:rPr lang="de-DE" smtClean="0"/>
              <a:pPr/>
              <a:t>‹#›</a:t>
            </a:fld>
            <a:endParaRPr lang="de-DE"/>
          </a:p>
        </p:txBody>
      </p:sp>
      <p:sp>
        <p:nvSpPr>
          <p:cNvPr id="14" name="Fußzeilenplatzhalter 13"/>
          <p:cNvSpPr>
            <a:spLocks noGrp="1"/>
          </p:cNvSpPr>
          <p:nvPr>
            <p:ph type="ftr" sz="quarter" idx="12"/>
          </p:nvPr>
        </p:nvSpPr>
        <p:spPr>
          <a:xfrm>
            <a:off x="1600200" y="6248206"/>
            <a:ext cx="4572000" cy="365125"/>
          </a:xfrm>
        </p:spPr>
        <p:txBody>
          <a:bodyPr rtlCol="0"/>
          <a:lstStyle/>
          <a:p>
            <a:endParaRPr lang="de-DE"/>
          </a:p>
        </p:txBody>
      </p:sp>
      <p:sp>
        <p:nvSpPr>
          <p:cNvPr id="3" name="Bildplatzhalt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de-DE"/>
              <a:t>Bild durch Klicken auf Symbol hinzufügen</a:t>
            </a:r>
            <a:endParaRPr kumimoji="0"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609600" y="228600"/>
            <a:ext cx="8153400" cy="990600"/>
          </a:xfrm>
          <a:prstGeom prst="rect">
            <a:avLst/>
          </a:prstGeom>
        </p:spPr>
        <p:txBody>
          <a:bodyPr vert="horz" anchor="ctr">
            <a:normAutofit/>
          </a:bodyPr>
          <a:lstStyle/>
          <a:p>
            <a:r>
              <a:rPr kumimoji="0" lang="de-DE"/>
              <a:t>Titelmasterformat durch Klicken bearbeiten</a:t>
            </a:r>
            <a:endParaRPr kumimoji="0" lang="en-US"/>
          </a:p>
        </p:txBody>
      </p:sp>
      <p:sp>
        <p:nvSpPr>
          <p:cNvPr id="13" name="Textplatzhalt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de-DE"/>
              <a:t>Textmasterformate durch Klicken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4" name="Datumsplatzhalt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F593D47-1AA5-4C95-98B5-6962ECF4AE5C}" type="datetimeFigureOut">
              <a:rPr lang="de-DE" smtClean="0"/>
              <a:pPr/>
              <a:t>19.01.2018</a:t>
            </a:fld>
            <a:endParaRPr lang="de-DE"/>
          </a:p>
        </p:txBody>
      </p:sp>
      <p:sp>
        <p:nvSpPr>
          <p:cNvPr id="3" name="Fußzeilenplatzhalt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de-DE"/>
          </a:p>
        </p:txBody>
      </p:sp>
      <p:sp>
        <p:nvSpPr>
          <p:cNvPr id="7" name="Rechtec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E51278C-C200-4C7E-936C-6DD95A1E5F65}" type="slidenum">
              <a:rPr lang="de-DE" smtClean="0"/>
              <a:pPr/>
              <a:t>‹#›</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mailto:akropolisnew@chrisosaionas.gr" TargetMode="External"/><Relationship Id="rId7"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9.jpeg"/><Relationship Id="rId3" Type="http://schemas.openxmlformats.org/officeDocument/2006/relationships/diagramLayout" Target="../diagrams/layout1.xml"/><Relationship Id="rId7" Type="http://schemas.openxmlformats.org/officeDocument/2006/relationships/image" Target="../media/image24.png"/><Relationship Id="rId12" Type="http://schemas.openxmlformats.org/officeDocument/2006/relationships/image" Target="../media/image28.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4.jpeg"/><Relationship Id="rId5" Type="http://schemas.openxmlformats.org/officeDocument/2006/relationships/diagramColors" Target="../diagrams/colors1.xml"/><Relationship Id="rId10" Type="http://schemas.openxmlformats.org/officeDocument/2006/relationships/image" Target="../media/image27.jpeg"/><Relationship Id="rId4" Type="http://schemas.openxmlformats.org/officeDocument/2006/relationships/diagramQuickStyle" Target="../diagrams/quickStyle1.xml"/><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l-GR" dirty="0"/>
              <a:t>Ο χρυσοσ αιωνασ του περικλη στο </a:t>
            </a:r>
            <a:r>
              <a:rPr lang="en-US" dirty="0" err="1"/>
              <a:t>facebook</a:t>
            </a:r>
            <a:endParaRPr lang="de-DE" dirty="0"/>
          </a:p>
        </p:txBody>
      </p:sp>
      <p:sp>
        <p:nvSpPr>
          <p:cNvPr id="3" name="Untertitel 2"/>
          <p:cNvSpPr>
            <a:spLocks noGrp="1"/>
          </p:cNvSpPr>
          <p:nvPr>
            <p:ph type="subTitle" idx="1"/>
          </p:nvPr>
        </p:nvSpPr>
        <p:spPr/>
        <p:txBody>
          <a:bodyPr/>
          <a:lstStyle/>
          <a:p>
            <a:r>
              <a:rPr lang="el-GR" dirty="0"/>
              <a:t>Γ1 ΓΥΜΝΑΣΙΟΥ ΑΜΥΝΤΑΙΟΥ </a:t>
            </a:r>
            <a:endParaRPr lang="de-DE" dirty="0"/>
          </a:p>
        </p:txBody>
      </p:sp>
      <p:pic>
        <p:nvPicPr>
          <p:cNvPr id="31746" name="Picture 2" descr="Αποτέλεσμα εικόνας για καρτουν με τους αρχαίους έλληνες"/>
          <p:cNvPicPr>
            <a:picLocks noChangeAspect="1" noChangeArrowheads="1"/>
          </p:cNvPicPr>
          <p:nvPr/>
        </p:nvPicPr>
        <p:blipFill>
          <a:blip r:embed="rId2" cstate="print"/>
          <a:srcRect/>
          <a:stretch>
            <a:fillRect/>
          </a:stretch>
        </p:blipFill>
        <p:spPr bwMode="auto">
          <a:xfrm>
            <a:off x="3635896" y="836712"/>
            <a:ext cx="4680520" cy="2340261"/>
          </a:xfrm>
          <a:prstGeom prst="rect">
            <a:avLst/>
          </a:prstGeom>
          <a:noFill/>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Αποτέλεσμα εικόνας για καρτουν με τους αρχαίους έλληνες"/>
          <p:cNvPicPr>
            <a:picLocks noChangeAspect="1" noChangeArrowheads="1"/>
          </p:cNvPicPr>
          <p:nvPr/>
        </p:nvPicPr>
        <p:blipFill>
          <a:blip r:embed="rId2" cstate="print"/>
          <a:srcRect/>
          <a:stretch>
            <a:fillRect/>
          </a:stretch>
        </p:blipFill>
        <p:spPr bwMode="auto">
          <a:xfrm>
            <a:off x="539552" y="3356992"/>
            <a:ext cx="2857500" cy="2505076"/>
          </a:xfrm>
          <a:prstGeom prst="rect">
            <a:avLst/>
          </a:prstGeom>
          <a:noFill/>
        </p:spPr>
      </p:pic>
      <p:pic>
        <p:nvPicPr>
          <p:cNvPr id="23556" name="Picture 4" descr="Αποτέλεσμα εικόνας για παγκοσμια εργα της αρχαιοτητασ"/>
          <p:cNvPicPr>
            <a:picLocks noChangeAspect="1" noChangeArrowheads="1"/>
          </p:cNvPicPr>
          <p:nvPr/>
        </p:nvPicPr>
        <p:blipFill>
          <a:blip r:embed="rId3" cstate="print"/>
          <a:srcRect/>
          <a:stretch>
            <a:fillRect/>
          </a:stretch>
        </p:blipFill>
        <p:spPr bwMode="auto">
          <a:xfrm>
            <a:off x="3635896" y="2924944"/>
            <a:ext cx="2905366" cy="2088232"/>
          </a:xfrm>
          <a:prstGeom prst="rect">
            <a:avLst/>
          </a:prstGeom>
          <a:noFill/>
        </p:spPr>
      </p:pic>
      <p:sp>
        <p:nvSpPr>
          <p:cNvPr id="6" name="Ovale Legende 5"/>
          <p:cNvSpPr/>
          <p:nvPr/>
        </p:nvSpPr>
        <p:spPr>
          <a:xfrm>
            <a:off x="539552" y="620688"/>
            <a:ext cx="6192688" cy="2088232"/>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Περικλή μου εγώ έχω τις ενστάσεις μου, ψάχνοντας το τι κάνουν οι γείτονες μας βλέπω ότι προτιμούν πιο απλα σχέδια. Μήπως να περιορίζαμε λίγο το καλλιτεχνικό ύφος του κτιρίου; </a:t>
            </a:r>
            <a:endParaRPr lang="de-DE" dirty="0">
              <a:solidFill>
                <a:schemeClr val="tx1"/>
              </a:solidFill>
            </a:endParaRPr>
          </a:p>
        </p:txBody>
      </p:sp>
      <p:pic>
        <p:nvPicPr>
          <p:cNvPr id="23558" name="Picture 6" descr="Αποτέλεσμα εικόνας για κτισματα της κινεζικησ ιστοριας"/>
          <p:cNvPicPr>
            <a:picLocks noChangeAspect="1" noChangeArrowheads="1"/>
          </p:cNvPicPr>
          <p:nvPr/>
        </p:nvPicPr>
        <p:blipFill>
          <a:blip r:embed="rId4" cstate="print"/>
          <a:srcRect/>
          <a:stretch>
            <a:fillRect/>
          </a:stretch>
        </p:blipFill>
        <p:spPr bwMode="auto">
          <a:xfrm>
            <a:off x="6588224" y="5085184"/>
            <a:ext cx="2304256" cy="1536171"/>
          </a:xfrm>
          <a:prstGeom prst="rect">
            <a:avLst/>
          </a:prstGeom>
          <a:noFill/>
        </p:spPr>
      </p:pic>
      <p:pic>
        <p:nvPicPr>
          <p:cNvPr id="3075" name="Picture 3" descr="C:\Users\user\Desktop\depositphotos_83741332-stock-photo-full-sphinx-body-profile-empty.jpg"/>
          <p:cNvPicPr>
            <a:picLocks noChangeAspect="1" noChangeArrowheads="1"/>
          </p:cNvPicPr>
          <p:nvPr/>
        </p:nvPicPr>
        <p:blipFill>
          <a:blip r:embed="rId5" cstate="print"/>
          <a:srcRect/>
          <a:stretch>
            <a:fillRect/>
          </a:stretch>
        </p:blipFill>
        <p:spPr bwMode="auto">
          <a:xfrm>
            <a:off x="6858016" y="1214421"/>
            <a:ext cx="2285984" cy="1523989"/>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3556"/>
                                        </p:tgtEl>
                                        <p:attrNameLst>
                                          <p:attrName>style.visibility</p:attrName>
                                        </p:attrNameLst>
                                      </p:cBhvr>
                                      <p:to>
                                        <p:strVal val="visible"/>
                                      </p:to>
                                    </p:set>
                                    <p:anim to="" calcmode="lin" valueType="num">
                                      <p:cBhvr>
                                        <p:cTn id="11" dur="1" fill="hold"/>
                                        <p:tgtEl>
                                          <p:spTgt spid="23556"/>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23558"/>
                                        </p:tgtEl>
                                        <p:attrNameLst>
                                          <p:attrName>style.visibility</p:attrName>
                                        </p:attrNameLst>
                                      </p:cBhvr>
                                      <p:to>
                                        <p:strVal val="visible"/>
                                      </p:to>
                                    </p:set>
                                    <p:anim to="" calcmode="lin" valueType="num">
                                      <p:cBhvr>
                                        <p:cTn id="15" dur="1" fill="hold"/>
                                        <p:tgtEl>
                                          <p:spTgt spid="235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Αποτέλεσμα εικόνας για καρτουν με τους αρχαίους έλληνες"/>
          <p:cNvPicPr>
            <a:picLocks noChangeAspect="1" noChangeArrowheads="1"/>
          </p:cNvPicPr>
          <p:nvPr/>
        </p:nvPicPr>
        <p:blipFill>
          <a:blip r:embed="rId3" cstate="print"/>
          <a:srcRect/>
          <a:stretch>
            <a:fillRect/>
          </a:stretch>
        </p:blipFill>
        <p:spPr bwMode="auto">
          <a:xfrm>
            <a:off x="571472" y="3214686"/>
            <a:ext cx="4572032" cy="2678944"/>
          </a:xfrm>
          <a:prstGeom prst="rect">
            <a:avLst/>
          </a:prstGeom>
          <a:noFill/>
        </p:spPr>
      </p:pic>
      <p:sp>
        <p:nvSpPr>
          <p:cNvPr id="5" name="Ovale Legende 4"/>
          <p:cNvSpPr/>
          <p:nvPr/>
        </p:nvSpPr>
        <p:spPr>
          <a:xfrm rot="636415">
            <a:off x="4378648" y="207086"/>
            <a:ext cx="4878706" cy="3111392"/>
          </a:xfrm>
          <a:prstGeom prst="wedgeEllipseCallout">
            <a:avLst>
              <a:gd name="adj1" fmla="val -20589"/>
              <a:gd name="adj2" fmla="val 6549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«μόνη γάρ τῶν νῦν ἀκοῆς κρείσσων ἐς πεῖραν ἔρχεται» και για αυτό πρέπει να κάνουμε  ένα κτίριο για το οποίο να μας θυμούνται οι απόγονοι μας!</a:t>
            </a:r>
            <a:endParaRPr lang="de-DE" sz="2400" dirty="0">
              <a:solidFill>
                <a:schemeClr val="tx1"/>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Αποτέλεσμα εικόνας για καρτουν ακροπολη και περικλης"/>
          <p:cNvPicPr>
            <a:picLocks noChangeAspect="1" noChangeArrowheads="1"/>
          </p:cNvPicPr>
          <p:nvPr/>
        </p:nvPicPr>
        <p:blipFill>
          <a:blip r:embed="rId2" cstate="print"/>
          <a:srcRect/>
          <a:stretch>
            <a:fillRect/>
          </a:stretch>
        </p:blipFill>
        <p:spPr bwMode="auto">
          <a:xfrm>
            <a:off x="1" y="980728"/>
            <a:ext cx="9144000" cy="5040560"/>
          </a:xfrm>
          <a:prstGeom prst="rect">
            <a:avLst/>
          </a:prstGeom>
          <a:noFill/>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Αποτέλεσμα εικόνας για καρτουν με τους αρχαίους έλλην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30724" name="Picture 4" descr="Αποτέλεσμα εικόνας για καρτουν με τους αρχαίους έλληνες"/>
          <p:cNvPicPr>
            <a:picLocks noChangeAspect="1" noChangeArrowheads="1"/>
          </p:cNvPicPr>
          <p:nvPr/>
        </p:nvPicPr>
        <p:blipFill>
          <a:blip r:embed="rId2" cstate="print"/>
          <a:srcRect/>
          <a:stretch>
            <a:fillRect/>
          </a:stretch>
        </p:blipFill>
        <p:spPr bwMode="auto">
          <a:xfrm>
            <a:off x="2411760" y="3429000"/>
            <a:ext cx="4267200" cy="2362200"/>
          </a:xfrm>
          <a:prstGeom prst="rect">
            <a:avLst/>
          </a:prstGeom>
          <a:noFill/>
        </p:spPr>
      </p:pic>
      <p:sp>
        <p:nvSpPr>
          <p:cNvPr id="6" name="Abgerundete rechteckige Legende 5"/>
          <p:cNvSpPr/>
          <p:nvPr/>
        </p:nvSpPr>
        <p:spPr>
          <a:xfrm>
            <a:off x="2123728" y="620688"/>
            <a:ext cx="5472608" cy="2088232"/>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l-GR" b="1" dirty="0"/>
              <a:t>ΠΕΡΙΚΛΗΣ:</a:t>
            </a:r>
          </a:p>
          <a:p>
            <a:pPr algn="ctr"/>
            <a:r>
              <a:rPr lang="el-GR" dirty="0"/>
              <a:t>Αγαπημένοι μου Αθηναίοι πολίτες μετά τον εξοστρακισμό του Κίμωνα έχω ανεβάσει τις νέες μου προτάσεις για την νομοθεσία της πόλης μας στο προφίλ μου στο </a:t>
            </a:r>
            <a:r>
              <a:rPr lang="el-GR" dirty="0" err="1"/>
              <a:t>προσωποβίβλιον</a:t>
            </a:r>
            <a:r>
              <a:rPr lang="en-US" dirty="0"/>
              <a:t>. </a:t>
            </a:r>
            <a:endParaRPr lang="el-GR" dirty="0"/>
          </a:p>
          <a:p>
            <a:pPr algn="ctr"/>
            <a:r>
              <a:rPr lang="el-GR" dirty="0"/>
              <a:t>Μπορείτε να τις διαβάσετε όλοι και στο </a:t>
            </a:r>
            <a:r>
              <a:rPr lang="en-US" dirty="0"/>
              <a:t>inbox </a:t>
            </a:r>
            <a:r>
              <a:rPr lang="el-GR" dirty="0"/>
              <a:t>να μου στείλετε τα σχόλια σας.</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lkenförmige Legende 3"/>
          <p:cNvSpPr/>
          <p:nvPr/>
        </p:nvSpPr>
        <p:spPr>
          <a:xfrm>
            <a:off x="6804248" y="1700808"/>
            <a:ext cx="1656184" cy="15121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Ριζοσπαστικές!</a:t>
            </a:r>
            <a:endParaRPr lang="de-DE" dirty="0"/>
          </a:p>
        </p:txBody>
      </p:sp>
      <p:sp>
        <p:nvSpPr>
          <p:cNvPr id="5" name="Wolkenförmige Legende 4"/>
          <p:cNvSpPr/>
          <p:nvPr/>
        </p:nvSpPr>
        <p:spPr>
          <a:xfrm>
            <a:off x="4283968" y="260648"/>
            <a:ext cx="2376264" cy="1512168"/>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a:t>Αυτό θα πει δημοκρατία!</a:t>
            </a:r>
            <a:endParaRPr lang="de-DE" dirty="0"/>
          </a:p>
        </p:txBody>
      </p:sp>
      <p:sp>
        <p:nvSpPr>
          <p:cNvPr id="6" name="Wolkenförmige Legende 5"/>
          <p:cNvSpPr/>
          <p:nvPr/>
        </p:nvSpPr>
        <p:spPr>
          <a:xfrm>
            <a:off x="1268016" y="701080"/>
            <a:ext cx="1656184" cy="15121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Πρωτοποριακές!</a:t>
            </a:r>
            <a:endParaRPr lang="de-DE" dirty="0"/>
          </a:p>
        </p:txBody>
      </p:sp>
      <p:sp>
        <p:nvSpPr>
          <p:cNvPr id="7" name="Wolkenförmige Legende 6"/>
          <p:cNvSpPr/>
          <p:nvPr/>
        </p:nvSpPr>
        <p:spPr>
          <a:xfrm>
            <a:off x="6012160" y="4725144"/>
            <a:ext cx="2376264" cy="1512168"/>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a:t>Αυτό θα πει δημοκρατία!</a:t>
            </a:r>
            <a:endParaRPr lang="de-DE" dirty="0"/>
          </a:p>
        </p:txBody>
      </p:sp>
      <p:pic>
        <p:nvPicPr>
          <p:cNvPr id="29698" name="Picture 2" descr="Σχετική εικόνα"/>
          <p:cNvPicPr>
            <a:picLocks noChangeAspect="1" noChangeArrowheads="1"/>
          </p:cNvPicPr>
          <p:nvPr/>
        </p:nvPicPr>
        <p:blipFill>
          <a:blip r:embed="rId2" cstate="print"/>
          <a:srcRect/>
          <a:stretch>
            <a:fillRect/>
          </a:stretch>
        </p:blipFill>
        <p:spPr bwMode="auto">
          <a:xfrm>
            <a:off x="467544" y="3429000"/>
            <a:ext cx="4133032" cy="3099774"/>
          </a:xfrm>
          <a:prstGeom prst="rect">
            <a:avLst/>
          </a:prstGeom>
          <a:noFill/>
        </p:spPr>
      </p:pic>
      <p:pic>
        <p:nvPicPr>
          <p:cNvPr id="29700" name="Picture 4" descr="Αποτέλεσμα εικόνας για like facebook"/>
          <p:cNvPicPr>
            <a:picLocks noChangeAspect="1" noChangeArrowheads="1"/>
          </p:cNvPicPr>
          <p:nvPr/>
        </p:nvPicPr>
        <p:blipFill>
          <a:blip r:embed="rId3" cstate="print"/>
          <a:srcRect/>
          <a:stretch>
            <a:fillRect/>
          </a:stretch>
        </p:blipFill>
        <p:spPr bwMode="auto">
          <a:xfrm>
            <a:off x="4860032" y="3501008"/>
            <a:ext cx="1623130" cy="1080120"/>
          </a:xfrm>
          <a:prstGeom prst="rect">
            <a:avLst/>
          </a:prstGeom>
          <a:noFill/>
        </p:spPr>
      </p:pic>
      <p:pic>
        <p:nvPicPr>
          <p:cNvPr id="29702" name="Picture 6" descr="Αποτέλεσμα εικόνας για like facebook"/>
          <p:cNvPicPr>
            <a:picLocks noChangeAspect="1" noChangeArrowheads="1"/>
          </p:cNvPicPr>
          <p:nvPr/>
        </p:nvPicPr>
        <p:blipFill>
          <a:blip r:embed="rId4" cstate="print"/>
          <a:srcRect/>
          <a:stretch>
            <a:fillRect/>
          </a:stretch>
        </p:blipFill>
        <p:spPr bwMode="auto">
          <a:xfrm>
            <a:off x="2411760" y="2204864"/>
            <a:ext cx="1094858" cy="936104"/>
          </a:xfrm>
          <a:prstGeom prst="rect">
            <a:avLst/>
          </a:prstGeom>
          <a:noFill/>
        </p:spPr>
      </p:pic>
      <p:pic>
        <p:nvPicPr>
          <p:cNvPr id="11" name="Picture 6" descr="Αποτέλεσμα εικόνας για like facebook"/>
          <p:cNvPicPr>
            <a:picLocks noChangeAspect="1" noChangeArrowheads="1"/>
          </p:cNvPicPr>
          <p:nvPr/>
        </p:nvPicPr>
        <p:blipFill>
          <a:blip r:embed="rId4" cstate="print"/>
          <a:srcRect/>
          <a:stretch>
            <a:fillRect/>
          </a:stretch>
        </p:blipFill>
        <p:spPr bwMode="auto">
          <a:xfrm>
            <a:off x="4932040" y="2204864"/>
            <a:ext cx="1094858" cy="936104"/>
          </a:xfrm>
          <a:prstGeom prst="rect">
            <a:avLst/>
          </a:prstGeom>
          <a:noFill/>
        </p:spPr>
      </p:pic>
      <p:pic>
        <p:nvPicPr>
          <p:cNvPr id="12" name="Picture 6" descr="Αποτέλεσμα εικόνας για like facebook"/>
          <p:cNvPicPr>
            <a:picLocks noChangeAspect="1" noChangeArrowheads="1"/>
          </p:cNvPicPr>
          <p:nvPr/>
        </p:nvPicPr>
        <p:blipFill>
          <a:blip r:embed="rId4" cstate="print"/>
          <a:srcRect/>
          <a:stretch>
            <a:fillRect/>
          </a:stretch>
        </p:blipFill>
        <p:spPr bwMode="auto">
          <a:xfrm>
            <a:off x="7236296" y="404664"/>
            <a:ext cx="1094858" cy="936104"/>
          </a:xfrm>
          <a:prstGeom prst="rect">
            <a:avLst/>
          </a:prstGeom>
          <a:noFill/>
        </p:spPr>
      </p:pic>
      <p:pic>
        <p:nvPicPr>
          <p:cNvPr id="13" name="Picture 6" descr="Αποτέλεσμα εικόνας για like facebook"/>
          <p:cNvPicPr>
            <a:picLocks noChangeAspect="1" noChangeArrowheads="1"/>
          </p:cNvPicPr>
          <p:nvPr/>
        </p:nvPicPr>
        <p:blipFill>
          <a:blip r:embed="rId4" cstate="print"/>
          <a:srcRect/>
          <a:stretch>
            <a:fillRect/>
          </a:stretch>
        </p:blipFill>
        <p:spPr bwMode="auto">
          <a:xfrm>
            <a:off x="7668344" y="3429000"/>
            <a:ext cx="1094858" cy="936104"/>
          </a:xfrm>
          <a:prstGeom prst="rect">
            <a:avLst/>
          </a:prstGeom>
          <a:noFill/>
        </p:spPr>
      </p:pic>
      <p:pic>
        <p:nvPicPr>
          <p:cNvPr id="14" name="Picture 6" descr="Αποτέλεσμα εικόνας για like facebook"/>
          <p:cNvPicPr>
            <a:picLocks noChangeAspect="1" noChangeArrowheads="1"/>
          </p:cNvPicPr>
          <p:nvPr/>
        </p:nvPicPr>
        <p:blipFill>
          <a:blip r:embed="rId4" cstate="print"/>
          <a:srcRect/>
          <a:stretch>
            <a:fillRect/>
          </a:stretch>
        </p:blipFill>
        <p:spPr bwMode="auto">
          <a:xfrm>
            <a:off x="2987824" y="188640"/>
            <a:ext cx="1094858" cy="936104"/>
          </a:xfrm>
          <a:prstGeom prst="rect">
            <a:avLst/>
          </a:prstGeom>
          <a:noFill/>
        </p:spPr>
      </p:pic>
      <p:pic>
        <p:nvPicPr>
          <p:cNvPr id="15" name="Picture 6" descr="Αποτέλεσμα εικόνας για like facebook"/>
          <p:cNvPicPr>
            <a:picLocks noChangeAspect="1" noChangeArrowheads="1"/>
          </p:cNvPicPr>
          <p:nvPr/>
        </p:nvPicPr>
        <p:blipFill>
          <a:blip r:embed="rId4" cstate="print"/>
          <a:srcRect/>
          <a:stretch>
            <a:fillRect/>
          </a:stretch>
        </p:blipFill>
        <p:spPr bwMode="auto">
          <a:xfrm>
            <a:off x="251520" y="1052736"/>
            <a:ext cx="842198" cy="720080"/>
          </a:xfrm>
          <a:prstGeom prst="rect">
            <a:avLst/>
          </a:prstGeom>
          <a:noFill/>
        </p:spPr>
      </p:pic>
      <p:pic>
        <p:nvPicPr>
          <p:cNvPr id="16" name="Picture 6" descr="Αποτέλεσμα εικόνας για like facebook"/>
          <p:cNvPicPr>
            <a:picLocks noChangeAspect="1" noChangeArrowheads="1"/>
          </p:cNvPicPr>
          <p:nvPr/>
        </p:nvPicPr>
        <p:blipFill>
          <a:blip r:embed="rId4" cstate="print"/>
          <a:srcRect/>
          <a:stretch>
            <a:fillRect/>
          </a:stretch>
        </p:blipFill>
        <p:spPr bwMode="auto">
          <a:xfrm>
            <a:off x="3131840" y="1268760"/>
            <a:ext cx="1094858" cy="936104"/>
          </a:xfrm>
          <a:prstGeom prst="rect">
            <a:avLst/>
          </a:prstGeom>
          <a:noFill/>
        </p:spPr>
      </p:pic>
      <p:pic>
        <p:nvPicPr>
          <p:cNvPr id="17" name="Picture 6" descr="Αποτέλεσμα εικόνας για like facebook"/>
          <p:cNvPicPr>
            <a:picLocks noChangeAspect="1" noChangeArrowheads="1"/>
          </p:cNvPicPr>
          <p:nvPr/>
        </p:nvPicPr>
        <p:blipFill>
          <a:blip r:embed="rId4" cstate="print"/>
          <a:srcRect/>
          <a:stretch>
            <a:fillRect/>
          </a:stretch>
        </p:blipFill>
        <p:spPr bwMode="auto">
          <a:xfrm>
            <a:off x="4788024" y="5589240"/>
            <a:ext cx="1094858" cy="936104"/>
          </a:xfrm>
          <a:prstGeom prst="rect">
            <a:avLst/>
          </a:prstGeom>
          <a:noFill/>
        </p:spPr>
      </p:pic>
      <p:pic>
        <p:nvPicPr>
          <p:cNvPr id="18" name="Picture 4" descr="Αποτέλεσμα εικόνας για like facebook"/>
          <p:cNvPicPr>
            <a:picLocks noChangeAspect="1" noChangeArrowheads="1"/>
          </p:cNvPicPr>
          <p:nvPr/>
        </p:nvPicPr>
        <p:blipFill>
          <a:blip r:embed="rId3" cstate="print"/>
          <a:srcRect/>
          <a:stretch>
            <a:fillRect/>
          </a:stretch>
        </p:blipFill>
        <p:spPr bwMode="auto">
          <a:xfrm>
            <a:off x="323528" y="332656"/>
            <a:ext cx="899592" cy="598638"/>
          </a:xfrm>
          <a:prstGeom prst="rect">
            <a:avLst/>
          </a:prstGeom>
          <a:noFill/>
        </p:spPr>
      </p:pic>
      <p:pic>
        <p:nvPicPr>
          <p:cNvPr id="19" name="Picture 4" descr="Αποτέλεσμα εικόνας για like facebook"/>
          <p:cNvPicPr>
            <a:picLocks noChangeAspect="1" noChangeArrowheads="1"/>
          </p:cNvPicPr>
          <p:nvPr/>
        </p:nvPicPr>
        <p:blipFill>
          <a:blip r:embed="rId3" cstate="print"/>
          <a:srcRect/>
          <a:stretch>
            <a:fillRect/>
          </a:stretch>
        </p:blipFill>
        <p:spPr bwMode="auto">
          <a:xfrm>
            <a:off x="611560" y="2564904"/>
            <a:ext cx="899592" cy="59863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Αποτέλεσμα εικόνας για καρτουν με τους αρχαίους έλληνες"/>
          <p:cNvPicPr>
            <a:picLocks noChangeAspect="1" noChangeArrowheads="1"/>
          </p:cNvPicPr>
          <p:nvPr/>
        </p:nvPicPr>
        <p:blipFill>
          <a:blip r:embed="rId2" cstate="print"/>
          <a:srcRect/>
          <a:stretch>
            <a:fillRect/>
          </a:stretch>
        </p:blipFill>
        <p:spPr bwMode="auto">
          <a:xfrm>
            <a:off x="0" y="3645024"/>
            <a:ext cx="4267200" cy="2362200"/>
          </a:xfrm>
          <a:prstGeom prst="rect">
            <a:avLst/>
          </a:prstGeom>
          <a:noFill/>
        </p:spPr>
      </p:pic>
      <p:sp>
        <p:nvSpPr>
          <p:cNvPr id="5" name="Abgerundete rechteckige Legende 4"/>
          <p:cNvSpPr/>
          <p:nvPr/>
        </p:nvSpPr>
        <p:spPr>
          <a:xfrm>
            <a:off x="539552" y="764704"/>
            <a:ext cx="5472608" cy="2088232"/>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l-GR" b="1" dirty="0"/>
              <a:t>ΠΕΡΙΚΛΗΣ:</a:t>
            </a:r>
          </a:p>
          <a:p>
            <a:pPr algn="ctr"/>
            <a:r>
              <a:rPr lang="el-GR" dirty="0"/>
              <a:t>Ευχαριστώ για την αποδοχή σας και για τα καλά σας σχόλια, το νέο μας πολίτευμα την Δημοκρατία θα ήθελα να την στεγάσω στο ανακατασκευασμένο κτίριο της Ακρόπολης στην άκρη της πόλης! Τα σχέδια του οποίου τα έχω ήδη έτοιμα</a:t>
            </a:r>
            <a:endParaRPr lang="de-DE" dirty="0"/>
          </a:p>
        </p:txBody>
      </p:sp>
      <p:sp>
        <p:nvSpPr>
          <p:cNvPr id="6" name="Wolkenförmige Legende 5"/>
          <p:cNvSpPr/>
          <p:nvPr/>
        </p:nvSpPr>
        <p:spPr>
          <a:xfrm>
            <a:off x="5148064" y="3212976"/>
            <a:ext cx="3816424" cy="2592288"/>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Στο πλαίσιο της ελευθερίας λόγου που θέλω να προάγω το </a:t>
            </a:r>
            <a:r>
              <a:rPr lang="de-DE" dirty="0">
                <a:solidFill>
                  <a:schemeClr val="tx1"/>
                </a:solidFill>
              </a:rPr>
              <a:t>„</a:t>
            </a:r>
            <a:r>
              <a:rPr lang="el-GR" dirty="0">
                <a:solidFill>
                  <a:schemeClr val="tx1"/>
                </a:solidFill>
              </a:rPr>
              <a:t>ανεβάζω</a:t>
            </a:r>
            <a:r>
              <a:rPr lang="de-DE" dirty="0">
                <a:solidFill>
                  <a:schemeClr val="tx1"/>
                </a:solidFill>
              </a:rPr>
              <a:t>“ </a:t>
            </a:r>
            <a:r>
              <a:rPr lang="el-GR" dirty="0">
                <a:solidFill>
                  <a:schemeClr val="tx1"/>
                </a:solidFill>
              </a:rPr>
              <a:t>εδώ και περιμένω τα σχόλια σας!</a:t>
            </a:r>
            <a:endParaRPr lang="de-DE" dirty="0">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2.bp.blogspot.com/-uYwT3u96Ikw/Um7taj65NEI/AAAAAAAAGUc/IoikpILPA88/s400/61.jpg"/>
          <p:cNvPicPr>
            <a:picLocks noChangeAspect="1" noChangeArrowheads="1"/>
          </p:cNvPicPr>
          <p:nvPr/>
        </p:nvPicPr>
        <p:blipFill>
          <a:blip r:embed="rId2" cstate="print"/>
          <a:srcRect/>
          <a:stretch>
            <a:fillRect/>
          </a:stretch>
        </p:blipFill>
        <p:spPr bwMode="auto">
          <a:xfrm>
            <a:off x="1619672" y="1412776"/>
            <a:ext cx="5571420" cy="3168352"/>
          </a:xfrm>
          <a:prstGeom prst="rect">
            <a:avLst/>
          </a:prstGeom>
          <a:noFill/>
        </p:spPr>
      </p:pic>
      <p:pic>
        <p:nvPicPr>
          <p:cNvPr id="27652" name="Picture 4" descr="Αποτέλεσμα εικόνας για share"/>
          <p:cNvPicPr>
            <a:picLocks noChangeAspect="1" noChangeArrowheads="1"/>
          </p:cNvPicPr>
          <p:nvPr/>
        </p:nvPicPr>
        <p:blipFill>
          <a:blip r:embed="rId3" cstate="print"/>
          <a:srcRect/>
          <a:stretch>
            <a:fillRect/>
          </a:stretch>
        </p:blipFill>
        <p:spPr bwMode="auto">
          <a:xfrm>
            <a:off x="6372200" y="5229200"/>
            <a:ext cx="1944216" cy="1250971"/>
          </a:xfrm>
          <a:prstGeom prst="rect">
            <a:avLst/>
          </a:prstGeom>
          <a:noFill/>
        </p:spPr>
      </p:pic>
      <p:pic>
        <p:nvPicPr>
          <p:cNvPr id="6" name="Picture 4" descr="Αποτέλεσμα εικόνας για share"/>
          <p:cNvPicPr>
            <a:picLocks noChangeAspect="1" noChangeArrowheads="1"/>
          </p:cNvPicPr>
          <p:nvPr/>
        </p:nvPicPr>
        <p:blipFill>
          <a:blip r:embed="rId3" cstate="print"/>
          <a:srcRect/>
          <a:stretch>
            <a:fillRect/>
          </a:stretch>
        </p:blipFill>
        <p:spPr bwMode="auto">
          <a:xfrm>
            <a:off x="3995936" y="4797152"/>
            <a:ext cx="1944216" cy="1250971"/>
          </a:xfrm>
          <a:prstGeom prst="rect">
            <a:avLst/>
          </a:prstGeom>
          <a:noFill/>
        </p:spPr>
      </p:pic>
      <p:pic>
        <p:nvPicPr>
          <p:cNvPr id="7" name="Picture 4" descr="Αποτέλεσμα εικόνας για share"/>
          <p:cNvPicPr>
            <a:picLocks noChangeAspect="1" noChangeArrowheads="1"/>
          </p:cNvPicPr>
          <p:nvPr/>
        </p:nvPicPr>
        <p:blipFill>
          <a:blip r:embed="rId3" cstate="print"/>
          <a:srcRect/>
          <a:stretch>
            <a:fillRect/>
          </a:stretch>
        </p:blipFill>
        <p:spPr bwMode="auto">
          <a:xfrm>
            <a:off x="1763688" y="5229200"/>
            <a:ext cx="1944216" cy="1250971"/>
          </a:xfrm>
          <a:prstGeom prst="rect">
            <a:avLst/>
          </a:prstGeom>
          <a:noFill/>
        </p:spPr>
      </p:pic>
      <p:pic>
        <p:nvPicPr>
          <p:cNvPr id="8" name="Picture 4" descr="Αποτέλεσμα εικόνας για share"/>
          <p:cNvPicPr>
            <a:picLocks noChangeAspect="1" noChangeArrowheads="1"/>
          </p:cNvPicPr>
          <p:nvPr/>
        </p:nvPicPr>
        <p:blipFill>
          <a:blip r:embed="rId3" cstate="print"/>
          <a:srcRect/>
          <a:stretch>
            <a:fillRect/>
          </a:stretch>
        </p:blipFill>
        <p:spPr bwMode="auto">
          <a:xfrm>
            <a:off x="7452320" y="4149080"/>
            <a:ext cx="1296144" cy="833981"/>
          </a:xfrm>
          <a:prstGeom prst="rect">
            <a:avLst/>
          </a:prstGeom>
          <a:noFill/>
        </p:spPr>
      </p:pic>
      <p:pic>
        <p:nvPicPr>
          <p:cNvPr id="9" name="Picture 4" descr="Αποτέλεσμα εικόνας για share"/>
          <p:cNvPicPr>
            <a:picLocks noChangeAspect="1" noChangeArrowheads="1"/>
          </p:cNvPicPr>
          <p:nvPr/>
        </p:nvPicPr>
        <p:blipFill>
          <a:blip r:embed="rId3" cstate="print"/>
          <a:srcRect/>
          <a:stretch>
            <a:fillRect/>
          </a:stretch>
        </p:blipFill>
        <p:spPr bwMode="auto">
          <a:xfrm>
            <a:off x="4355976" y="6029414"/>
            <a:ext cx="1287760" cy="828586"/>
          </a:xfrm>
          <a:prstGeom prst="rect">
            <a:avLst/>
          </a:prstGeom>
          <a:noFill/>
        </p:spPr>
      </p:pic>
      <p:pic>
        <p:nvPicPr>
          <p:cNvPr id="10" name="Picture 4" descr="Αποτέλεσμα εικόνας για share"/>
          <p:cNvPicPr>
            <a:picLocks noChangeAspect="1" noChangeArrowheads="1"/>
          </p:cNvPicPr>
          <p:nvPr/>
        </p:nvPicPr>
        <p:blipFill>
          <a:blip r:embed="rId3" cstate="print"/>
          <a:srcRect/>
          <a:stretch>
            <a:fillRect/>
          </a:stretch>
        </p:blipFill>
        <p:spPr bwMode="auto">
          <a:xfrm>
            <a:off x="251520" y="4797152"/>
            <a:ext cx="1368152" cy="880313"/>
          </a:xfrm>
          <a:prstGeom prst="rect">
            <a:avLst/>
          </a:prstGeom>
          <a:noFill/>
        </p:spPr>
      </p:pic>
      <p:pic>
        <p:nvPicPr>
          <p:cNvPr id="11" name="Picture 4" descr="Αποτέλεσμα εικόνας για share"/>
          <p:cNvPicPr>
            <a:picLocks noChangeAspect="1" noChangeArrowheads="1"/>
          </p:cNvPicPr>
          <p:nvPr/>
        </p:nvPicPr>
        <p:blipFill>
          <a:blip r:embed="rId3" cstate="print"/>
          <a:srcRect/>
          <a:stretch>
            <a:fillRect/>
          </a:stretch>
        </p:blipFill>
        <p:spPr bwMode="auto">
          <a:xfrm>
            <a:off x="7308304" y="548680"/>
            <a:ext cx="1076564" cy="692696"/>
          </a:xfrm>
          <a:prstGeom prst="rect">
            <a:avLst/>
          </a:prstGeom>
          <a:noFill/>
        </p:spPr>
      </p:pic>
      <p:pic>
        <p:nvPicPr>
          <p:cNvPr id="12" name="Picture 4" descr="Αποτέλεσμα εικόνας για share"/>
          <p:cNvPicPr>
            <a:picLocks noChangeAspect="1" noChangeArrowheads="1"/>
          </p:cNvPicPr>
          <p:nvPr/>
        </p:nvPicPr>
        <p:blipFill>
          <a:blip r:embed="rId3" cstate="print"/>
          <a:srcRect/>
          <a:stretch>
            <a:fillRect/>
          </a:stretch>
        </p:blipFill>
        <p:spPr bwMode="auto">
          <a:xfrm>
            <a:off x="5508104" y="260648"/>
            <a:ext cx="1188640" cy="764809"/>
          </a:xfrm>
          <a:prstGeom prst="rect">
            <a:avLst/>
          </a:prstGeom>
          <a:noFill/>
        </p:spPr>
      </p:pic>
      <p:pic>
        <p:nvPicPr>
          <p:cNvPr id="13" name="Picture 4" descr="Αποτέλεσμα εικόνας για share"/>
          <p:cNvPicPr>
            <a:picLocks noChangeAspect="1" noChangeArrowheads="1"/>
          </p:cNvPicPr>
          <p:nvPr/>
        </p:nvPicPr>
        <p:blipFill>
          <a:blip r:embed="rId3" cstate="print"/>
          <a:srcRect/>
          <a:stretch>
            <a:fillRect/>
          </a:stretch>
        </p:blipFill>
        <p:spPr bwMode="auto">
          <a:xfrm>
            <a:off x="251520" y="332656"/>
            <a:ext cx="1152128" cy="741316"/>
          </a:xfrm>
          <a:prstGeom prst="rect">
            <a:avLst/>
          </a:prstGeom>
          <a:noFill/>
        </p:spPr>
      </p:pic>
      <p:pic>
        <p:nvPicPr>
          <p:cNvPr id="14" name="Picture 4" descr="Αποτέλεσμα εικόνας για share"/>
          <p:cNvPicPr>
            <a:picLocks noChangeAspect="1" noChangeArrowheads="1"/>
          </p:cNvPicPr>
          <p:nvPr/>
        </p:nvPicPr>
        <p:blipFill>
          <a:blip r:embed="rId3" cstate="print"/>
          <a:srcRect/>
          <a:stretch>
            <a:fillRect/>
          </a:stretch>
        </p:blipFill>
        <p:spPr bwMode="auto">
          <a:xfrm>
            <a:off x="3923928" y="476672"/>
            <a:ext cx="1296144" cy="833981"/>
          </a:xfrm>
          <a:prstGeom prst="rect">
            <a:avLst/>
          </a:prstGeom>
          <a:noFill/>
        </p:spPr>
      </p:pic>
      <p:pic>
        <p:nvPicPr>
          <p:cNvPr id="15" name="Picture 4" descr="Αποτέλεσμα εικόνας για share"/>
          <p:cNvPicPr>
            <a:picLocks noChangeAspect="1" noChangeArrowheads="1"/>
          </p:cNvPicPr>
          <p:nvPr/>
        </p:nvPicPr>
        <p:blipFill>
          <a:blip r:embed="rId3" cstate="print"/>
          <a:srcRect/>
          <a:stretch>
            <a:fillRect/>
          </a:stretch>
        </p:blipFill>
        <p:spPr bwMode="auto">
          <a:xfrm>
            <a:off x="251520" y="2276872"/>
            <a:ext cx="1224136" cy="787648"/>
          </a:xfrm>
          <a:prstGeom prst="rect">
            <a:avLst/>
          </a:prstGeom>
          <a:noFill/>
        </p:spPr>
      </p:pic>
      <p:pic>
        <p:nvPicPr>
          <p:cNvPr id="27654" name="Picture 6" descr="Σχετική εικόνα"/>
          <p:cNvPicPr>
            <a:picLocks noChangeAspect="1" noChangeArrowheads="1"/>
          </p:cNvPicPr>
          <p:nvPr/>
        </p:nvPicPr>
        <p:blipFill>
          <a:blip r:embed="rId4" cstate="print"/>
          <a:srcRect/>
          <a:stretch>
            <a:fillRect/>
          </a:stretch>
        </p:blipFill>
        <p:spPr bwMode="auto">
          <a:xfrm>
            <a:off x="7596336" y="1628800"/>
            <a:ext cx="792088" cy="792088"/>
          </a:xfrm>
          <a:prstGeom prst="rect">
            <a:avLst/>
          </a:prstGeom>
          <a:noFill/>
        </p:spPr>
      </p:pic>
      <p:pic>
        <p:nvPicPr>
          <p:cNvPr id="17" name="Picture 6" descr="Σχετική εικόνα"/>
          <p:cNvPicPr>
            <a:picLocks noChangeAspect="1" noChangeArrowheads="1"/>
          </p:cNvPicPr>
          <p:nvPr/>
        </p:nvPicPr>
        <p:blipFill>
          <a:blip r:embed="rId4" cstate="print"/>
          <a:srcRect/>
          <a:stretch>
            <a:fillRect/>
          </a:stretch>
        </p:blipFill>
        <p:spPr bwMode="auto">
          <a:xfrm>
            <a:off x="467544" y="1196752"/>
            <a:ext cx="792088" cy="792088"/>
          </a:xfrm>
          <a:prstGeom prst="rect">
            <a:avLst/>
          </a:prstGeom>
          <a:noFill/>
        </p:spPr>
      </p:pic>
      <p:pic>
        <p:nvPicPr>
          <p:cNvPr id="18" name="Picture 6" descr="Σχετική εικόνα"/>
          <p:cNvPicPr>
            <a:picLocks noChangeAspect="1" noChangeArrowheads="1"/>
          </p:cNvPicPr>
          <p:nvPr/>
        </p:nvPicPr>
        <p:blipFill>
          <a:blip r:embed="rId4" cstate="print"/>
          <a:srcRect/>
          <a:stretch>
            <a:fillRect/>
          </a:stretch>
        </p:blipFill>
        <p:spPr bwMode="auto">
          <a:xfrm>
            <a:off x="7740352" y="2996952"/>
            <a:ext cx="792088" cy="792088"/>
          </a:xfrm>
          <a:prstGeom prst="rect">
            <a:avLst/>
          </a:prstGeom>
          <a:noFill/>
        </p:spPr>
      </p:pic>
      <p:pic>
        <p:nvPicPr>
          <p:cNvPr id="19" name="Picture 6" descr="Σχετική εικόνα"/>
          <p:cNvPicPr>
            <a:picLocks noChangeAspect="1" noChangeArrowheads="1"/>
          </p:cNvPicPr>
          <p:nvPr/>
        </p:nvPicPr>
        <p:blipFill>
          <a:blip r:embed="rId4" cstate="print"/>
          <a:srcRect/>
          <a:stretch>
            <a:fillRect/>
          </a:stretch>
        </p:blipFill>
        <p:spPr bwMode="auto">
          <a:xfrm>
            <a:off x="2195736" y="260648"/>
            <a:ext cx="792088" cy="792088"/>
          </a:xfrm>
          <a:prstGeom prst="rect">
            <a:avLst/>
          </a:prstGeom>
          <a:noFill/>
        </p:spPr>
      </p:pic>
      <p:pic>
        <p:nvPicPr>
          <p:cNvPr id="20" name="Picture 6" descr="Σχετική εικόνα"/>
          <p:cNvPicPr>
            <a:picLocks noChangeAspect="1" noChangeArrowheads="1"/>
          </p:cNvPicPr>
          <p:nvPr/>
        </p:nvPicPr>
        <p:blipFill>
          <a:blip r:embed="rId4" cstate="print"/>
          <a:srcRect/>
          <a:stretch>
            <a:fillRect/>
          </a:stretch>
        </p:blipFill>
        <p:spPr bwMode="auto">
          <a:xfrm>
            <a:off x="395536" y="3429000"/>
            <a:ext cx="792088" cy="792088"/>
          </a:xfrm>
          <a:prstGeom prst="rect">
            <a:avLst/>
          </a:prstGeom>
          <a:noFill/>
        </p:spPr>
      </p:pic>
      <p:pic>
        <p:nvPicPr>
          <p:cNvPr id="21" name="Picture 6" descr="Σχετική εικόνα"/>
          <p:cNvPicPr>
            <a:picLocks noChangeAspect="1" noChangeArrowheads="1"/>
          </p:cNvPicPr>
          <p:nvPr/>
        </p:nvPicPr>
        <p:blipFill>
          <a:blip r:embed="rId4" cstate="print"/>
          <a:srcRect/>
          <a:stretch>
            <a:fillRect/>
          </a:stretch>
        </p:blipFill>
        <p:spPr bwMode="auto">
          <a:xfrm>
            <a:off x="323528" y="5805264"/>
            <a:ext cx="792088" cy="792088"/>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500"/>
                                        <p:tgtEl>
                                          <p:spTgt spid="13"/>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27654"/>
                                        </p:tgtEl>
                                        <p:attrNameLst>
                                          <p:attrName>style.visibility</p:attrName>
                                        </p:attrNameLst>
                                      </p:cBhvr>
                                      <p:to>
                                        <p:strVal val="visible"/>
                                      </p:to>
                                    </p:set>
                                    <p:animEffect transition="in" filter="checkerboard(across)">
                                      <p:cBhvr>
                                        <p:cTn id="31" dur="500"/>
                                        <p:tgtEl>
                                          <p:spTgt spid="27654"/>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heckerboard(across)">
                                      <p:cBhvr>
                                        <p:cTn id="35" dur="500"/>
                                        <p:tgtEl>
                                          <p:spTgt spid="18"/>
                                        </p:tgtEl>
                                      </p:cBhvr>
                                    </p:animEffect>
                                  </p:childTnLst>
                                </p:cTn>
                              </p:par>
                            </p:childTnLst>
                          </p:cTn>
                        </p:par>
                        <p:par>
                          <p:cTn id="36" fill="hold">
                            <p:stCondLst>
                              <p:cond delay="4000"/>
                            </p:stCondLst>
                            <p:childTnLst>
                              <p:par>
                                <p:cTn id="37" presetID="5" presetClass="entr" presetSubtype="1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heckerboard(across)">
                                      <p:cBhvr>
                                        <p:cTn id="39" dur="500"/>
                                        <p:tgtEl>
                                          <p:spTgt spid="8"/>
                                        </p:tgtEl>
                                      </p:cBhvr>
                                    </p:animEffect>
                                  </p:childTnLst>
                                </p:cTn>
                              </p:par>
                            </p:childTnLst>
                          </p:cTn>
                        </p:par>
                        <p:par>
                          <p:cTn id="40" fill="hold">
                            <p:stCondLst>
                              <p:cond delay="4500"/>
                            </p:stCondLst>
                            <p:childTnLst>
                              <p:par>
                                <p:cTn id="41" presetID="5" presetClass="entr" presetSubtype="10" fill="hold" nodeType="afterEffect">
                                  <p:stCondLst>
                                    <p:cond delay="0"/>
                                  </p:stCondLst>
                                  <p:childTnLst>
                                    <p:set>
                                      <p:cBhvr>
                                        <p:cTn id="42" dur="1" fill="hold">
                                          <p:stCondLst>
                                            <p:cond delay="0"/>
                                          </p:stCondLst>
                                        </p:cTn>
                                        <p:tgtEl>
                                          <p:spTgt spid="27652"/>
                                        </p:tgtEl>
                                        <p:attrNameLst>
                                          <p:attrName>style.visibility</p:attrName>
                                        </p:attrNameLst>
                                      </p:cBhvr>
                                      <p:to>
                                        <p:strVal val="visible"/>
                                      </p:to>
                                    </p:set>
                                    <p:animEffect transition="in" filter="checkerboard(across)">
                                      <p:cBhvr>
                                        <p:cTn id="43" dur="500"/>
                                        <p:tgtEl>
                                          <p:spTgt spid="27652"/>
                                        </p:tgtEl>
                                      </p:cBhvr>
                                    </p:animEffect>
                                  </p:childTnLst>
                                </p:cTn>
                              </p:par>
                            </p:childTnLst>
                          </p:cTn>
                        </p:par>
                        <p:par>
                          <p:cTn id="44" fill="hold">
                            <p:stCondLst>
                              <p:cond delay="5000"/>
                            </p:stCondLst>
                            <p:childTnLst>
                              <p:par>
                                <p:cTn id="45" presetID="5" presetClass="entr" presetSubtype="1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heckerboard(across)">
                                      <p:cBhvr>
                                        <p:cTn id="47" dur="500"/>
                                        <p:tgtEl>
                                          <p:spTgt spid="9"/>
                                        </p:tgtEl>
                                      </p:cBhvr>
                                    </p:animEffect>
                                  </p:childTnLst>
                                </p:cTn>
                              </p:par>
                            </p:childTnLst>
                          </p:cTn>
                        </p:par>
                        <p:par>
                          <p:cTn id="48" fill="hold">
                            <p:stCondLst>
                              <p:cond delay="5500"/>
                            </p:stCondLst>
                            <p:childTnLst>
                              <p:par>
                                <p:cTn id="49" presetID="5" presetClass="entr" presetSubtype="1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checkerboard(across)">
                                      <p:cBhvr>
                                        <p:cTn id="51" dur="500"/>
                                        <p:tgtEl>
                                          <p:spTgt spid="6"/>
                                        </p:tgtEl>
                                      </p:cBhvr>
                                    </p:animEffect>
                                  </p:childTnLst>
                                </p:cTn>
                              </p:par>
                            </p:childTnLst>
                          </p:cTn>
                        </p:par>
                        <p:par>
                          <p:cTn id="52" fill="hold">
                            <p:stCondLst>
                              <p:cond delay="6000"/>
                            </p:stCondLst>
                            <p:childTnLst>
                              <p:par>
                                <p:cTn id="53" presetID="5" presetClass="entr" presetSubtype="1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checkerboard(across)">
                                      <p:cBhvr>
                                        <p:cTn id="55" dur="500"/>
                                        <p:tgtEl>
                                          <p:spTgt spid="7"/>
                                        </p:tgtEl>
                                      </p:cBhvr>
                                    </p:animEffect>
                                  </p:childTnLst>
                                </p:cTn>
                              </p:par>
                            </p:childTnLst>
                          </p:cTn>
                        </p:par>
                        <p:par>
                          <p:cTn id="56" fill="hold">
                            <p:stCondLst>
                              <p:cond delay="6500"/>
                            </p:stCondLst>
                            <p:childTnLst>
                              <p:par>
                                <p:cTn id="57" presetID="5" presetClass="entr" presetSubtype="1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checkerboard(across)">
                                      <p:cBhvr>
                                        <p:cTn id="59" dur="500"/>
                                        <p:tgtEl>
                                          <p:spTgt spid="21"/>
                                        </p:tgtEl>
                                      </p:cBhvr>
                                    </p:animEffect>
                                  </p:childTnLst>
                                </p:cTn>
                              </p:par>
                            </p:childTnLst>
                          </p:cTn>
                        </p:par>
                        <p:par>
                          <p:cTn id="60" fill="hold">
                            <p:stCondLst>
                              <p:cond delay="7000"/>
                            </p:stCondLst>
                            <p:childTnLst>
                              <p:par>
                                <p:cTn id="61" presetID="5" presetClass="entr" presetSubtype="1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heckerboard(across)">
                                      <p:cBhvr>
                                        <p:cTn id="63" dur="500"/>
                                        <p:tgtEl>
                                          <p:spTgt spid="10"/>
                                        </p:tgtEl>
                                      </p:cBhvr>
                                    </p:animEffect>
                                  </p:childTnLst>
                                </p:cTn>
                              </p:par>
                            </p:childTnLst>
                          </p:cTn>
                        </p:par>
                        <p:par>
                          <p:cTn id="64" fill="hold">
                            <p:stCondLst>
                              <p:cond delay="7500"/>
                            </p:stCondLst>
                            <p:childTnLst>
                              <p:par>
                                <p:cTn id="65" presetID="5" presetClass="entr" presetSubtype="1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checkerboard(across)">
                                      <p:cBhvr>
                                        <p:cTn id="67" dur="500"/>
                                        <p:tgtEl>
                                          <p:spTgt spid="20"/>
                                        </p:tgtEl>
                                      </p:cBhvr>
                                    </p:animEffect>
                                  </p:childTnLst>
                                </p:cTn>
                              </p:par>
                            </p:childTnLst>
                          </p:cTn>
                        </p:par>
                        <p:par>
                          <p:cTn id="68" fill="hold">
                            <p:stCondLst>
                              <p:cond delay="8000"/>
                            </p:stCondLst>
                            <p:childTnLst>
                              <p:par>
                                <p:cTn id="69" presetID="5" presetClass="entr" presetSubtype="1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checkerboard(across)">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Αποτέλεσμα εικόνας για καρτουν με τους αρχαίους έλληνες"/>
          <p:cNvPicPr>
            <a:picLocks noChangeAspect="1" noChangeArrowheads="1"/>
          </p:cNvPicPr>
          <p:nvPr/>
        </p:nvPicPr>
        <p:blipFill>
          <a:blip r:embed="rId2" cstate="print"/>
          <a:srcRect/>
          <a:stretch>
            <a:fillRect/>
          </a:stretch>
        </p:blipFill>
        <p:spPr bwMode="auto">
          <a:xfrm>
            <a:off x="2123728" y="4149080"/>
            <a:ext cx="4267200" cy="2362200"/>
          </a:xfrm>
          <a:prstGeom prst="rect">
            <a:avLst/>
          </a:prstGeom>
          <a:noFill/>
        </p:spPr>
      </p:pic>
      <p:sp>
        <p:nvSpPr>
          <p:cNvPr id="5" name="Abgerundete rechteckige Legende 4"/>
          <p:cNvSpPr/>
          <p:nvPr/>
        </p:nvSpPr>
        <p:spPr>
          <a:xfrm>
            <a:off x="1907704" y="1772816"/>
            <a:ext cx="5400600" cy="2016224"/>
          </a:xfrm>
          <a:prstGeom prst="wedgeRound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Για την ολοκλήρωση του εν λόγω εγχειρήματος απευθύνθηκα σε διάφορες εύπορες Αθηναϊκές οικογένειες από τις οποίες κατάφερα και πήρα χορηγεία, ωστόσο το κτίριο είναι μεγάλο και τα έξοδα πολλά !!! Θα δημιοργήσω μια κλειστή ομάδα «Χορηγίες για τον Παρθενώνα» και παρακαλώ για τις ευγενικές σας χορηγίες!</a:t>
            </a:r>
            <a:endParaRPr lang="de-DE" dirty="0">
              <a:solidFill>
                <a:schemeClr val="tx1"/>
              </a:solidFill>
            </a:endParaRPr>
          </a:p>
        </p:txBody>
      </p:sp>
      <p:pic>
        <p:nvPicPr>
          <p:cNvPr id="26626" name="Picture 2" descr="Αποτέλεσμα εικόνας για δημιουργια ομαδας στο facebook"/>
          <p:cNvPicPr>
            <a:picLocks noChangeAspect="1" noChangeArrowheads="1"/>
          </p:cNvPicPr>
          <p:nvPr/>
        </p:nvPicPr>
        <p:blipFill>
          <a:blip r:embed="rId3" cstate="print"/>
          <a:srcRect/>
          <a:stretch>
            <a:fillRect/>
          </a:stretch>
        </p:blipFill>
        <p:spPr bwMode="auto">
          <a:xfrm>
            <a:off x="5796136" y="260648"/>
            <a:ext cx="3128459" cy="1340768"/>
          </a:xfrm>
          <a:prstGeom prst="rect">
            <a:avLst/>
          </a:prstGeom>
          <a:noFill/>
        </p:spPr>
      </p:pic>
      <p:pic>
        <p:nvPicPr>
          <p:cNvPr id="26628" name="Picture 4" descr="Σχετική εικόνα"/>
          <p:cNvPicPr>
            <a:picLocks noChangeAspect="1" noChangeArrowheads="1"/>
          </p:cNvPicPr>
          <p:nvPr/>
        </p:nvPicPr>
        <p:blipFill>
          <a:blip r:embed="rId4" cstate="print"/>
          <a:srcRect/>
          <a:stretch>
            <a:fillRect/>
          </a:stretch>
        </p:blipFill>
        <p:spPr bwMode="auto">
          <a:xfrm>
            <a:off x="467544" y="332656"/>
            <a:ext cx="2051720" cy="1153282"/>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Σχετική εικόνα"/>
          <p:cNvPicPr>
            <a:picLocks noChangeAspect="1" noChangeArrowheads="1"/>
          </p:cNvPicPr>
          <p:nvPr/>
        </p:nvPicPr>
        <p:blipFill>
          <a:blip r:embed="rId2" cstate="print"/>
          <a:srcRect/>
          <a:stretch>
            <a:fillRect/>
          </a:stretch>
        </p:blipFill>
        <p:spPr bwMode="auto">
          <a:xfrm>
            <a:off x="611560" y="2204864"/>
            <a:ext cx="1522927" cy="1656184"/>
          </a:xfrm>
          <a:prstGeom prst="rect">
            <a:avLst/>
          </a:prstGeom>
          <a:noFill/>
        </p:spPr>
      </p:pic>
      <p:pic>
        <p:nvPicPr>
          <p:cNvPr id="25604" name="Picture 4" descr="Σχετική εικόνα"/>
          <p:cNvPicPr>
            <a:picLocks noChangeAspect="1" noChangeArrowheads="1"/>
          </p:cNvPicPr>
          <p:nvPr/>
        </p:nvPicPr>
        <p:blipFill>
          <a:blip r:embed="rId3" cstate="print"/>
          <a:srcRect/>
          <a:stretch>
            <a:fillRect/>
          </a:stretch>
        </p:blipFill>
        <p:spPr bwMode="auto">
          <a:xfrm>
            <a:off x="1907704" y="4941168"/>
            <a:ext cx="1319740" cy="1584176"/>
          </a:xfrm>
          <a:prstGeom prst="rect">
            <a:avLst/>
          </a:prstGeom>
          <a:noFill/>
        </p:spPr>
      </p:pic>
      <p:pic>
        <p:nvPicPr>
          <p:cNvPr id="25606" name="Picture 6" descr="Σχετική εικόνα"/>
          <p:cNvPicPr>
            <a:picLocks noChangeAspect="1" noChangeArrowheads="1"/>
          </p:cNvPicPr>
          <p:nvPr/>
        </p:nvPicPr>
        <p:blipFill>
          <a:blip r:embed="rId4" cstate="print"/>
          <a:srcRect/>
          <a:stretch>
            <a:fillRect/>
          </a:stretch>
        </p:blipFill>
        <p:spPr bwMode="auto">
          <a:xfrm>
            <a:off x="7092280" y="4941168"/>
            <a:ext cx="992476" cy="1728192"/>
          </a:xfrm>
          <a:prstGeom prst="rect">
            <a:avLst/>
          </a:prstGeom>
          <a:noFill/>
        </p:spPr>
      </p:pic>
      <p:pic>
        <p:nvPicPr>
          <p:cNvPr id="25608" name="Picture 8" descr="Αποτέλεσμα εικόνας για καρτουν με τους αρχαίους έλληνες"/>
          <p:cNvPicPr>
            <a:picLocks noChangeAspect="1" noChangeArrowheads="1"/>
          </p:cNvPicPr>
          <p:nvPr/>
        </p:nvPicPr>
        <p:blipFill>
          <a:blip r:embed="rId5" cstate="print"/>
          <a:srcRect/>
          <a:stretch>
            <a:fillRect/>
          </a:stretch>
        </p:blipFill>
        <p:spPr bwMode="auto">
          <a:xfrm>
            <a:off x="3851920" y="548680"/>
            <a:ext cx="4394553" cy="2780928"/>
          </a:xfrm>
          <a:prstGeom prst="rect">
            <a:avLst/>
          </a:prstGeom>
          <a:noFill/>
        </p:spPr>
      </p:pic>
      <p:sp>
        <p:nvSpPr>
          <p:cNvPr id="9" name="Ovale Legende 8"/>
          <p:cNvSpPr/>
          <p:nvPr/>
        </p:nvSpPr>
        <p:spPr>
          <a:xfrm>
            <a:off x="2267744" y="3789040"/>
            <a:ext cx="1512168" cy="1080120"/>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rPr>
              <a:t>Θα προσφέρω εγώ .....</a:t>
            </a:r>
            <a:endParaRPr lang="de-DE" sz="1400" dirty="0">
              <a:solidFill>
                <a:schemeClr val="tx1"/>
              </a:solidFill>
            </a:endParaRPr>
          </a:p>
        </p:txBody>
      </p:sp>
      <p:sp>
        <p:nvSpPr>
          <p:cNvPr id="10" name="Ovale Legende 9"/>
          <p:cNvSpPr/>
          <p:nvPr/>
        </p:nvSpPr>
        <p:spPr>
          <a:xfrm>
            <a:off x="0" y="620688"/>
            <a:ext cx="3384376" cy="1080120"/>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rPr>
              <a:t>Και εγώ βλέποντας  την τελειότητα του κτιρίου θα ήθελα να προσφέρω...</a:t>
            </a:r>
            <a:endParaRPr lang="de-DE" sz="1400" dirty="0">
              <a:solidFill>
                <a:schemeClr val="tx1"/>
              </a:solidFill>
            </a:endParaRPr>
          </a:p>
        </p:txBody>
      </p:sp>
      <p:sp>
        <p:nvSpPr>
          <p:cNvPr id="11" name="Ovale Legende 10"/>
          <p:cNvSpPr/>
          <p:nvPr/>
        </p:nvSpPr>
        <p:spPr>
          <a:xfrm>
            <a:off x="4716016" y="3645024"/>
            <a:ext cx="4176464" cy="1080120"/>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rPr>
              <a:t>Γνωρίζω ότι η θέση των γυναικών είναι περιορισμένη στην ομάδα αλλά η οικογένειά μου, με 5 άνδρες, θα ήθελε να προσφέρει...</a:t>
            </a:r>
            <a:endParaRPr lang="de-DE" sz="1400" dirty="0">
              <a:solidFill>
                <a:schemeClr val="tx1"/>
              </a:solidFill>
            </a:endParaRPr>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Αποτέλεσμα εικόνας για καρτουν με τους αρχαίους έλληνες"/>
          <p:cNvPicPr>
            <a:picLocks noChangeAspect="1" noChangeArrowheads="1"/>
          </p:cNvPicPr>
          <p:nvPr/>
        </p:nvPicPr>
        <p:blipFill>
          <a:blip r:embed="rId2" cstate="print"/>
          <a:srcRect/>
          <a:stretch>
            <a:fillRect/>
          </a:stretch>
        </p:blipFill>
        <p:spPr bwMode="auto">
          <a:xfrm>
            <a:off x="4211960" y="4077072"/>
            <a:ext cx="4267200" cy="2362200"/>
          </a:xfrm>
          <a:prstGeom prst="rect">
            <a:avLst/>
          </a:prstGeom>
          <a:noFill/>
        </p:spPr>
      </p:pic>
      <p:sp>
        <p:nvSpPr>
          <p:cNvPr id="5" name="Rechteckige Legende 4"/>
          <p:cNvSpPr/>
          <p:nvPr/>
        </p:nvSpPr>
        <p:spPr>
          <a:xfrm>
            <a:off x="611560" y="1628800"/>
            <a:ext cx="5616624" cy="2088232"/>
          </a:xfrm>
          <a:prstGeom prst="wedge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Για την τελειότητα του κτιρίου χρειαζόμαστε και την γνωμοδότητηση ειδικών καθώς και την εκτίμηση χρόνου και κόστους, να μην ξεπεράσουμε τα 15 χρόνια, όποιοι γνωρίζετε κάποιους παρακαλώ να τους προσκαλέσετε στην ομάδα και περιμένω στο </a:t>
            </a:r>
            <a:r>
              <a:rPr lang="en-US" dirty="0">
                <a:solidFill>
                  <a:schemeClr val="tx1"/>
                </a:solidFill>
                <a:hlinkClick r:id="rId3"/>
              </a:rPr>
              <a:t>akropolisnew@chrisosaionas.gr</a:t>
            </a:r>
            <a:r>
              <a:rPr lang="en-US" dirty="0">
                <a:solidFill>
                  <a:schemeClr val="tx1"/>
                </a:solidFill>
              </a:rPr>
              <a:t> </a:t>
            </a:r>
            <a:r>
              <a:rPr lang="el-GR" dirty="0">
                <a:solidFill>
                  <a:schemeClr val="tx1"/>
                </a:solidFill>
              </a:rPr>
              <a:t>τις προτάσεις τους και τα σχόλια τους!</a:t>
            </a:r>
            <a:endParaRPr lang="de-DE" dirty="0">
              <a:solidFill>
                <a:schemeClr val="tx1"/>
              </a:solidFill>
            </a:endParaRPr>
          </a:p>
        </p:txBody>
      </p:sp>
      <p:sp>
        <p:nvSpPr>
          <p:cNvPr id="24578" name="AutoShape 2" descr="Αποτέλεσμα εικόνας για ειδοποιηση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4580" name="AutoShape 4" descr="Αποτέλεσμα εικόνας για ειδοποιηση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4582" name="AutoShape 6" descr="Αποτέλεσμα εικόνας για ειδοποιηση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24584" name="Picture 8" descr="Αποτέλεσμα εικόνας για ειδοποιηση facebook"/>
          <p:cNvPicPr>
            <a:picLocks noChangeAspect="1" noChangeArrowheads="1"/>
          </p:cNvPicPr>
          <p:nvPr/>
        </p:nvPicPr>
        <p:blipFill>
          <a:blip r:embed="rId4" cstate="print"/>
          <a:srcRect/>
          <a:stretch>
            <a:fillRect/>
          </a:stretch>
        </p:blipFill>
        <p:spPr bwMode="auto">
          <a:xfrm>
            <a:off x="323528" y="4293096"/>
            <a:ext cx="3358249" cy="1224136"/>
          </a:xfrm>
          <a:prstGeom prst="rect">
            <a:avLst/>
          </a:prstGeom>
          <a:noFill/>
        </p:spPr>
      </p:pic>
      <p:pic>
        <p:nvPicPr>
          <p:cNvPr id="24586" name="Picture 10" descr="Σχετική εικόνα"/>
          <p:cNvPicPr>
            <a:picLocks noChangeAspect="1" noChangeArrowheads="1"/>
          </p:cNvPicPr>
          <p:nvPr/>
        </p:nvPicPr>
        <p:blipFill>
          <a:blip r:embed="rId5" cstate="print"/>
          <a:srcRect/>
          <a:stretch>
            <a:fillRect/>
          </a:stretch>
        </p:blipFill>
        <p:spPr bwMode="auto">
          <a:xfrm>
            <a:off x="6858016" y="1214422"/>
            <a:ext cx="2112169" cy="1412243"/>
          </a:xfrm>
          <a:prstGeom prst="rect">
            <a:avLst/>
          </a:prstGeom>
          <a:noFill/>
        </p:spPr>
      </p:pic>
      <p:pic>
        <p:nvPicPr>
          <p:cNvPr id="4098" name="Picture 2" descr="C:\Users\user\Desktop\10747781_453266771479260_24899415_n.jpg"/>
          <p:cNvPicPr>
            <a:picLocks noChangeAspect="1" noChangeArrowheads="1"/>
          </p:cNvPicPr>
          <p:nvPr/>
        </p:nvPicPr>
        <p:blipFill>
          <a:blip r:embed="rId6" cstate="print"/>
          <a:srcRect/>
          <a:stretch>
            <a:fillRect/>
          </a:stretch>
        </p:blipFill>
        <p:spPr bwMode="auto">
          <a:xfrm rot="20643930">
            <a:off x="230913" y="255793"/>
            <a:ext cx="930795" cy="771847"/>
          </a:xfrm>
          <a:prstGeom prst="rect">
            <a:avLst/>
          </a:prstGeom>
          <a:noFill/>
        </p:spPr>
      </p:pic>
      <p:pic>
        <p:nvPicPr>
          <p:cNvPr id="4099" name="Picture 3" descr="C:\Users\user\Desktop\720_177096_6ceb6cda5a-ab44bc66041cd67d.jpg"/>
          <p:cNvPicPr>
            <a:picLocks noChangeAspect="1" noChangeArrowheads="1"/>
          </p:cNvPicPr>
          <p:nvPr/>
        </p:nvPicPr>
        <p:blipFill>
          <a:blip r:embed="rId7" cstate="print"/>
          <a:srcRect/>
          <a:stretch>
            <a:fillRect/>
          </a:stretch>
        </p:blipFill>
        <p:spPr bwMode="auto">
          <a:xfrm rot="1045221">
            <a:off x="1997185" y="452774"/>
            <a:ext cx="1214446" cy="642942"/>
          </a:xfrm>
          <a:prstGeom prst="rect">
            <a:avLst/>
          </a:prstGeom>
          <a:noFill/>
        </p:spPr>
      </p:pic>
      <p:pic>
        <p:nvPicPr>
          <p:cNvPr id="4100" name="Picture 4" descr="C:\Users\user\Desktop\87880C9004E55FA2DAF8ECB4BC2F58BC.jpg"/>
          <p:cNvPicPr>
            <a:picLocks noChangeAspect="1" noChangeArrowheads="1"/>
          </p:cNvPicPr>
          <p:nvPr/>
        </p:nvPicPr>
        <p:blipFill>
          <a:blip r:embed="rId8" cstate="print"/>
          <a:srcRect/>
          <a:stretch>
            <a:fillRect/>
          </a:stretch>
        </p:blipFill>
        <p:spPr bwMode="auto">
          <a:xfrm rot="844149">
            <a:off x="4418802" y="483405"/>
            <a:ext cx="1714512" cy="714380"/>
          </a:xfrm>
          <a:prstGeom prst="rect">
            <a:avLst/>
          </a:prstGeom>
          <a:noFill/>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nvGraphicFramePr>
        <p:xfrm>
          <a:off x="0" y="-1107504"/>
          <a:ext cx="60960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upload.wikimedia.org/wikipedia/commons/f/f1/Discurso_funebre_pericles.PNG"/>
          <p:cNvPicPr>
            <a:picLocks noChangeAspect="1" noChangeArrowheads="1"/>
          </p:cNvPicPr>
          <p:nvPr/>
        </p:nvPicPr>
        <p:blipFill>
          <a:blip r:embed="rId7" cstate="print"/>
          <a:srcRect/>
          <a:stretch>
            <a:fillRect/>
          </a:stretch>
        </p:blipFill>
        <p:spPr bwMode="auto">
          <a:xfrm>
            <a:off x="3143240" y="2000240"/>
            <a:ext cx="5480323" cy="4367490"/>
          </a:xfrm>
          <a:prstGeom prst="rect">
            <a:avLst/>
          </a:prstGeom>
          <a:noFill/>
        </p:spPr>
      </p:pic>
      <p:grpSp>
        <p:nvGrpSpPr>
          <p:cNvPr id="6" name="Gruppieren 5"/>
          <p:cNvGrpSpPr/>
          <p:nvPr/>
        </p:nvGrpSpPr>
        <p:grpSpPr>
          <a:xfrm>
            <a:off x="5436096" y="332656"/>
            <a:ext cx="3381374" cy="1352549"/>
            <a:chOff x="2709862" y="1411957"/>
            <a:chExt cx="3381374" cy="1352549"/>
          </a:xfrm>
          <a:blipFill>
            <a:blip r:embed="rId8"/>
            <a:tile tx="0" ty="0" sx="100000" sy="100000" flip="none" algn="tl"/>
          </a:blipFill>
        </p:grpSpPr>
        <p:sp>
          <p:nvSpPr>
            <p:cNvPr id="7" name="Eingekerbter Richtungspfeil 6"/>
            <p:cNvSpPr/>
            <p:nvPr/>
          </p:nvSpPr>
          <p:spPr>
            <a:xfrm>
              <a:off x="2709862" y="1411957"/>
              <a:ext cx="3381374" cy="1352549"/>
            </a:xfrm>
            <a:prstGeom prst="chevron">
              <a:avLst/>
            </a:prstGeom>
            <a:grpFill/>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8" name="Eingekerbter Richtungspfeil 4"/>
            <p:cNvSpPr/>
            <p:nvPr/>
          </p:nvSpPr>
          <p:spPr>
            <a:xfrm>
              <a:off x="3386137" y="1436467"/>
              <a:ext cx="2028825" cy="12858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l-GR" sz="1700" kern="1200" dirty="0"/>
                <a:t>Παρακαλούνται οι ενδιαφερόμενοι να γράψουν στο προφίλ μου </a:t>
              </a:r>
              <a:r>
                <a:rPr lang="de-DE" sz="1700" b="1" dirty="0"/>
                <a:t>#</a:t>
              </a:r>
              <a:r>
                <a:rPr lang="el-GR" sz="1700" b="1" dirty="0"/>
                <a:t>εργατικά</a:t>
              </a:r>
              <a:r>
                <a:rPr lang="de-DE" sz="1700" b="1" dirty="0"/>
                <a:t>#</a:t>
              </a:r>
              <a:r>
                <a:rPr lang="el-GR" sz="1700" b="1" dirty="0"/>
                <a:t> </a:t>
              </a:r>
              <a:r>
                <a:rPr lang="el-GR" sz="1700" dirty="0"/>
                <a:t>και θα επικοινωνήσω εγώ</a:t>
              </a:r>
              <a:endParaRPr lang="de-DE" sz="1700" kern="1200" dirty="0"/>
            </a:p>
          </p:txBody>
        </p:sp>
      </p:grpSp>
      <p:pic>
        <p:nvPicPr>
          <p:cNvPr id="2" name="Picture 2" descr="C:\Users\user\Desktop\eikona1.jpg"/>
          <p:cNvPicPr>
            <a:picLocks noChangeAspect="1" noChangeArrowheads="1"/>
          </p:cNvPicPr>
          <p:nvPr/>
        </p:nvPicPr>
        <p:blipFill>
          <a:blip r:embed="rId9" cstate="print"/>
          <a:srcRect/>
          <a:stretch>
            <a:fillRect/>
          </a:stretch>
        </p:blipFill>
        <p:spPr bwMode="auto">
          <a:xfrm rot="20878523">
            <a:off x="295324" y="2234172"/>
            <a:ext cx="2426868" cy="1719427"/>
          </a:xfrm>
          <a:prstGeom prst="rect">
            <a:avLst/>
          </a:prstGeom>
          <a:noFill/>
        </p:spPr>
      </p:pic>
      <p:pic>
        <p:nvPicPr>
          <p:cNvPr id="1027" name="Picture 3" descr="C:\Users\user\Desktop\facebook-profile-picture-1.jpg"/>
          <p:cNvPicPr>
            <a:picLocks noChangeAspect="1" noChangeArrowheads="1"/>
          </p:cNvPicPr>
          <p:nvPr/>
        </p:nvPicPr>
        <p:blipFill>
          <a:blip r:embed="rId10" cstate="print"/>
          <a:srcRect/>
          <a:stretch>
            <a:fillRect/>
          </a:stretch>
        </p:blipFill>
        <p:spPr bwMode="auto">
          <a:xfrm rot="20889275">
            <a:off x="416170" y="4293274"/>
            <a:ext cx="2386218" cy="2214578"/>
          </a:xfrm>
          <a:prstGeom prst="rect">
            <a:avLst/>
          </a:prstGeom>
          <a:noFill/>
        </p:spPr>
      </p:pic>
      <p:pic>
        <p:nvPicPr>
          <p:cNvPr id="9" name="Picture 4" descr="Αποτέλεσμα εικόνας για καρτουν με τους αρχαίους έλληνες"/>
          <p:cNvPicPr>
            <a:picLocks noChangeAspect="1" noChangeArrowheads="1"/>
          </p:cNvPicPr>
          <p:nvPr/>
        </p:nvPicPr>
        <p:blipFill>
          <a:blip r:embed="rId11" cstate="print"/>
          <a:srcRect/>
          <a:stretch>
            <a:fillRect/>
          </a:stretch>
        </p:blipFill>
        <p:spPr bwMode="auto">
          <a:xfrm rot="20648524">
            <a:off x="1650645" y="4882636"/>
            <a:ext cx="226598" cy="121831"/>
          </a:xfrm>
          <a:prstGeom prst="rect">
            <a:avLst/>
          </a:prstGeom>
          <a:noFill/>
        </p:spPr>
      </p:pic>
      <p:pic>
        <p:nvPicPr>
          <p:cNvPr id="1028" name="Picture 4" descr="C:\Users\user\Desktop\9d9e8-parthenon1.gif"/>
          <p:cNvPicPr>
            <a:picLocks noChangeAspect="1" noChangeArrowheads="1"/>
          </p:cNvPicPr>
          <p:nvPr/>
        </p:nvPicPr>
        <p:blipFill>
          <a:blip r:embed="rId12" cstate="print"/>
          <a:srcRect/>
          <a:stretch>
            <a:fillRect/>
          </a:stretch>
        </p:blipFill>
        <p:spPr bwMode="auto">
          <a:xfrm rot="20881865">
            <a:off x="1774549" y="4995756"/>
            <a:ext cx="883066" cy="952948"/>
          </a:xfrm>
          <a:prstGeom prst="rect">
            <a:avLst/>
          </a:prstGeom>
          <a:noFill/>
        </p:spPr>
      </p:pic>
      <p:pic>
        <p:nvPicPr>
          <p:cNvPr id="1029" name="Picture 5" descr="C:\Users\user\Desktop\workers2.jpg"/>
          <p:cNvPicPr>
            <a:picLocks noChangeAspect="1" noChangeArrowheads="1"/>
          </p:cNvPicPr>
          <p:nvPr/>
        </p:nvPicPr>
        <p:blipFill>
          <a:blip r:embed="rId13" cstate="print"/>
          <a:srcRect/>
          <a:stretch>
            <a:fillRect/>
          </a:stretch>
        </p:blipFill>
        <p:spPr bwMode="auto">
          <a:xfrm rot="20880073">
            <a:off x="609644" y="5221451"/>
            <a:ext cx="974326" cy="1063011"/>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16" presetClass="entr" presetSubtype="26"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par>
                          <p:cTn id="12" fill="hold">
                            <p:stCondLst>
                              <p:cond delay="1000"/>
                            </p:stCondLst>
                            <p:childTnLst>
                              <p:par>
                                <p:cTn id="13" presetID="16" presetClass="entr" presetSubtype="2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lathea">
  <a:themeElements>
    <a:clrScheme name="Dactylo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Galathe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alathe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TotalTime>
  <Words>368</Words>
  <Application>Microsoft Office PowerPoint</Application>
  <PresentationFormat>Προβολή στην οθόνη (4:3)</PresentationFormat>
  <Paragraphs>23</Paragraphs>
  <Slides>12</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Calibri</vt:lpstr>
      <vt:lpstr>Tw Cen MT</vt:lpstr>
      <vt:lpstr>Wingdings</vt:lpstr>
      <vt:lpstr>Wingdings 2</vt:lpstr>
      <vt:lpstr>Galathea</vt:lpstr>
      <vt:lpstr>Ο χρυσοσ αιωνασ του περικλη στο facebook</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lemonia</dc:creator>
  <cp:lastModifiedBy>Λεμονιά</cp:lastModifiedBy>
  <cp:revision>21</cp:revision>
  <dcterms:created xsi:type="dcterms:W3CDTF">2015-12-27T15:02:26Z</dcterms:created>
  <dcterms:modified xsi:type="dcterms:W3CDTF">2018-01-19T21:48:21Z</dcterms:modified>
</cp:coreProperties>
</file>